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8" r:id="rId2"/>
    <p:sldId id="256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3" r:id="rId20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719"/>
  </p:normalViewPr>
  <p:slideViewPr>
    <p:cSldViewPr snapToGrid="0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8221C-283F-7647-AFA0-43862CAF7B4E}" type="datetimeFigureOut">
              <a:rPr lang="en-NG" smtClean="0"/>
              <a:t>04/10/2024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0048D-9D89-2E4D-9E72-8B891D68AFD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53788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0048D-9D89-2E4D-9E72-8B891D68AFD9}" type="slidenum">
              <a:rPr lang="en-NG" smtClean="0"/>
              <a:t>9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103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97C1-3415-6BEB-3618-DC809C564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351045-6426-6402-226B-B2E4007BB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19505-1998-09BD-164A-F628A19B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A9EC2-6C8D-B84A-9389-94EA6C59A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9F472-667A-5551-416C-C5080E35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57194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305E1-2795-3FBB-749D-21746495E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129C7-4B1A-A1E7-3B28-FF8017558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A4B9-7955-D4F6-F1DC-939C818B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1940E-8DC3-9E10-44E2-5E99F65A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E1338-A9D2-412C-8A37-E60AF075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04823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FFB78-CF2C-28E9-E506-A7F3B6C4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05ED0-1016-16DC-0276-4C789F9EB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7D2F9-9AC8-6F72-6A79-116299B19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5D80B-6FF7-D826-6D42-9B502171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5E339-F8C1-4546-FB85-ED06BED8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3063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E9692-C201-19C2-4357-7FBC6D05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B79DE-A1C4-875E-7F2F-8C4308952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53020-CAA1-2919-8D5F-49E9C9456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D4E313-4BBA-150E-5DBA-5C201F9F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BEA59-8F28-8F6A-6D10-DF3AA65D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A7FDB-4C6B-EF12-D80E-A6CAA6C5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54705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75E3-D0C3-A267-218F-B8BA6CDD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9A86B-1BCD-B673-1B71-A3DC563A5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E8E29-644E-C9D7-61C0-1796F068E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0A613-EB9D-2A88-C218-443FC5C8CA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C48E97-D68D-8AE3-8295-2C6AC3809D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54E963-63DB-5599-C2BB-C0E32D981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9EF982-8EF0-BC7B-8D21-350399F09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FD54E9-2C81-E6E4-2FE2-C594EC960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7858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4D977-4EF5-4C9F-4EAA-B152B7BFE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4CB79-839E-6E0F-6671-83DE310E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D7E186-3594-103B-5AFE-45B8FF95D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71EF4-3D7C-63BA-0F95-50EBDB5B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429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0F5470-CBCC-45FA-8EF9-CAD5592D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C49FFD-131C-5D78-B0D0-05AF13CB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2C425-E1F9-8D72-FC3E-16EDA69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60035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3377-A0F5-C0A9-0F5C-2E76F313A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813F1-7E36-CFA5-90C3-AC215BB86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9A072-A640-CBA3-AAC8-C2AF350B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40A27-4A1C-CE47-0AE3-44912CF9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1AF20-FD97-E1FA-1E61-BC6F8C7CF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3838D-77FE-C49E-5177-BA310BB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5087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B431-A9C2-A2EC-45E1-90DAC0D27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EE4436-101D-1F1D-BB4D-244DA4206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E06FF-B427-80D5-B112-5B520D611F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FB8A1-49CD-1210-4DB5-971423BB9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2F474-F16D-ED85-2EE0-308CF0592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2AA9C-5668-C002-62FF-52FE9D4F9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2702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75D06-DE5F-EA55-4382-0543B1C9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56605-4A6D-C735-78AE-056C0B45B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C9006-F3A4-9098-B389-6078A0CB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8588A-0453-DCC2-00DF-BB937E591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27788-19A6-A530-62A2-296B2A368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3879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41D1E7-5512-D528-9886-267A0D654B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D124DC-39AD-7577-2044-520396F76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2F025-24EE-0877-A51C-4DAD2FF0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E0D91-ADCA-4521-66F1-6FF8D6408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C3A7C-0EDA-7DB3-5A18-7499F37E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899417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74347F-0D87-F324-7D6E-57E38BD86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EC28E-8934-F0E0-5F1C-3CC141BA4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63B17-2D0D-AD01-7862-DC5A9273E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7AE23-0208-A645-93D9-282735AF193F}" type="datetimeFigureOut">
              <a:rPr lang="en-NG" smtClean="0"/>
              <a:t>03/10/2024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B607B-7D5C-0039-AEA2-598869391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6C041-A9C9-38AE-609D-2FD35E01B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79E6F-E0CD-0445-BAA9-C8E30272AD8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15160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imgres?q=Check%20sign&amp;imgurl=https%3A%2F%2Fw7.pngwing.com%2Fpngs%2F775%2F309%2Fpng-transparent-check-mark-cheque-check-miscellaneous-angle-text.png&amp;imgrefurl=https%3A%2F%2Fwww.pngwing.com%2Fen%2Ffree-png-zpbow&amp;docid=sQHN7KFL8RwtuM&amp;tbnid=CVihLINI4VTLaM&amp;vet=12ahUKEwjcm5uO1_SIAxW8QkEAHR81GYoQM3oECHkQAA..i&amp;w=920&amp;h=920&amp;hcb=2&amp;ved=2ahUKEwjcm5uO1_SIAxW8QkEAHR81GYoQM3oECHkQAA" TargetMode="External"/><Relationship Id="rId13" Type="http://schemas.openxmlformats.org/officeDocument/2006/relationships/hyperlink" Target="https://www.google.com/url?sa=i&amp;url=https%3A%2F%2Fwww.foundationlearninggroup.com%2Fblog%2F10-highly-effective-study-habits-of-successful-students&amp;psig=AOvVaw1VfwWxAf2PDirN_3WOdEDF&amp;ust=1728130660134000&amp;source=images&amp;cd=vfe&amp;opi=89978449&amp;ved=0CBcQjhxqFwoTCMjzjsTa9IgDFQAAAAAdAAAAABAJ" TargetMode="External"/><Relationship Id="rId18" Type="http://schemas.openxmlformats.org/officeDocument/2006/relationships/hyperlink" Target="https://www.google.com/url?sa=t&amp;source=web&amp;rct=j&amp;opi=89978449&amp;url=https://slideplayer.com/slide/7388245/&amp;ved=2ahUKEwiimNSd3_SIAxWbYEEAHYb6J6YQh-wKegUIgQEQAw&amp;usg=AOvVaw1qc0RmOaElPdJGgSMCUKCf" TargetMode="External"/><Relationship Id="rId3" Type="http://schemas.openxmlformats.org/officeDocument/2006/relationships/hyperlink" Target="https://www.google.com/url?sa=t&amp;source=web&amp;rct=j&amp;opi=89978449&amp;url=https://oiss.tulane.edu/academic-integrity&amp;ved=2ahUKEwj-s4S30PSIAxU_XEEAHdTrHl0Qh-wKegQIdBAC&amp;usg=AOvVaw2nUqm950Cf1Kv2CQ9RdGb4" TargetMode="External"/><Relationship Id="rId7" Type="http://schemas.openxmlformats.org/officeDocument/2006/relationships/hyperlink" Target="https://www.google.com/url?sa=t&amp;source=web&amp;rct=j&amp;opi=89978449&amp;url=https://stock.adobe.com/search%3Fk%3D%2522wrong%2Bicon%2522&amp;ved=2ahUKEwjC2dH01_SIAxX6VUEAHfWxAX0Qh-wKegQIGRAD&amp;usg=AOvVaw3WZdEel5D9IQuzLaSh2GDo" TargetMode="External"/><Relationship Id="rId12" Type="http://schemas.openxmlformats.org/officeDocument/2006/relationships/hyperlink" Target="https://www.google.com/url?sa=i&amp;url=https%3A%2F%2Fmoinulkarim.com%2F15-study-habits-for-college-students%2F&amp;psig=AOvVaw1VfwWxAf2PDirN_3WOdEDF&amp;ust=1728130660134000&amp;source=images&amp;cd=vfe&amp;opi=89978449&amp;ved=0CBcQjhxqFwoTCMjzjsTa9IgDFQAAAAAdAAAAABAE" TargetMode="External"/><Relationship Id="rId17" Type="http://schemas.openxmlformats.org/officeDocument/2006/relationships/hyperlink" Target="https://www.google.com/url?sa=t&amp;source=web&amp;rct=j&amp;opi=89978449&amp;url=https://dhicksonline.com/remember-when-2/&amp;ved=2ahUKEwiLloSv3fSIAxVjXUEAHZLhB1EQh-wKegQIaRAC&amp;usg=AOvVaw3Q9K38EFrSD2YVIFTwqRhI" TargetMode="External"/><Relationship Id="rId2" Type="http://schemas.openxmlformats.org/officeDocument/2006/relationships/hyperlink" Target="https://www.google.com/url?sa=t&amp;source=web&amp;rct=j&amp;opi=89978449&amp;url=https://academic-englishuk.com/academic-integrity-2/&amp;ved=2ahUKEwj-s4S30PSIAxU_XEEAHdTrHl0Qh-wKegQIbxAC&amp;usg=AOvVaw1cxbu5hvO_tim-1QTehjjE" TargetMode="External"/><Relationship Id="rId16" Type="http://schemas.openxmlformats.org/officeDocument/2006/relationships/hyperlink" Target="https://www.google.com/url?sa=t&amp;source=web&amp;rct=j&amp;opi=89978449&amp;url=https://brocku.ca/academic-integrity/&amp;ved=2ahUKEwj-s4S30PSIAxU_XEEAHdTrHl0Qh-wKegQIahAC&amp;usg=AOvVaw2ZNRYXb8F0UWBFLUFzxi4T" TargetMode="External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google.com/url?sa=t&amp;source=web&amp;rct=j&amp;opi=89978449&amp;url=https://www.slideshare.net/AcademicIntegrity/academic-integrity-tutorial&amp;ved=2ahUKEwi2ndbG1vSIAxW8ZkEAHXP9BfsQh-wKegQIYxAC&amp;usg=AOvVaw333if61Wp6gX8cUNPKgdF9" TargetMode="External"/><Relationship Id="rId11" Type="http://schemas.openxmlformats.org/officeDocument/2006/relationships/hyperlink" Target="https://www.google.com/url?sa=t&amp;source=web&amp;rct=j&amp;opi=89978449&amp;url=https://sertifier.com/blog/the-art-of-time-management-skills/&amp;ved=2ahUKEwiyxZeP2vSIAxXBbEEAHcNnATIQh-wKegQIMBAC&amp;usg=AOvVaw2Mmp9UVx-LbE6wf9GVvYEs" TargetMode="External"/><Relationship Id="rId5" Type="http://schemas.openxmlformats.org/officeDocument/2006/relationships/hyperlink" Target="https://www.google.com/url?sa=t&amp;source=web&amp;rct=j&amp;opi=89978449&amp;url=https://cardplayerlifestyle.com/poker/poker-tips-by-george-dirty-poker-part-2-collusion/&amp;ved=2ahUKEwiVmbG21fSIAxUWZ0EAHc2OIdgQh-wKegQIcxAC&amp;usg=AOvVaw1ciKZ7yxSkM3ObCypfqzwB" TargetMode="External"/><Relationship Id="rId15" Type="http://schemas.openxmlformats.org/officeDocument/2006/relationships/hyperlink" Target="https://www.google.com/url?sa=t&amp;source=web&amp;rct=j&amp;opi=89978449&amp;url=https://www.virtuallibrary.info/referencing.html&amp;ved=2ahUKEwjF15OU3PSIAxVpXEEAHTroLLMQh-wKegQIfBAC&amp;usg=AOvVaw0cznzyc1XhVVbGSxrqGI4O" TargetMode="External"/><Relationship Id="rId10" Type="http://schemas.openxmlformats.org/officeDocument/2006/relationships/hyperlink" Target="https://www.google.com/url?sa=i&amp;url=https%3A%2F%2Fwww.freepik.com%2Fpremium-vector%2Fgroup-students-holding-books-laptop-university-college-students-reading-books-talking_32718772.htm&amp;psig=AOvVaw3whJi-GJEd8duNnchxbaDe&amp;ust=1728130339452000&amp;source=images&amp;cd=vfe&amp;opi=89978449&amp;ved=0CBcQjhxqFwoTCMDm9LDZ9IgDFQAAAAAdAAAAABAJ" TargetMode="External"/><Relationship Id="rId19" Type="http://schemas.openxmlformats.org/officeDocument/2006/relationships/hyperlink" Target="https://www.google.com/url?sa=t&amp;source=web&amp;rct=j&amp;opi=89978449&amp;url=https://in.pinterest.com/pin/thank-you-any-question-images-hd--791366965770333419/&amp;ved=2ahUKEwjF5bDu3fSIAxVpXEEAHaX4KzUQh-wKegQIGhAC&amp;usg=AOvVaw3kyhXXWBiaDE5bs_FAPdYV" TargetMode="External"/><Relationship Id="rId4" Type="http://schemas.openxmlformats.org/officeDocument/2006/relationships/hyperlink" Target="https://www.google.com/url?sa=t&amp;source=web&amp;rct=j&amp;opi=89978449&amp;url=https://dailynorthwestern.com/2024/06/19/campus/you-know-absolutely-nothing-students-frustrated-with-nus-handling-of-academic-integrity-cases/&amp;ved=2ahUKEwj-s4S30PSIAxU_XEEAHdTrHl0Qh-wKegQIWBAC&amp;usg=AOvVaw1wH-vrE0UFlCiYTv7BURTm" TargetMode="External"/><Relationship Id="rId9" Type="http://schemas.openxmlformats.org/officeDocument/2006/relationships/hyperlink" Target="https://www.google.com/url?sa=t&amp;source=web&amp;rct=j&amp;opi=89978449&amp;url=https://www.aun.edu.ng/index.php/campus-life/advising&amp;ved=2ahUKEwiV0abd2PSIAxVFW0EAHbxSIzgQh-wKegQILxAC&amp;usg=AOvVaw2Pq7G-DMM3tGPjpjskB7aW" TargetMode="External"/><Relationship Id="rId14" Type="http://schemas.openxmlformats.org/officeDocument/2006/relationships/hyperlink" Target="https://www.google.com/url?sa=i&amp;url=https%3A%2F%2Fwww.researchgate.net%2Ffigure%2FPlagiarism-and-collusion-as-forms-of-cheating-adapted-from-Johnston-6_fig15_314504351&amp;psig=AOvVaw3riT2_PenrZaYfbKTrZRWU&amp;ust=1728130971370000&amp;source=images&amp;cd=vfe&amp;opi=89978449&amp;ved=0CBcQjhxqFwoTCIDI993b9IgDFQAAAAAdAAAAABA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writingcenter@aun.edu.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CA205-B33B-73BE-84BB-9B679CAD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621603"/>
            <a:ext cx="10515600" cy="6050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Promoting Academic Integrity in College</a:t>
            </a:r>
            <a:endParaRPr lang="en-NG" sz="5400" dirty="0"/>
          </a:p>
        </p:txBody>
      </p:sp>
      <p:pic>
        <p:nvPicPr>
          <p:cNvPr id="5" name="Content Placeholder 4" descr="A logo for a writing center&#10;&#10;Description automatically generated">
            <a:extLst>
              <a:ext uri="{FF2B5EF4-FFF2-40B4-BE49-F238E27FC236}">
                <a16:creationId xmlns:a16="http://schemas.microsoft.com/office/drawing/2014/main" id="{65675B6D-06E4-3433-E607-112601DF9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068" y="1817758"/>
            <a:ext cx="3190178" cy="322248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48E9F1-180E-ECE3-3EAC-5A55EE233B52}"/>
              </a:ext>
            </a:extLst>
          </p:cNvPr>
          <p:cNvSpPr txBox="1"/>
          <p:nvPr/>
        </p:nvSpPr>
        <p:spPr>
          <a:xfrm>
            <a:off x="3281246" y="2219093"/>
            <a:ext cx="863940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G" sz="2400" b="1" dirty="0"/>
              <a:t>FALL 2024 </a:t>
            </a:r>
          </a:p>
          <a:p>
            <a:endParaRPr lang="en-NG" sz="2400" b="1" dirty="0"/>
          </a:p>
          <a:p>
            <a:r>
              <a:rPr lang="en-NG" sz="2400" b="1" dirty="0"/>
              <a:t>Sub Topic: </a:t>
            </a:r>
          </a:p>
          <a:p>
            <a:r>
              <a:rPr lang="en-NG" sz="2400" b="1" dirty="0">
                <a:solidFill>
                  <a:srgbClr val="0070C0"/>
                </a:solidFill>
              </a:rPr>
              <a:t>AVOIDING AC</a:t>
            </a:r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n-NG" sz="2400" b="1" dirty="0">
                <a:solidFill>
                  <a:srgbClr val="0070C0"/>
                </a:solidFill>
              </a:rPr>
              <a:t>DEMIC MISCONDUCT IN COLLEGE</a:t>
            </a:r>
          </a:p>
          <a:p>
            <a:endParaRPr lang="en-NG" sz="2400" b="1" dirty="0"/>
          </a:p>
          <a:p>
            <a:r>
              <a:rPr lang="en-NG" sz="2400" b="1" dirty="0"/>
              <a:t>DATE: FRIDAY, 4 OCTOBER 2024</a:t>
            </a:r>
          </a:p>
          <a:p>
            <a:r>
              <a:rPr lang="en-NG" sz="2400" b="1" dirty="0"/>
              <a:t>VENUE: SCHOOL OF LAW AUDITORIUM</a:t>
            </a:r>
          </a:p>
          <a:p>
            <a:endParaRPr lang="en-NG" sz="2400" b="1" dirty="0"/>
          </a:p>
          <a:p>
            <a:r>
              <a:rPr lang="en-NG" sz="2800" b="1" dirty="0">
                <a:solidFill>
                  <a:srgbClr val="C00000"/>
                </a:solidFill>
              </a:rPr>
              <a:t>A WRITING CENTER PRESENTATION FOR AUN 101</a:t>
            </a:r>
          </a:p>
          <a:p>
            <a:endParaRPr lang="en-NG" sz="2400" b="1" dirty="0"/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910614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B68E8-2CEF-936B-FD1A-E816DBC2D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025"/>
            <a:ext cx="9144000" cy="869795"/>
          </a:xfrm>
        </p:spPr>
        <p:txBody>
          <a:bodyPr>
            <a:normAutofit fontScale="90000"/>
          </a:bodyPr>
          <a:lstStyle/>
          <a:p>
            <a:r>
              <a:rPr lang="en-NG" b="1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8F980F-D1B8-AEB8-9D8D-1FCC08D3F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815" y="1092821"/>
            <a:ext cx="9144001" cy="4951140"/>
          </a:xfrm>
        </p:spPr>
        <p:txBody>
          <a:bodyPr>
            <a:normAutofit fontScale="92500"/>
          </a:bodyPr>
          <a:lstStyle/>
          <a:p>
            <a:pPr marL="800100" lvl="1" indent="-342900" algn="l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definition of academic misconduct encompasses various forms of cheating, such as plagiarism,  collusion, fabrication, and ghostwriting (contract cheating). </a:t>
            </a:r>
          </a:p>
          <a:p>
            <a:pPr marL="800100" lvl="1" indent="-342900" algn="l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the importance of upholding academic integrity and ethical behavior is not only a personal responsibility but is also crucial to maintaining a fair and honest learning environment. </a:t>
            </a:r>
          </a:p>
          <a:p>
            <a:pPr marL="800100" lvl="1" indent="-342900" algn="l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Additionally, it is </a:t>
            </a:r>
            <a:r>
              <a:rPr lang="en-US" sz="28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critical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 be aware of the potential consequences of academic misconduct, including academic penalties, loss of credibility, and damage to one's reputation.</a:t>
            </a:r>
            <a:endParaRPr lang="en-N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D7F4B0-F3FB-5766-DBD5-2A44218D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3080" y="839526"/>
            <a:ext cx="2545080" cy="215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34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8FFD-72E3-9B05-B7E7-83F4FC079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2033"/>
            <a:ext cx="10515600" cy="660788"/>
          </a:xfrm>
        </p:spPr>
        <p:txBody>
          <a:bodyPr>
            <a:normAutofit fontScale="90000"/>
          </a:bodyPr>
          <a:lstStyle/>
          <a:p>
            <a:pPr algn="ctr"/>
            <a:br>
              <a:rPr lang="en-NG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G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Plagiarism - The Silent Thief</a:t>
            </a:r>
            <a:br>
              <a:rPr lang="en-N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F4EE5-C476-F3AB-208A-5D43A961F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0088"/>
            <a:ext cx="8920976" cy="4916875"/>
          </a:xfrm>
        </p:spPr>
        <p:txBody>
          <a:bodyPr>
            <a:normAutofit fontScale="92500"/>
          </a:bodyPr>
          <a:lstStyle/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Plagiarism is using someone else's work or ideas without proper credit, including direct copying, paraphrasing without citation, and using someone else's ideas without acknowledgment. </a:t>
            </a:r>
          </a:p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Proper citation and referencing are crucial to crediting the original authors, adding credibility to the work, and avoiding plagiarism. </a:t>
            </a:r>
          </a:p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Plagiarism detection software plays a significant role in identifying potential instances of plagiarism. It can flag potential issues by comparing the submitted work against a vast database of published material. However, it's important to note that these tools have limitations and may not detect all forms of plagiarism.</a:t>
            </a:r>
            <a:endParaRPr lang="en-NG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4CCF42-EA07-E55F-C7FF-F63356478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900" y="2012950"/>
            <a:ext cx="26416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3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2546-0694-9E94-2DF1-53346CA17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8055"/>
          </a:xfrm>
        </p:spPr>
        <p:txBody>
          <a:bodyPr>
            <a:noAutofit/>
          </a:bodyPr>
          <a:lstStyle/>
          <a:p>
            <a:pPr algn="ctr"/>
            <a:r>
              <a:rPr lang="en-NG" sz="5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Cheating - A Shortcut to Nowhere</a:t>
            </a:r>
            <a:r>
              <a:rPr lang="en-NG" sz="11500" dirty="0">
                <a:effectLst/>
              </a:rPr>
              <a:t> </a:t>
            </a:r>
            <a:endParaRPr lang="en-NG" sz="11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99269-DB98-F66E-4696-8B29DCAB0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12" y="1505415"/>
            <a:ext cx="9277815" cy="4671548"/>
          </a:xfrm>
        </p:spPr>
        <p:txBody>
          <a:bodyPr>
            <a:normAutofit lnSpcReduction="10000"/>
          </a:bodyPr>
          <a:lstStyle/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Cheating involves acting dishonestly to gain an unfair advantage, such as unauthorized assistance or using prohibited materials.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It </a:t>
            </a:r>
            <a:r>
              <a:rPr lang="en-US" sz="32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undermines integrity, moral character, and personal growth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Honest effort and fair competition are essential for developing integrity and contributing to a just society.</a:t>
            </a:r>
            <a:endParaRPr lang="en-N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AF5ED-BB2E-DA88-D2DA-E5B832AAD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9326" y="1823482"/>
            <a:ext cx="2497874" cy="284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6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6E1B8-7A85-F37A-89E0-3A89222D5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147"/>
          </a:xfrm>
        </p:spPr>
        <p:txBody>
          <a:bodyPr>
            <a:noAutofit/>
          </a:bodyPr>
          <a:lstStyle/>
          <a:p>
            <a:r>
              <a:rPr lang="en-NG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Collusion - Two Wrongs Don't Make a Right</a:t>
            </a:r>
            <a:r>
              <a:rPr lang="en-NG" sz="8000" dirty="0">
                <a:effectLst/>
              </a:rPr>
              <a:t> </a:t>
            </a:r>
            <a:endParaRPr lang="en-NG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E59CA-586A-EF05-B35E-8A6DB583C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874" y="1314450"/>
            <a:ext cx="9010186" cy="4862513"/>
          </a:xfrm>
        </p:spPr>
        <p:txBody>
          <a:bodyPr>
            <a:normAutofit fontScale="92500"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Collusion is an unauthorized collaboration or submitting another's work.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Individual effort and independent learning are important for personal growth.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Collusion has severe consequences for all parties involved, undermining personal development and eroding trust and credibility.</a:t>
            </a:r>
            <a:endParaRPr lang="en-NG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5E27A-E0A8-2C01-F732-0561FDF2E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2060" y="1905000"/>
            <a:ext cx="237939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62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D1CCF-390B-90D9-12A1-0EACD39D8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46" y="365126"/>
            <a:ext cx="10930054" cy="560425"/>
          </a:xfrm>
        </p:spPr>
        <p:txBody>
          <a:bodyPr>
            <a:noAutofit/>
          </a:bodyPr>
          <a:lstStyle/>
          <a:p>
            <a:pPr algn="ctr"/>
            <a:r>
              <a:rPr lang="en-NG" sz="5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Fabrication - Building on Falsehoods</a:t>
            </a:r>
            <a:r>
              <a:rPr lang="en-NG" sz="5000" dirty="0">
                <a:effectLst/>
              </a:rPr>
              <a:t> </a:t>
            </a:r>
            <a:endParaRPr lang="en-NG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7BC18-6E04-C612-B061-61C5BD9EC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16" y="1260089"/>
            <a:ext cx="7170234" cy="4916874"/>
          </a:xfrm>
        </p:spPr>
        <p:txBody>
          <a:bodyPr>
            <a:normAutofit lnSpcReduction="10000"/>
          </a:bodyPr>
          <a:lstStyle/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4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Fabrication involves falsifying data or inventing sources, impacting the integrity of research and academic work. 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4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Honesty and accuracy are crucial in all academic endeavors.</a:t>
            </a:r>
            <a:endParaRPr lang="en-N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936863-2762-AD17-E2AF-ED8201063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112" y="1750741"/>
            <a:ext cx="3012688" cy="318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6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BFAE9-8979-CA05-809C-C28F8144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10" y="780586"/>
            <a:ext cx="8564136" cy="5396378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Don’ts ❌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 Submit AI-Generated Work as Your Own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Submitting assignments or essays written entirely by AI without your input is plagiarism and violates academic integrity policies.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 Rely Solely on AI for Research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Avoid using AI as a shortcut for in-depth research. AI tools can miss context and nuance or cite nonexistent studies, which may mislead your analysis.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 Skip Critical Thinking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 allow AI to think for you. Engage critically with the material and ensure you fully understand it. AI can help, but it can't replace your learning process.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 Use AI for Exam Cheating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Using AI tools during closed-book exams or unauthorized ways violates academic conduct policies. If detected, it can lead to severe consequences.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Don’t Generate Fake Citations with AI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Some AI tools can create non-existent or inaccurate citations. Always ensure any references are verifiable and from credible sources.</a:t>
            </a:r>
          </a:p>
          <a:p>
            <a:endParaRPr lang="en-NG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997D63-0F73-1702-634C-FDD887929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1038"/>
          </a:xfrm>
        </p:spPr>
        <p:txBody>
          <a:bodyPr>
            <a:noAutofit/>
          </a:bodyPr>
          <a:lstStyle/>
          <a:p>
            <a:pPr algn="ctr"/>
            <a:r>
              <a:rPr lang="en-NG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Generative AI - Dos and Don'ts</a:t>
            </a:r>
            <a:r>
              <a:rPr lang="en-NG" sz="8800" dirty="0">
                <a:effectLst/>
              </a:rPr>
              <a:t> </a:t>
            </a:r>
            <a:endParaRPr lang="en-NG" sz="8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2C40F-8EC8-7B16-7207-BCB957B69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3073" y="1182029"/>
            <a:ext cx="1640469" cy="181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2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6D5A-1ED3-C17F-118E-7AC6E7792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664"/>
            <a:ext cx="10515600" cy="646770"/>
          </a:xfrm>
        </p:spPr>
        <p:txBody>
          <a:bodyPr>
            <a:noAutofit/>
          </a:bodyPr>
          <a:lstStyle/>
          <a:p>
            <a:pPr algn="ctr"/>
            <a:r>
              <a:rPr lang="en-NG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Generative AI - Dos and Don'ts</a:t>
            </a:r>
            <a:r>
              <a:rPr lang="en-NG" sz="8800" dirty="0">
                <a:effectLst/>
              </a:rPr>
              <a:t> </a:t>
            </a:r>
            <a:endParaRPr lang="en-NG" sz="8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C7EBF-1EB1-33D5-D2BB-45FFA84E4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17" y="769434"/>
            <a:ext cx="8820615" cy="540752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Do’s ✅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 AI for Inspiration and Idea Generation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AI can help brainstorm topics, outline ideas, or assist with research direction. Use it as a starting point, but develop the content yourself.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Verify Information from AI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Cross-check any data or references AI generates. Generative AI can produce incorrect or outdated information.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Cite AI Where Appropriate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your institution permits include a citation when using AI-generated content, just as you would for any other source. Always clarify when AI has contributed to your work.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 AI to Improve Writing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 AI for grammar and style checks, to rephrase sentences, or to make your writing clearer. AI can help polish your work but should only write some sections for you.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Ask for Clarifications from Professors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2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you need more clarification about the ethical use of AI in a specific assignment, ask your instructor for guidance to ensure you're following the rules.</a:t>
            </a:r>
          </a:p>
          <a:p>
            <a:endParaRPr lang="en-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E6F9CF-DC2D-0EA1-91A1-2A92C5900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107" y="1996068"/>
            <a:ext cx="1685693" cy="168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8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829E0-C615-47A8-6066-740B3035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5281"/>
          </a:xfrm>
        </p:spPr>
        <p:txBody>
          <a:bodyPr>
            <a:normAutofit fontScale="90000"/>
          </a:bodyPr>
          <a:lstStyle/>
          <a:p>
            <a:pPr algn="ctr"/>
            <a:br>
              <a:rPr lang="en-NG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NG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G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 Academic Integrity Policies at AUN</a:t>
            </a:r>
            <a:br>
              <a:rPr lang="en-N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AA4C3-00EA-7DBD-E053-09AB84CBD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24" y="791736"/>
            <a:ext cx="7694342" cy="5440983"/>
          </a:xfrm>
        </p:spPr>
        <p:txBody>
          <a:bodyPr>
            <a:normAutofit fontScale="92500" lnSpcReduction="20000"/>
          </a:bodyPr>
          <a:lstStyle/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Familiarize yourself with your institutional and departmental academic integrity policies to ensure that you understand the specific definitions and examples of academic misconduct. 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5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Read your copy of the AUN Student Academic Integrity Code.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Know the reporting procedures and potential consequences associated with academic dishonesty.</a:t>
            </a:r>
            <a:endParaRPr lang="en-NG" sz="3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766B4-9E5E-60C8-D532-BF08B29B2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1524000"/>
            <a:ext cx="24384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11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5B9A1-258E-A046-3A92-D49E0C61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1577"/>
          </a:xfrm>
        </p:spPr>
        <p:txBody>
          <a:bodyPr>
            <a:normAutofit fontScale="90000"/>
          </a:bodyPr>
          <a:lstStyle/>
          <a:p>
            <a:pPr algn="ctr"/>
            <a:br>
              <a:rPr lang="en-NG" sz="4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G" sz="4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Seeking Clarification and Support</a:t>
            </a:r>
            <a:br>
              <a:rPr lang="en-N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40827-8959-97CD-8C17-849B3E85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10" y="1115122"/>
            <a:ext cx="7471317" cy="5061841"/>
          </a:xfrm>
        </p:spPr>
        <p:txBody>
          <a:bodyPr>
            <a:normAutofit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Ask your professors or academic advisors to clarify assignments or concerns about academic integrity.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Utilize AUN’s academic resources, such as the writing center, advising, and the Honor Society tutoring services.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Seek support from your instructors, trusted friends, family, or mentors.</a:t>
            </a:r>
          </a:p>
          <a:p>
            <a:endParaRPr lang="en-N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F3C6C5-26CF-2800-B605-53C3225C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081" y="838200"/>
            <a:ext cx="3415719" cy="259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AC39C9-83EA-CDA9-9741-37F132952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3429000"/>
            <a:ext cx="1749154" cy="23552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4396FA-F380-AED3-9F7D-546388EB8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080" y="3429000"/>
            <a:ext cx="2044119" cy="231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13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CDE3B-CA55-2049-962A-13F1ED455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663"/>
            <a:ext cx="10515600" cy="724831"/>
          </a:xfrm>
        </p:spPr>
        <p:txBody>
          <a:bodyPr>
            <a:normAutofit fontScale="90000"/>
          </a:bodyPr>
          <a:lstStyle/>
          <a:p>
            <a:pPr algn="ctr"/>
            <a:br>
              <a:rPr lang="en-NG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G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Time Management and Organization</a:t>
            </a:r>
            <a:br>
              <a:rPr lang="en-N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C6E6E-7B9A-68E9-45BE-3883BA71E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59" y="1037063"/>
            <a:ext cx="7582829" cy="51399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Effective time management and organizational skills are essential for avoiding procrastination and last-minute pressures. 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Breaking down large assignments into smaller, manageable tasks and creating a study schedule can help students stay on track and be more productive.</a:t>
            </a:r>
            <a:endParaRPr lang="en-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78F202-71C9-971C-7EB8-E35AF0DF7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850" y="1733550"/>
            <a:ext cx="30289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07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AD79C-9750-F35B-CE40-6A4E705E4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117"/>
            <a:ext cx="6989956" cy="903249"/>
          </a:xfrm>
        </p:spPr>
        <p:txBody>
          <a:bodyPr>
            <a:normAutofit fontScale="90000"/>
          </a:bodyPr>
          <a:lstStyle/>
          <a:p>
            <a:pPr algn="ctr"/>
            <a:r>
              <a:rPr lang="en-NG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Effective Study Habits</a:t>
            </a:r>
            <a:r>
              <a:rPr lang="en-NG" sz="8800" dirty="0">
                <a:effectLst/>
              </a:rPr>
              <a:t> </a:t>
            </a:r>
            <a:endParaRPr lang="en-NG" sz="8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6049A-1F9D-FD1D-C07C-5AB057EEF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16" y="1226634"/>
            <a:ext cx="7593980" cy="4950329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Develop effective study habits, such as active reading, note-taking, and summarizing.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Find a study environment that works best for you.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2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Attend Writing Center essential skills workshops </a:t>
            </a:r>
            <a:r>
              <a:rPr lang="en-NG" sz="32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learn to use</a:t>
            </a:r>
            <a:r>
              <a:rPr lang="en-NG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different learning strategies and techniques.</a:t>
            </a:r>
          </a:p>
          <a:p>
            <a:endParaRPr lang="en-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6AA0B-AB15-1E53-7C3C-75C1CACC0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092" y="584994"/>
            <a:ext cx="2936092" cy="24812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82A23B-921D-CD29-63F9-42EB0AC57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346" y="3286125"/>
            <a:ext cx="2936092" cy="27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14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E472-2916-A0FF-DE45-648AEDB16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18255"/>
            <a:ext cx="10515600" cy="806935"/>
          </a:xfrm>
        </p:spPr>
        <p:txBody>
          <a:bodyPr>
            <a:normAutofit fontScale="90000"/>
          </a:bodyPr>
          <a:lstStyle/>
          <a:p>
            <a:pPr algn="ctr"/>
            <a:r>
              <a:rPr lang="en-NG" sz="4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Collaboration vs. Collusion</a:t>
            </a:r>
            <a:r>
              <a:rPr lang="en-NG" sz="9600" dirty="0">
                <a:effectLst/>
              </a:rPr>
              <a:t> </a:t>
            </a:r>
            <a:endParaRPr lang="en-NG" sz="9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E71AF-7B47-3E4A-863F-3E824CA6B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7424"/>
            <a:ext cx="7337502" cy="5039539"/>
          </a:xfrm>
        </p:spPr>
        <p:txBody>
          <a:bodyPr>
            <a:normAutofit/>
          </a:bodyPr>
          <a:lstStyle/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Understand the difference between acceptable collaboration and unauthorized collusion.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Follow your professor's guidelines on group work and collaboration.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NG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Ensure individual contributions are identified and acknowledged.</a:t>
            </a:r>
          </a:p>
          <a:p>
            <a:endParaRPr lang="en-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A7895-3D5E-3260-3D73-443284700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550" y="1409700"/>
            <a:ext cx="38671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46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BA053-80F3-624E-C486-95A7416DC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NG" sz="4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Importance of Referencing</a:t>
            </a:r>
            <a:br>
              <a:rPr lang="en-N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0593D-C47A-2E9A-C98E-9BC1F42B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268" y="1293541"/>
            <a:ext cx="7984273" cy="4661210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Learn to cite and reference sources using different citation styles such as MLA, APA, IEEE, and Chicago.</a:t>
            </a:r>
          </a:p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Understand the purpose and importance of referencing in academic work.</a:t>
            </a:r>
          </a:p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Use referencing tools and resources available to you. The Library staff can help with this, too.</a:t>
            </a:r>
            <a:endParaRPr lang="en-N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886F67-E3C1-E331-A883-1CA6C3D8F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550" y="2133600"/>
            <a:ext cx="25336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3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6E2E-D310-3A7D-38F1-64B5F0E47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G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Consequences of Academic Misconduct</a:t>
            </a:r>
            <a:r>
              <a:rPr lang="en-NG" sz="8800" dirty="0">
                <a:effectLst/>
              </a:rPr>
              <a:t> </a:t>
            </a:r>
            <a:endParaRPr lang="en-NG" sz="8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FFEA7-450D-0132-4CA1-1FE81FD5D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60" y="1561171"/>
            <a:ext cx="7538224" cy="4615792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5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Academic misconduct has potential consequences</a:t>
            </a: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ranging from poor grades 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course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failur</a:t>
            </a: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to suspension and expulsion.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Sanctions can have 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long-term impact on your academic and professional reputation.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Academic dishonesty will be refl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ec</a:t>
            </a: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ted in your transcript.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NG" sz="35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is</a:t>
            </a: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essential to take</a:t>
            </a:r>
            <a:r>
              <a:rPr lang="en-NG" sz="35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responsibility for your actions.</a:t>
            </a:r>
          </a:p>
          <a:p>
            <a:endParaRPr lang="en-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4166BE-9FA0-AB18-C617-97B9883EB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50" y="2076450"/>
            <a:ext cx="2844800" cy="2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88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70938-F462-4B4B-5AD3-9562F955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416"/>
          </a:xfrm>
        </p:spPr>
        <p:txBody>
          <a:bodyPr>
            <a:normAutofit fontScale="90000"/>
          </a:bodyPr>
          <a:lstStyle/>
          <a:p>
            <a:pPr algn="ctr"/>
            <a:br>
              <a:rPr lang="en-NG" sz="4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G" sz="4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Maintaining Academic Integrity</a:t>
            </a:r>
            <a:br>
              <a:rPr lang="en-N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6B367-3758-3425-ABF8-F7FB18B15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61" y="1293541"/>
            <a:ext cx="7382107" cy="4883422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presentation</a:t>
            </a: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reinforces the significance of academic integrity and ethical behavior. 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is also designed to </a:t>
            </a: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motivate you, dear AUN 101 students, to take pride in your work and accomplishments and promote a culture of honesty and respect at AUN.</a:t>
            </a:r>
            <a:endParaRPr lang="en-N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ABC04-45DE-D2C3-94B8-FAD96B0DC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07" y="1293541"/>
            <a:ext cx="3133493" cy="309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33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6C478-F1B3-E1D0-A755-834107DE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8055"/>
          </a:xfrm>
        </p:spPr>
        <p:txBody>
          <a:bodyPr>
            <a:normAutofit fontScale="90000"/>
          </a:bodyPr>
          <a:lstStyle/>
          <a:p>
            <a:pPr algn="ctr"/>
            <a:br>
              <a:rPr lang="en-NG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G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Conclusion</a:t>
            </a:r>
            <a:br>
              <a:rPr lang="en-NG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G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2C410-E04E-C73B-A299-BD1CD04DA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992459"/>
            <a:ext cx="7917366" cy="4722541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Academic integrity is an extension of integrity and should be a way of life</a:t>
            </a: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Make informed and ethical choices throughout your academic journey.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Writing Center wishes you success in your studies and future endeavors.</a:t>
            </a:r>
            <a:endParaRPr lang="en-NG" sz="3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NG" sz="3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2CFFC-F26F-02E8-7388-919B90F7D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550" y="779152"/>
            <a:ext cx="32004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46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17259-C69A-D72C-0AE1-EC68A1E1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G" sz="6000" b="1" dirty="0"/>
              <a:t>A</a:t>
            </a:r>
            <a:r>
              <a:rPr lang="en-US" sz="6000" b="1" dirty="0" err="1"/>
              <a:t>cknowledg</a:t>
            </a:r>
            <a:r>
              <a:rPr lang="en-NG" sz="6000" b="1" dirty="0"/>
              <a:t>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533CF-9C86-0CA1-E54B-ED4AC1C50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657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Image on Slide 1</a:t>
            </a:r>
            <a:endParaRPr lang="en-US" dirty="0"/>
          </a:p>
          <a:p>
            <a:r>
              <a:rPr lang="en-US" dirty="0">
                <a:hlinkClick r:id="rId3"/>
              </a:rPr>
              <a:t>Image on Slide 2</a:t>
            </a:r>
            <a:endParaRPr lang="en-US" dirty="0"/>
          </a:p>
          <a:p>
            <a:r>
              <a:rPr lang="en-US" dirty="0">
                <a:hlinkClick r:id="rId4"/>
              </a:rPr>
              <a:t>Image for Slide 4</a:t>
            </a:r>
            <a:endParaRPr lang="en-US" dirty="0"/>
          </a:p>
          <a:p>
            <a:r>
              <a:rPr lang="en-US" dirty="0">
                <a:hlinkClick r:id="rId5"/>
              </a:rPr>
              <a:t>Image for Slide 5</a:t>
            </a:r>
            <a:endParaRPr lang="en-US" dirty="0"/>
          </a:p>
          <a:p>
            <a:r>
              <a:rPr lang="en-US" dirty="0">
                <a:hlinkClick r:id="rId6"/>
              </a:rPr>
              <a:t>Image for Slide 6</a:t>
            </a:r>
            <a:endParaRPr lang="en-US" dirty="0"/>
          </a:p>
          <a:p>
            <a:r>
              <a:rPr lang="en-US" dirty="0">
                <a:hlinkClick r:id="rId7"/>
              </a:rPr>
              <a:t>Image for Slide 7</a:t>
            </a:r>
            <a:endParaRPr lang="en-US" dirty="0"/>
          </a:p>
          <a:p>
            <a:r>
              <a:rPr lang="en-US" dirty="0">
                <a:hlinkClick r:id="rId8"/>
              </a:rPr>
              <a:t>Image for slide 8</a:t>
            </a:r>
            <a:endParaRPr lang="en-NG" dirty="0"/>
          </a:p>
          <a:p>
            <a:r>
              <a:rPr lang="en-NG" dirty="0">
                <a:hlinkClick r:id="rId9"/>
              </a:rPr>
              <a:t>Image for Slide 9</a:t>
            </a:r>
            <a:endParaRPr lang="en-NG" dirty="0"/>
          </a:p>
          <a:p>
            <a:r>
              <a:rPr lang="en-NG" dirty="0">
                <a:hlinkClick r:id="rId10"/>
              </a:rPr>
              <a:t>Image for Slide 10</a:t>
            </a:r>
            <a:endParaRPr lang="en-NG" dirty="0"/>
          </a:p>
          <a:p>
            <a:endParaRPr lang="en-NG" dirty="0"/>
          </a:p>
          <a:p>
            <a:endParaRPr lang="en-N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A2C026-3E6F-960E-B2E2-796647E11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3657600" cy="3889375"/>
          </a:xfrm>
        </p:spPr>
        <p:txBody>
          <a:bodyPr>
            <a:normAutofit fontScale="92500" lnSpcReduction="20000"/>
          </a:bodyPr>
          <a:lstStyle/>
          <a:p>
            <a:r>
              <a:rPr lang="en-NG" dirty="0">
                <a:hlinkClick r:id="rId11"/>
              </a:rPr>
              <a:t>Image for Slide 11</a:t>
            </a:r>
            <a:endParaRPr lang="en-NG" dirty="0"/>
          </a:p>
          <a:p>
            <a:r>
              <a:rPr lang="en-NG" dirty="0">
                <a:hlinkClick r:id="rId12"/>
              </a:rPr>
              <a:t>Image for Slide 12</a:t>
            </a:r>
            <a:endParaRPr lang="en-NG" dirty="0"/>
          </a:p>
          <a:p>
            <a:r>
              <a:rPr lang="en-NG" dirty="0">
                <a:hlinkClick r:id="rId13"/>
              </a:rPr>
              <a:t>Image for Slide 12a</a:t>
            </a:r>
            <a:endParaRPr lang="en-NG" dirty="0"/>
          </a:p>
          <a:p>
            <a:r>
              <a:rPr lang="en-NG" dirty="0">
                <a:hlinkClick r:id="rId14"/>
              </a:rPr>
              <a:t>Image for Slide 13</a:t>
            </a:r>
            <a:endParaRPr lang="en-NG" dirty="0"/>
          </a:p>
          <a:p>
            <a:r>
              <a:rPr lang="en-NG" dirty="0">
                <a:hlinkClick r:id="rId15"/>
              </a:rPr>
              <a:t>Image for Slide 14</a:t>
            </a:r>
            <a:endParaRPr lang="en-NG" dirty="0"/>
          </a:p>
          <a:p>
            <a:r>
              <a:rPr lang="en-NG" dirty="0">
                <a:hlinkClick r:id="rId16"/>
              </a:rPr>
              <a:t>Image on Slide 16</a:t>
            </a:r>
            <a:endParaRPr lang="en-NG" dirty="0"/>
          </a:p>
          <a:p>
            <a:r>
              <a:rPr lang="en-NG" dirty="0">
                <a:hlinkClick r:id="rId17"/>
              </a:rPr>
              <a:t>Image for Slide 17</a:t>
            </a:r>
            <a:endParaRPr lang="en-NG" dirty="0"/>
          </a:p>
          <a:p>
            <a:r>
              <a:rPr lang="en-NG" dirty="0">
                <a:hlinkClick r:id="rId18"/>
              </a:rPr>
              <a:t>Image for Slide 18</a:t>
            </a:r>
            <a:endParaRPr lang="en-NG" dirty="0"/>
          </a:p>
          <a:p>
            <a:r>
              <a:rPr lang="en-NG" dirty="0">
                <a:hlinkClick r:id="rId19"/>
              </a:rPr>
              <a:t>Image for Slide 19</a:t>
            </a:r>
            <a:endParaRPr lang="en-NG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78385D-A7C4-E861-456B-0441E3C034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72550" y="2152650"/>
            <a:ext cx="23812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50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E73F-DE64-D2F7-0248-8F4CB8453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G" sz="5400" b="1" dirty="0"/>
              <a:t>Thank you for Your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A0EB3-6FF5-833F-1FFA-8AB606B9D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6869151" cy="4060825"/>
          </a:xfrm>
        </p:spPr>
        <p:txBody>
          <a:bodyPr>
            <a:normAutofit/>
          </a:bodyPr>
          <a:lstStyle/>
          <a:p>
            <a:r>
              <a:rPr lang="en-N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can be sent directly to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writingcenter</a:t>
            </a:r>
            <a:r>
              <a:rPr lang="en-NG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@aun.edu.ng</a:t>
            </a:r>
            <a:endParaRPr lang="en-NG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NG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also</a:t>
            </a:r>
            <a:r>
              <a:rPr lang="en-N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walk in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Writing Center on the first floor of the Library and speak with any of our instructors</a:t>
            </a:r>
            <a:r>
              <a:rPr lang="en-N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7B7388-F278-C77B-8DB2-8107967F0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1825625"/>
            <a:ext cx="3276600" cy="322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42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 aun template" id="{8F19E4DE-A8EB-D146-952C-7FF4CF6B2E33}" vid="{5A433FBF-0AE4-384B-B8C6-8384BD33E0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1306</TotalTime>
  <Words>1256</Words>
  <Application>Microsoft Macintosh PowerPoint</Application>
  <PresentationFormat>Widescreen</PresentationFormat>
  <Paragraphs>112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Courier New</vt:lpstr>
      <vt:lpstr>Times New Roman</vt:lpstr>
      <vt:lpstr>Office Theme</vt:lpstr>
      <vt:lpstr>Promoting Academic Integrity in College</vt:lpstr>
      <vt:lpstr>Introduction</vt:lpstr>
      <vt:lpstr> Plagiarism - The Silent Thief </vt:lpstr>
      <vt:lpstr>Cheating - A Shortcut to Nowhere </vt:lpstr>
      <vt:lpstr>Collusion - Two Wrongs Don't Make a Right </vt:lpstr>
      <vt:lpstr>Fabrication - Building on Falsehoods </vt:lpstr>
      <vt:lpstr>Generative AI - Dos and Don'ts </vt:lpstr>
      <vt:lpstr>Generative AI - Dos and Don'ts </vt:lpstr>
      <vt:lpstr>  Understand Academic Integrity Policies at AUN </vt:lpstr>
      <vt:lpstr> Seeking Clarification and Support </vt:lpstr>
      <vt:lpstr> Time Management and Organization </vt:lpstr>
      <vt:lpstr>Effective Study Habits </vt:lpstr>
      <vt:lpstr>Collaboration vs. Collusion </vt:lpstr>
      <vt:lpstr>The Importance of Referencing </vt:lpstr>
      <vt:lpstr>Consequences of Academic Misconduct </vt:lpstr>
      <vt:lpstr> Maintaining Academic Integrity </vt:lpstr>
      <vt:lpstr> Conclusion </vt:lpstr>
      <vt:lpstr>Acknowledgments</vt:lpstr>
      <vt:lpstr>Thank you for Your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Emilienne Idorenyin Akpan</dc:creator>
  <cp:lastModifiedBy>Emilienne Idorenyin Akpan</cp:lastModifiedBy>
  <cp:revision>9</cp:revision>
  <dcterms:created xsi:type="dcterms:W3CDTF">2024-07-11T16:13:19Z</dcterms:created>
  <dcterms:modified xsi:type="dcterms:W3CDTF">2024-10-04T13:15:26Z</dcterms:modified>
</cp:coreProperties>
</file>