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sldIdLst>
    <p:sldId id="256" r:id="rId2"/>
    <p:sldId id="257" r:id="rId3"/>
    <p:sldId id="258" r:id="rId4"/>
    <p:sldId id="259" r:id="rId5"/>
    <p:sldId id="260" r:id="rId6"/>
    <p:sldId id="263" r:id="rId7"/>
    <p:sldId id="270" r:id="rId8"/>
    <p:sldId id="262" r:id="rId9"/>
    <p:sldId id="261"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53" autoAdjust="0"/>
    <p:restoredTop sz="94660"/>
  </p:normalViewPr>
  <p:slideViewPr>
    <p:cSldViewPr snapToGrid="0">
      <p:cViewPr varScale="1">
        <p:scale>
          <a:sx n="114" d="100"/>
          <a:sy n="114" d="100"/>
        </p:scale>
        <p:origin x="192"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C2A887-87A3-4747-8A8F-3E33511230E4}"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2D4E525D-FCFF-43B1-8604-1111BDB62CEA}">
      <dgm:prSet/>
      <dgm:spPr/>
      <dgm:t>
        <a:bodyPr/>
        <a:lstStyle/>
        <a:p>
          <a:pPr>
            <a:defRPr cap="all"/>
          </a:pPr>
          <a:r>
            <a:rPr lang="en-US" b="1"/>
            <a:t>Fabrication and falsification</a:t>
          </a:r>
          <a:endParaRPr lang="en-US"/>
        </a:p>
      </dgm:t>
    </dgm:pt>
    <dgm:pt modelId="{3C1925EA-BD0F-4B26-85DE-94898644FE47}" type="parTrans" cxnId="{0853C803-E71F-4F83-897B-0CAB6B16BCA0}">
      <dgm:prSet/>
      <dgm:spPr/>
      <dgm:t>
        <a:bodyPr/>
        <a:lstStyle/>
        <a:p>
          <a:endParaRPr lang="en-US"/>
        </a:p>
      </dgm:t>
    </dgm:pt>
    <dgm:pt modelId="{9FC42403-AF6B-489A-B765-1258F672ECE4}" type="sibTrans" cxnId="{0853C803-E71F-4F83-897B-0CAB6B16BCA0}">
      <dgm:prSet/>
      <dgm:spPr/>
      <dgm:t>
        <a:bodyPr/>
        <a:lstStyle/>
        <a:p>
          <a:endParaRPr lang="en-US"/>
        </a:p>
      </dgm:t>
    </dgm:pt>
    <dgm:pt modelId="{5FA3715E-E31C-4F12-BA2F-B7188754089F}">
      <dgm:prSet/>
      <dgm:spPr/>
      <dgm:t>
        <a:bodyPr/>
        <a:lstStyle/>
        <a:p>
          <a:pPr>
            <a:defRPr cap="all"/>
          </a:pPr>
          <a:r>
            <a:rPr lang="en-US" b="1"/>
            <a:t>Plagiarism</a:t>
          </a:r>
          <a:endParaRPr lang="en-US"/>
        </a:p>
      </dgm:t>
    </dgm:pt>
    <dgm:pt modelId="{26955F84-D174-43BF-99CE-85761A655DD6}" type="parTrans" cxnId="{2121EE93-BEFA-43D8-835C-A8BD4E119694}">
      <dgm:prSet/>
      <dgm:spPr/>
      <dgm:t>
        <a:bodyPr/>
        <a:lstStyle/>
        <a:p>
          <a:endParaRPr lang="en-US"/>
        </a:p>
      </dgm:t>
    </dgm:pt>
    <dgm:pt modelId="{9A58252E-7F52-4AA3-B6A3-6582D62BCCAE}" type="sibTrans" cxnId="{2121EE93-BEFA-43D8-835C-A8BD4E119694}">
      <dgm:prSet/>
      <dgm:spPr/>
      <dgm:t>
        <a:bodyPr/>
        <a:lstStyle/>
        <a:p>
          <a:endParaRPr lang="en-US"/>
        </a:p>
      </dgm:t>
    </dgm:pt>
    <dgm:pt modelId="{1D7079E7-15AD-4FF9-85BC-9098FF18D8D2}">
      <dgm:prSet/>
      <dgm:spPr/>
      <dgm:t>
        <a:bodyPr/>
        <a:lstStyle/>
        <a:p>
          <a:pPr>
            <a:defRPr cap="all"/>
          </a:pPr>
          <a:r>
            <a:rPr lang="en-US" b="1"/>
            <a:t>Collusion</a:t>
          </a:r>
          <a:endParaRPr lang="en-US"/>
        </a:p>
      </dgm:t>
    </dgm:pt>
    <dgm:pt modelId="{D703C5E0-37CB-4C41-BBAF-FA3A629AFC63}" type="parTrans" cxnId="{1DF19381-57FF-40B1-9BFF-027BB3E52AE7}">
      <dgm:prSet/>
      <dgm:spPr/>
      <dgm:t>
        <a:bodyPr/>
        <a:lstStyle/>
        <a:p>
          <a:endParaRPr lang="en-US"/>
        </a:p>
      </dgm:t>
    </dgm:pt>
    <dgm:pt modelId="{215D8C24-5E0E-4D85-9EBD-89BB31176A98}" type="sibTrans" cxnId="{1DF19381-57FF-40B1-9BFF-027BB3E52AE7}">
      <dgm:prSet/>
      <dgm:spPr/>
      <dgm:t>
        <a:bodyPr/>
        <a:lstStyle/>
        <a:p>
          <a:endParaRPr lang="en-US"/>
        </a:p>
      </dgm:t>
    </dgm:pt>
    <dgm:pt modelId="{413B100B-9168-4BE8-B43E-7F5B32195E4A}">
      <dgm:prSet/>
      <dgm:spPr/>
      <dgm:t>
        <a:bodyPr/>
        <a:lstStyle/>
        <a:p>
          <a:pPr>
            <a:defRPr cap="all"/>
          </a:pPr>
          <a:r>
            <a:rPr lang="en-US" b="1"/>
            <a:t>Cheating in examinations</a:t>
          </a:r>
          <a:endParaRPr lang="en-US"/>
        </a:p>
      </dgm:t>
    </dgm:pt>
    <dgm:pt modelId="{30152E58-A28A-48CB-B00C-43D1B4B3799B}" type="parTrans" cxnId="{C72F8C91-D3C1-4C53-A2D6-CD9AFFB26CF7}">
      <dgm:prSet/>
      <dgm:spPr/>
      <dgm:t>
        <a:bodyPr/>
        <a:lstStyle/>
        <a:p>
          <a:endParaRPr lang="en-US"/>
        </a:p>
      </dgm:t>
    </dgm:pt>
    <dgm:pt modelId="{6DEDECA1-CEC9-4FAE-922B-99B72AFDA5D9}" type="sibTrans" cxnId="{C72F8C91-D3C1-4C53-A2D6-CD9AFFB26CF7}">
      <dgm:prSet/>
      <dgm:spPr/>
      <dgm:t>
        <a:bodyPr/>
        <a:lstStyle/>
        <a:p>
          <a:endParaRPr lang="en-US"/>
        </a:p>
      </dgm:t>
    </dgm:pt>
    <dgm:pt modelId="{C02125F0-1C21-45CE-882E-2D605B257CDF}" type="pres">
      <dgm:prSet presAssocID="{7BC2A887-87A3-4747-8A8F-3E33511230E4}" presName="root" presStyleCnt="0">
        <dgm:presLayoutVars>
          <dgm:dir/>
          <dgm:resizeHandles val="exact"/>
        </dgm:presLayoutVars>
      </dgm:prSet>
      <dgm:spPr/>
    </dgm:pt>
    <dgm:pt modelId="{C193F29F-5A2A-4330-A5FB-8D6F3CC6A438}" type="pres">
      <dgm:prSet presAssocID="{2D4E525D-FCFF-43B1-8604-1111BDB62CEA}" presName="compNode" presStyleCnt="0"/>
      <dgm:spPr/>
    </dgm:pt>
    <dgm:pt modelId="{153EB883-BD40-4E9D-B757-92DAA92CA87C}" type="pres">
      <dgm:prSet presAssocID="{2D4E525D-FCFF-43B1-8604-1111BDB62CEA}" presName="iconBgRect" presStyleLbl="bgShp" presStyleIdx="0" presStyleCnt="4"/>
      <dgm:spPr/>
    </dgm:pt>
    <dgm:pt modelId="{EEDB340A-B386-402C-8BE6-32A5B65D3C55}" type="pres">
      <dgm:prSet presAssocID="{2D4E525D-FCFF-43B1-8604-1111BDB62CE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30752D96-D54A-43F5-922D-DE2E972928F9}" type="pres">
      <dgm:prSet presAssocID="{2D4E525D-FCFF-43B1-8604-1111BDB62CEA}" presName="spaceRect" presStyleCnt="0"/>
      <dgm:spPr/>
    </dgm:pt>
    <dgm:pt modelId="{2390E527-E689-4222-8795-D54FF33190D8}" type="pres">
      <dgm:prSet presAssocID="{2D4E525D-FCFF-43B1-8604-1111BDB62CEA}" presName="textRect" presStyleLbl="revTx" presStyleIdx="0" presStyleCnt="4">
        <dgm:presLayoutVars>
          <dgm:chMax val="1"/>
          <dgm:chPref val="1"/>
        </dgm:presLayoutVars>
      </dgm:prSet>
      <dgm:spPr/>
    </dgm:pt>
    <dgm:pt modelId="{E88513B1-6595-45FE-A620-19268AF01DFE}" type="pres">
      <dgm:prSet presAssocID="{9FC42403-AF6B-489A-B765-1258F672ECE4}" presName="sibTrans" presStyleCnt="0"/>
      <dgm:spPr/>
    </dgm:pt>
    <dgm:pt modelId="{E2C10CE6-F009-4CC7-991A-3591020820E0}" type="pres">
      <dgm:prSet presAssocID="{5FA3715E-E31C-4F12-BA2F-B7188754089F}" presName="compNode" presStyleCnt="0"/>
      <dgm:spPr/>
    </dgm:pt>
    <dgm:pt modelId="{E295A967-272E-4B35-88E7-C9BBC42E61A4}" type="pres">
      <dgm:prSet presAssocID="{5FA3715E-E31C-4F12-BA2F-B7188754089F}" presName="iconBgRect" presStyleLbl="bgShp" presStyleIdx="1" presStyleCnt="4"/>
      <dgm:spPr/>
    </dgm:pt>
    <dgm:pt modelId="{0BE10737-3A78-43D0-B573-2DA07BDC5846}" type="pres">
      <dgm:prSet presAssocID="{5FA3715E-E31C-4F12-BA2F-B7188754089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o sign"/>
        </a:ext>
      </dgm:extLst>
    </dgm:pt>
    <dgm:pt modelId="{B1534898-9161-4A9D-92F0-860798F3A68B}" type="pres">
      <dgm:prSet presAssocID="{5FA3715E-E31C-4F12-BA2F-B7188754089F}" presName="spaceRect" presStyleCnt="0"/>
      <dgm:spPr/>
    </dgm:pt>
    <dgm:pt modelId="{14E14CF8-8A12-4ED1-8932-8B5B7606CAE8}" type="pres">
      <dgm:prSet presAssocID="{5FA3715E-E31C-4F12-BA2F-B7188754089F}" presName="textRect" presStyleLbl="revTx" presStyleIdx="1" presStyleCnt="4">
        <dgm:presLayoutVars>
          <dgm:chMax val="1"/>
          <dgm:chPref val="1"/>
        </dgm:presLayoutVars>
      </dgm:prSet>
      <dgm:spPr/>
    </dgm:pt>
    <dgm:pt modelId="{285F3E44-302F-46D1-A9D8-E9E1563787F6}" type="pres">
      <dgm:prSet presAssocID="{9A58252E-7F52-4AA3-B6A3-6582D62BCCAE}" presName="sibTrans" presStyleCnt="0"/>
      <dgm:spPr/>
    </dgm:pt>
    <dgm:pt modelId="{05DC45CE-251F-4219-872D-5EBF813A6681}" type="pres">
      <dgm:prSet presAssocID="{1D7079E7-15AD-4FF9-85BC-9098FF18D8D2}" presName="compNode" presStyleCnt="0"/>
      <dgm:spPr/>
    </dgm:pt>
    <dgm:pt modelId="{4DE99E51-45A6-49D0-B43F-124EFBABC4D6}" type="pres">
      <dgm:prSet presAssocID="{1D7079E7-15AD-4FF9-85BC-9098FF18D8D2}" presName="iconBgRect" presStyleLbl="bgShp" presStyleIdx="2" presStyleCnt="4"/>
      <dgm:spPr/>
    </dgm:pt>
    <dgm:pt modelId="{F1368A1E-6315-43B7-AA88-3F506D3A24B4}" type="pres">
      <dgm:prSet presAssocID="{1D7079E7-15AD-4FF9-85BC-9098FF18D8D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rritant"/>
        </a:ext>
      </dgm:extLst>
    </dgm:pt>
    <dgm:pt modelId="{EC6F987E-27A3-429C-9241-C643DDECABDB}" type="pres">
      <dgm:prSet presAssocID="{1D7079E7-15AD-4FF9-85BC-9098FF18D8D2}" presName="spaceRect" presStyleCnt="0"/>
      <dgm:spPr/>
    </dgm:pt>
    <dgm:pt modelId="{B98AD581-C39D-440D-9090-E39A5A298DF7}" type="pres">
      <dgm:prSet presAssocID="{1D7079E7-15AD-4FF9-85BC-9098FF18D8D2}" presName="textRect" presStyleLbl="revTx" presStyleIdx="2" presStyleCnt="4">
        <dgm:presLayoutVars>
          <dgm:chMax val="1"/>
          <dgm:chPref val="1"/>
        </dgm:presLayoutVars>
      </dgm:prSet>
      <dgm:spPr/>
    </dgm:pt>
    <dgm:pt modelId="{263A527C-7CFB-4780-8C70-0A41291BEDE0}" type="pres">
      <dgm:prSet presAssocID="{215D8C24-5E0E-4D85-9EBD-89BB31176A98}" presName="sibTrans" presStyleCnt="0"/>
      <dgm:spPr/>
    </dgm:pt>
    <dgm:pt modelId="{DF53AC37-FB17-41F5-9A6F-345D5CD79B73}" type="pres">
      <dgm:prSet presAssocID="{413B100B-9168-4BE8-B43E-7F5B32195E4A}" presName="compNode" presStyleCnt="0"/>
      <dgm:spPr/>
    </dgm:pt>
    <dgm:pt modelId="{EA5A014E-5EBD-4BDF-94DE-DE2F5FC4CF93}" type="pres">
      <dgm:prSet presAssocID="{413B100B-9168-4BE8-B43E-7F5B32195E4A}" presName="iconBgRect" presStyleLbl="bgShp" presStyleIdx="3" presStyleCnt="4"/>
      <dgm:spPr/>
    </dgm:pt>
    <dgm:pt modelId="{9CE090F9-76AB-4DC0-8C6C-21C391FA97A9}" type="pres">
      <dgm:prSet presAssocID="{413B100B-9168-4BE8-B43E-7F5B32195E4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gnifying glass"/>
        </a:ext>
      </dgm:extLst>
    </dgm:pt>
    <dgm:pt modelId="{B67AD19B-96D1-4D73-BADB-D67B2570FFB8}" type="pres">
      <dgm:prSet presAssocID="{413B100B-9168-4BE8-B43E-7F5B32195E4A}" presName="spaceRect" presStyleCnt="0"/>
      <dgm:spPr/>
    </dgm:pt>
    <dgm:pt modelId="{87F4A883-5BDE-4BF5-9216-D5A77EA55759}" type="pres">
      <dgm:prSet presAssocID="{413B100B-9168-4BE8-B43E-7F5B32195E4A}" presName="textRect" presStyleLbl="revTx" presStyleIdx="3" presStyleCnt="4">
        <dgm:presLayoutVars>
          <dgm:chMax val="1"/>
          <dgm:chPref val="1"/>
        </dgm:presLayoutVars>
      </dgm:prSet>
      <dgm:spPr/>
    </dgm:pt>
  </dgm:ptLst>
  <dgm:cxnLst>
    <dgm:cxn modelId="{0853C803-E71F-4F83-897B-0CAB6B16BCA0}" srcId="{7BC2A887-87A3-4747-8A8F-3E33511230E4}" destId="{2D4E525D-FCFF-43B1-8604-1111BDB62CEA}" srcOrd="0" destOrd="0" parTransId="{3C1925EA-BD0F-4B26-85DE-94898644FE47}" sibTransId="{9FC42403-AF6B-489A-B765-1258F672ECE4}"/>
    <dgm:cxn modelId="{D9842447-7E3A-4638-A902-035129C88AFC}" type="presOf" srcId="{1D7079E7-15AD-4FF9-85BC-9098FF18D8D2}" destId="{B98AD581-C39D-440D-9090-E39A5A298DF7}" srcOrd="0" destOrd="0" presId="urn:microsoft.com/office/officeart/2018/5/layout/IconCircleLabelList"/>
    <dgm:cxn modelId="{0F18A968-E284-4B45-B3A6-D3E2B5B2B964}" type="presOf" srcId="{413B100B-9168-4BE8-B43E-7F5B32195E4A}" destId="{87F4A883-5BDE-4BF5-9216-D5A77EA55759}" srcOrd="0" destOrd="0" presId="urn:microsoft.com/office/officeart/2018/5/layout/IconCircleLabelList"/>
    <dgm:cxn modelId="{1DF19381-57FF-40B1-9BFF-027BB3E52AE7}" srcId="{7BC2A887-87A3-4747-8A8F-3E33511230E4}" destId="{1D7079E7-15AD-4FF9-85BC-9098FF18D8D2}" srcOrd="2" destOrd="0" parTransId="{D703C5E0-37CB-4C41-BBAF-FA3A629AFC63}" sibTransId="{215D8C24-5E0E-4D85-9EBD-89BB31176A98}"/>
    <dgm:cxn modelId="{C72F8C91-D3C1-4C53-A2D6-CD9AFFB26CF7}" srcId="{7BC2A887-87A3-4747-8A8F-3E33511230E4}" destId="{413B100B-9168-4BE8-B43E-7F5B32195E4A}" srcOrd="3" destOrd="0" parTransId="{30152E58-A28A-48CB-B00C-43D1B4B3799B}" sibTransId="{6DEDECA1-CEC9-4FAE-922B-99B72AFDA5D9}"/>
    <dgm:cxn modelId="{2121EE93-BEFA-43D8-835C-A8BD4E119694}" srcId="{7BC2A887-87A3-4747-8A8F-3E33511230E4}" destId="{5FA3715E-E31C-4F12-BA2F-B7188754089F}" srcOrd="1" destOrd="0" parTransId="{26955F84-D174-43BF-99CE-85761A655DD6}" sibTransId="{9A58252E-7F52-4AA3-B6A3-6582D62BCCAE}"/>
    <dgm:cxn modelId="{F586C499-E64C-41DC-993D-4018CC55CECA}" type="presOf" srcId="{2D4E525D-FCFF-43B1-8604-1111BDB62CEA}" destId="{2390E527-E689-4222-8795-D54FF33190D8}" srcOrd="0" destOrd="0" presId="urn:microsoft.com/office/officeart/2018/5/layout/IconCircleLabelList"/>
    <dgm:cxn modelId="{17FF23D8-B136-427B-A7C0-25279749F253}" type="presOf" srcId="{5FA3715E-E31C-4F12-BA2F-B7188754089F}" destId="{14E14CF8-8A12-4ED1-8932-8B5B7606CAE8}" srcOrd="0" destOrd="0" presId="urn:microsoft.com/office/officeart/2018/5/layout/IconCircleLabelList"/>
    <dgm:cxn modelId="{46339ADA-08F9-408F-B5CA-8104EDD96506}" type="presOf" srcId="{7BC2A887-87A3-4747-8A8F-3E33511230E4}" destId="{C02125F0-1C21-45CE-882E-2D605B257CDF}" srcOrd="0" destOrd="0" presId="urn:microsoft.com/office/officeart/2018/5/layout/IconCircleLabelList"/>
    <dgm:cxn modelId="{E29DB616-A89F-411B-846A-2C7FAA29810A}" type="presParOf" srcId="{C02125F0-1C21-45CE-882E-2D605B257CDF}" destId="{C193F29F-5A2A-4330-A5FB-8D6F3CC6A438}" srcOrd="0" destOrd="0" presId="urn:microsoft.com/office/officeart/2018/5/layout/IconCircleLabelList"/>
    <dgm:cxn modelId="{A361B0F5-07B6-4B5F-AEE8-7658BEA45985}" type="presParOf" srcId="{C193F29F-5A2A-4330-A5FB-8D6F3CC6A438}" destId="{153EB883-BD40-4E9D-B757-92DAA92CA87C}" srcOrd="0" destOrd="0" presId="urn:microsoft.com/office/officeart/2018/5/layout/IconCircleLabelList"/>
    <dgm:cxn modelId="{EA7D05DF-0FAB-49A7-8EFC-6AF23834FFF6}" type="presParOf" srcId="{C193F29F-5A2A-4330-A5FB-8D6F3CC6A438}" destId="{EEDB340A-B386-402C-8BE6-32A5B65D3C55}" srcOrd="1" destOrd="0" presId="urn:microsoft.com/office/officeart/2018/5/layout/IconCircleLabelList"/>
    <dgm:cxn modelId="{C50EE024-5C9C-407E-94E0-E23A32B92A94}" type="presParOf" srcId="{C193F29F-5A2A-4330-A5FB-8D6F3CC6A438}" destId="{30752D96-D54A-43F5-922D-DE2E972928F9}" srcOrd="2" destOrd="0" presId="urn:microsoft.com/office/officeart/2018/5/layout/IconCircleLabelList"/>
    <dgm:cxn modelId="{85BEAFC8-14CA-44F5-8AA4-A207541D017C}" type="presParOf" srcId="{C193F29F-5A2A-4330-A5FB-8D6F3CC6A438}" destId="{2390E527-E689-4222-8795-D54FF33190D8}" srcOrd="3" destOrd="0" presId="urn:microsoft.com/office/officeart/2018/5/layout/IconCircleLabelList"/>
    <dgm:cxn modelId="{C627D505-97F4-4153-ADAD-9E8B48563991}" type="presParOf" srcId="{C02125F0-1C21-45CE-882E-2D605B257CDF}" destId="{E88513B1-6595-45FE-A620-19268AF01DFE}" srcOrd="1" destOrd="0" presId="urn:microsoft.com/office/officeart/2018/5/layout/IconCircleLabelList"/>
    <dgm:cxn modelId="{F44EDB76-767D-4135-BA47-5853C03717E2}" type="presParOf" srcId="{C02125F0-1C21-45CE-882E-2D605B257CDF}" destId="{E2C10CE6-F009-4CC7-991A-3591020820E0}" srcOrd="2" destOrd="0" presId="urn:microsoft.com/office/officeart/2018/5/layout/IconCircleLabelList"/>
    <dgm:cxn modelId="{F1EA61F3-7A15-44BE-9240-FB7E84E45729}" type="presParOf" srcId="{E2C10CE6-F009-4CC7-991A-3591020820E0}" destId="{E295A967-272E-4B35-88E7-C9BBC42E61A4}" srcOrd="0" destOrd="0" presId="urn:microsoft.com/office/officeart/2018/5/layout/IconCircleLabelList"/>
    <dgm:cxn modelId="{D0EB4D50-D6C9-4FEA-8937-B47A31EDD211}" type="presParOf" srcId="{E2C10CE6-F009-4CC7-991A-3591020820E0}" destId="{0BE10737-3A78-43D0-B573-2DA07BDC5846}" srcOrd="1" destOrd="0" presId="urn:microsoft.com/office/officeart/2018/5/layout/IconCircleLabelList"/>
    <dgm:cxn modelId="{4CDB1C37-6A59-4845-915B-6D12AFC43FC0}" type="presParOf" srcId="{E2C10CE6-F009-4CC7-991A-3591020820E0}" destId="{B1534898-9161-4A9D-92F0-860798F3A68B}" srcOrd="2" destOrd="0" presId="urn:microsoft.com/office/officeart/2018/5/layout/IconCircleLabelList"/>
    <dgm:cxn modelId="{7DDD6BDD-6D2E-4C8E-B3E3-4B911DC3A2FF}" type="presParOf" srcId="{E2C10CE6-F009-4CC7-991A-3591020820E0}" destId="{14E14CF8-8A12-4ED1-8932-8B5B7606CAE8}" srcOrd="3" destOrd="0" presId="urn:microsoft.com/office/officeart/2018/5/layout/IconCircleLabelList"/>
    <dgm:cxn modelId="{F37995F6-E742-4352-B8AF-E0CFCCDFA04D}" type="presParOf" srcId="{C02125F0-1C21-45CE-882E-2D605B257CDF}" destId="{285F3E44-302F-46D1-A9D8-E9E1563787F6}" srcOrd="3" destOrd="0" presId="urn:microsoft.com/office/officeart/2018/5/layout/IconCircleLabelList"/>
    <dgm:cxn modelId="{7EBCBC9F-6FD7-49A8-B901-8D12580F469B}" type="presParOf" srcId="{C02125F0-1C21-45CE-882E-2D605B257CDF}" destId="{05DC45CE-251F-4219-872D-5EBF813A6681}" srcOrd="4" destOrd="0" presId="urn:microsoft.com/office/officeart/2018/5/layout/IconCircleLabelList"/>
    <dgm:cxn modelId="{BB08134B-663D-447C-9F1A-262608CE4FEA}" type="presParOf" srcId="{05DC45CE-251F-4219-872D-5EBF813A6681}" destId="{4DE99E51-45A6-49D0-B43F-124EFBABC4D6}" srcOrd="0" destOrd="0" presId="urn:microsoft.com/office/officeart/2018/5/layout/IconCircleLabelList"/>
    <dgm:cxn modelId="{A768E27C-6AF5-4B8E-9AF2-DA7B637EC813}" type="presParOf" srcId="{05DC45CE-251F-4219-872D-5EBF813A6681}" destId="{F1368A1E-6315-43B7-AA88-3F506D3A24B4}" srcOrd="1" destOrd="0" presId="urn:microsoft.com/office/officeart/2018/5/layout/IconCircleLabelList"/>
    <dgm:cxn modelId="{822F542F-9F25-4CD9-A715-434BCDF98BF0}" type="presParOf" srcId="{05DC45CE-251F-4219-872D-5EBF813A6681}" destId="{EC6F987E-27A3-429C-9241-C643DDECABDB}" srcOrd="2" destOrd="0" presId="urn:microsoft.com/office/officeart/2018/5/layout/IconCircleLabelList"/>
    <dgm:cxn modelId="{C76026BD-F3EE-47E6-886C-0437EA44022C}" type="presParOf" srcId="{05DC45CE-251F-4219-872D-5EBF813A6681}" destId="{B98AD581-C39D-440D-9090-E39A5A298DF7}" srcOrd="3" destOrd="0" presId="urn:microsoft.com/office/officeart/2018/5/layout/IconCircleLabelList"/>
    <dgm:cxn modelId="{EE0E1B1B-2102-4D6D-B613-236BA35E953C}" type="presParOf" srcId="{C02125F0-1C21-45CE-882E-2D605B257CDF}" destId="{263A527C-7CFB-4780-8C70-0A41291BEDE0}" srcOrd="5" destOrd="0" presId="urn:microsoft.com/office/officeart/2018/5/layout/IconCircleLabelList"/>
    <dgm:cxn modelId="{9C167AF9-7A28-42A0-8845-AC7D8815A8CB}" type="presParOf" srcId="{C02125F0-1C21-45CE-882E-2D605B257CDF}" destId="{DF53AC37-FB17-41F5-9A6F-345D5CD79B73}" srcOrd="6" destOrd="0" presId="urn:microsoft.com/office/officeart/2018/5/layout/IconCircleLabelList"/>
    <dgm:cxn modelId="{C907A134-E9F0-4BF0-86B8-1E379BA413EB}" type="presParOf" srcId="{DF53AC37-FB17-41F5-9A6F-345D5CD79B73}" destId="{EA5A014E-5EBD-4BDF-94DE-DE2F5FC4CF93}" srcOrd="0" destOrd="0" presId="urn:microsoft.com/office/officeart/2018/5/layout/IconCircleLabelList"/>
    <dgm:cxn modelId="{62D00B78-2C4A-4C55-A3AF-832DB524EB2E}" type="presParOf" srcId="{DF53AC37-FB17-41F5-9A6F-345D5CD79B73}" destId="{9CE090F9-76AB-4DC0-8C6C-21C391FA97A9}" srcOrd="1" destOrd="0" presId="urn:microsoft.com/office/officeart/2018/5/layout/IconCircleLabelList"/>
    <dgm:cxn modelId="{18997E1A-DE18-4054-B72A-83BF5BFE4E74}" type="presParOf" srcId="{DF53AC37-FB17-41F5-9A6F-345D5CD79B73}" destId="{B67AD19B-96D1-4D73-BADB-D67B2570FFB8}" srcOrd="2" destOrd="0" presId="urn:microsoft.com/office/officeart/2018/5/layout/IconCircleLabelList"/>
    <dgm:cxn modelId="{D33E3ADF-190B-4B17-982B-153C3E30B4C1}" type="presParOf" srcId="{DF53AC37-FB17-41F5-9A6F-345D5CD79B73}" destId="{87F4A883-5BDE-4BF5-9216-D5A77EA55759}"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EB883-BD40-4E9D-B757-92DAA92CA87C}">
      <dsp:nvSpPr>
        <dsp:cNvPr id="0" name=""/>
        <dsp:cNvSpPr/>
      </dsp:nvSpPr>
      <dsp:spPr>
        <a:xfrm>
          <a:off x="902728" y="842453"/>
          <a:ext cx="1261056" cy="1261056"/>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DB340A-B386-402C-8BE6-32A5B65D3C55}">
      <dsp:nvSpPr>
        <dsp:cNvPr id="0" name=""/>
        <dsp:cNvSpPr/>
      </dsp:nvSpPr>
      <dsp:spPr>
        <a:xfrm>
          <a:off x="1171477" y="1111203"/>
          <a:ext cx="723556" cy="7235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390E527-E689-4222-8795-D54FF33190D8}">
      <dsp:nvSpPr>
        <dsp:cNvPr id="0" name=""/>
        <dsp:cNvSpPr/>
      </dsp:nvSpPr>
      <dsp:spPr>
        <a:xfrm>
          <a:off x="499603" y="2496297"/>
          <a:ext cx="206730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Fabrication and falsification</a:t>
          </a:r>
          <a:endParaRPr lang="en-US" sz="1700" kern="1200"/>
        </a:p>
      </dsp:txBody>
      <dsp:txXfrm>
        <a:off x="499603" y="2496297"/>
        <a:ext cx="2067305" cy="720000"/>
      </dsp:txXfrm>
    </dsp:sp>
    <dsp:sp modelId="{E295A967-272E-4B35-88E7-C9BBC42E61A4}">
      <dsp:nvSpPr>
        <dsp:cNvPr id="0" name=""/>
        <dsp:cNvSpPr/>
      </dsp:nvSpPr>
      <dsp:spPr>
        <a:xfrm>
          <a:off x="3331811" y="842453"/>
          <a:ext cx="1261056" cy="1261056"/>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E10737-3A78-43D0-B573-2DA07BDC5846}">
      <dsp:nvSpPr>
        <dsp:cNvPr id="0" name=""/>
        <dsp:cNvSpPr/>
      </dsp:nvSpPr>
      <dsp:spPr>
        <a:xfrm>
          <a:off x="3600561" y="1111203"/>
          <a:ext cx="723556" cy="7235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4E14CF8-8A12-4ED1-8932-8B5B7606CAE8}">
      <dsp:nvSpPr>
        <dsp:cNvPr id="0" name=""/>
        <dsp:cNvSpPr/>
      </dsp:nvSpPr>
      <dsp:spPr>
        <a:xfrm>
          <a:off x="2928687" y="2496297"/>
          <a:ext cx="206730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Plagiarism</a:t>
          </a:r>
          <a:endParaRPr lang="en-US" sz="1700" kern="1200"/>
        </a:p>
      </dsp:txBody>
      <dsp:txXfrm>
        <a:off x="2928687" y="2496297"/>
        <a:ext cx="2067305" cy="720000"/>
      </dsp:txXfrm>
    </dsp:sp>
    <dsp:sp modelId="{4DE99E51-45A6-49D0-B43F-124EFBABC4D6}">
      <dsp:nvSpPr>
        <dsp:cNvPr id="0" name=""/>
        <dsp:cNvSpPr/>
      </dsp:nvSpPr>
      <dsp:spPr>
        <a:xfrm>
          <a:off x="5760895" y="842453"/>
          <a:ext cx="1261056" cy="1261056"/>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368A1E-6315-43B7-AA88-3F506D3A24B4}">
      <dsp:nvSpPr>
        <dsp:cNvPr id="0" name=""/>
        <dsp:cNvSpPr/>
      </dsp:nvSpPr>
      <dsp:spPr>
        <a:xfrm>
          <a:off x="6029644" y="1111203"/>
          <a:ext cx="723556" cy="7235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98AD581-C39D-440D-9090-E39A5A298DF7}">
      <dsp:nvSpPr>
        <dsp:cNvPr id="0" name=""/>
        <dsp:cNvSpPr/>
      </dsp:nvSpPr>
      <dsp:spPr>
        <a:xfrm>
          <a:off x="5357770" y="2496297"/>
          <a:ext cx="206730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Collusion</a:t>
          </a:r>
          <a:endParaRPr lang="en-US" sz="1700" kern="1200"/>
        </a:p>
      </dsp:txBody>
      <dsp:txXfrm>
        <a:off x="5357770" y="2496297"/>
        <a:ext cx="2067305" cy="720000"/>
      </dsp:txXfrm>
    </dsp:sp>
    <dsp:sp modelId="{EA5A014E-5EBD-4BDF-94DE-DE2F5FC4CF93}">
      <dsp:nvSpPr>
        <dsp:cNvPr id="0" name=""/>
        <dsp:cNvSpPr/>
      </dsp:nvSpPr>
      <dsp:spPr>
        <a:xfrm>
          <a:off x="8189978" y="842453"/>
          <a:ext cx="1261056" cy="1261056"/>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E090F9-76AB-4DC0-8C6C-21C391FA97A9}">
      <dsp:nvSpPr>
        <dsp:cNvPr id="0" name=""/>
        <dsp:cNvSpPr/>
      </dsp:nvSpPr>
      <dsp:spPr>
        <a:xfrm>
          <a:off x="8458728" y="1111203"/>
          <a:ext cx="723556" cy="7235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7F4A883-5BDE-4BF5-9216-D5A77EA55759}">
      <dsp:nvSpPr>
        <dsp:cNvPr id="0" name=""/>
        <dsp:cNvSpPr/>
      </dsp:nvSpPr>
      <dsp:spPr>
        <a:xfrm>
          <a:off x="7786854" y="2496297"/>
          <a:ext cx="206730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Cheating in examinations</a:t>
          </a:r>
          <a:endParaRPr lang="en-US" sz="1700" kern="1200"/>
        </a:p>
      </dsp:txBody>
      <dsp:txXfrm>
        <a:off x="7786854" y="2496297"/>
        <a:ext cx="2067305"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1769542"/>
            <a:ext cx="7838558" cy="1828801"/>
          </a:xfrm>
        </p:spPr>
        <p:txBody>
          <a:bodyPr anchor="b">
            <a:normAutofit/>
          </a:bodyPr>
          <a:lstStyle>
            <a:lvl1pPr algn="ctr">
              <a:defRPr sz="5400"/>
            </a:lvl1pPr>
          </a:lstStyle>
          <a:p>
            <a:r>
              <a:rPr lang="en-GB"/>
              <a:t>Click to edit Master title style</a:t>
            </a:r>
            <a:endParaRPr lang="en-US" dirty="0"/>
          </a:p>
        </p:txBody>
      </p:sp>
      <p:sp>
        <p:nvSpPr>
          <p:cNvPr id="3" name="Subtitle 2"/>
          <p:cNvSpPr>
            <a:spLocks noGrp="1"/>
          </p:cNvSpPr>
          <p:nvPr>
            <p:ph type="subTitle" idx="1"/>
          </p:nvPr>
        </p:nvSpPr>
        <p:spPr>
          <a:xfrm>
            <a:off x="3429000" y="3598339"/>
            <a:ext cx="7838558" cy="1049867"/>
          </a:xfrm>
        </p:spPr>
        <p:txBody>
          <a:bodyPr anchor="t"/>
          <a:lstStyle>
            <a:lvl1pPr marL="0" indent="0" algn="ctr">
              <a:buNone/>
              <a:defRPr>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dirty="0"/>
          </a:p>
        </p:txBody>
      </p:sp>
      <p:pic>
        <p:nvPicPr>
          <p:cNvPr id="8" name="Picture 7">
            <a:extLst>
              <a:ext uri="{FF2B5EF4-FFF2-40B4-BE49-F238E27FC236}">
                <a16:creationId xmlns:a16="http://schemas.microsoft.com/office/drawing/2014/main" id="{C1164B2B-8CB6-465C-BD58-3A3CC88D09D4}"/>
              </a:ext>
            </a:extLst>
          </p:cNvPr>
          <p:cNvPicPr>
            <a:picLocks noChangeAspect="1"/>
          </p:cNvPicPr>
          <p:nvPr userDrawn="1"/>
        </p:nvPicPr>
        <p:blipFill rotWithShape="1">
          <a:blip r:embed="rId2"/>
          <a:srcRect l="50000"/>
          <a:stretch/>
        </p:blipFill>
        <p:spPr>
          <a:xfrm>
            <a:off x="0" y="0"/>
            <a:ext cx="2484816" cy="6858000"/>
          </a:xfrm>
          <a:prstGeom prst="rect">
            <a:avLst/>
          </a:prstGeom>
        </p:spPr>
      </p:pic>
      <p:sp>
        <p:nvSpPr>
          <p:cNvPr id="9" name="Slide Number Placeholder 8">
            <a:extLst>
              <a:ext uri="{FF2B5EF4-FFF2-40B4-BE49-F238E27FC236}">
                <a16:creationId xmlns:a16="http://schemas.microsoft.com/office/drawing/2014/main" id="{A4DBA431-3A69-4AB1-BFD6-A8434658B22C}"/>
              </a:ext>
            </a:extLst>
          </p:cNvPr>
          <p:cNvSpPr>
            <a:spLocks noGrp="1"/>
          </p:cNvSpPr>
          <p:nvPr>
            <p:ph type="sldNum" sz="quarter" idx="10"/>
          </p:nvPr>
        </p:nvSpPr>
        <p:spPr>
          <a:xfrm>
            <a:off x="10514013" y="5883277"/>
            <a:ext cx="753545" cy="365125"/>
          </a:xfrm>
          <a:prstGeom prst="rect">
            <a:avLst/>
          </a:prstGeom>
        </p:spPr>
        <p:txBody>
          <a:bodyPr/>
          <a:lstStyle/>
          <a:p>
            <a:fld id="{DF28FB93-0A08-4E7D-8E63-9EFA29F1E09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7678736" y="5883277"/>
            <a:ext cx="2743200" cy="365125"/>
          </a:xfrm>
          <a:prstGeom prst="rect">
            <a:avLst/>
          </a:prstGeom>
        </p:spPr>
        <p:txBody>
          <a:bodyPr/>
          <a:lstStyle/>
          <a:p>
            <a:fld id="{8E36636D-D922-432D-A958-524484B5923D}" type="datetimeFigureOut">
              <a:rPr lang="en-US" dirty="0"/>
              <a:pPr/>
              <a:t>2/25/24</a:t>
            </a:fld>
            <a:endParaRPr lang="en-US" dirty="0"/>
          </a:p>
        </p:txBody>
      </p:sp>
      <p:sp>
        <p:nvSpPr>
          <p:cNvPr id="5" name="Footer Placeholder 4"/>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514013" y="5883277"/>
            <a:ext cx="753545" cy="365125"/>
          </a:xfrm>
          <a:prstGeom prst="rect">
            <a:avLst/>
          </a:prstGeom>
        </p:spPr>
        <p:txBody>
          <a:bodyPr/>
          <a:lstStyle/>
          <a:p>
            <a:fld id="{DF28FB93-0A08-4E7D-8E63-9EFA29F1E093}" type="slidenum">
              <a:rPr lang="en-US" dirty="0"/>
              <a:pPr/>
              <a:t>‹#›</a:t>
            </a:fld>
            <a:endParaRPr lang="en-US" dirty="0"/>
          </a:p>
        </p:txBody>
      </p:sp>
      <p:pic>
        <p:nvPicPr>
          <p:cNvPr id="7" name="Picture 6">
            <a:extLst>
              <a:ext uri="{FF2B5EF4-FFF2-40B4-BE49-F238E27FC236}">
                <a16:creationId xmlns:a16="http://schemas.microsoft.com/office/drawing/2014/main" id="{E8D0F162-D850-4E49-8B0E-36E2588C7A54}"/>
              </a:ext>
            </a:extLst>
          </p:cNvPr>
          <p:cNvPicPr>
            <a:picLocks noChangeAspect="1"/>
          </p:cNvPicPr>
          <p:nvPr userDrawn="1"/>
        </p:nvPicPr>
        <p:blipFill>
          <a:blip r:embed="rId2"/>
          <a:stretch>
            <a:fillRect/>
          </a:stretch>
        </p:blipFill>
        <p:spPr>
          <a:xfrm>
            <a:off x="913795" y="5883277"/>
            <a:ext cx="1132958" cy="421734"/>
          </a:xfrm>
          <a:prstGeom prst="rect">
            <a:avLst/>
          </a:prstGeom>
        </p:spPr>
      </p:pic>
      <p:cxnSp>
        <p:nvCxnSpPr>
          <p:cNvPr id="12" name="Straight Connector 11">
            <a:extLst>
              <a:ext uri="{FF2B5EF4-FFF2-40B4-BE49-F238E27FC236}">
                <a16:creationId xmlns:a16="http://schemas.microsoft.com/office/drawing/2014/main" id="{89DB2AEA-C497-4C83-91EF-8FE6AAA9D77B}"/>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2" y="1761069"/>
            <a:ext cx="9590551" cy="1828813"/>
          </a:xfrm>
        </p:spPr>
        <p:txBody>
          <a:bodyPr anchor="b"/>
          <a:lstStyle>
            <a:lvl1pPr algn="ctr">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295402" y="3589879"/>
            <a:ext cx="9590551" cy="1507054"/>
          </a:xfrm>
        </p:spPr>
        <p:txBody>
          <a:bodyPr anchor="t"/>
          <a:lstStyle>
            <a:lvl1pPr marL="0" indent="0" algn="ctr">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678736" y="5883277"/>
            <a:ext cx="2743200" cy="365125"/>
          </a:xfrm>
          <a:prstGeom prst="rect">
            <a:avLst/>
          </a:prstGeom>
        </p:spPr>
        <p:txBody>
          <a:bodyPr/>
          <a:lstStyle/>
          <a:p>
            <a:fld id="{8E36636D-D922-432D-A958-524484B5923D}" type="datetimeFigureOut">
              <a:rPr lang="en-US" dirty="0"/>
              <a:pPr/>
              <a:t>2/25/24</a:t>
            </a:fld>
            <a:endParaRPr lang="en-US" dirty="0"/>
          </a:p>
        </p:txBody>
      </p:sp>
      <p:sp>
        <p:nvSpPr>
          <p:cNvPr id="5" name="Footer Placeholder 4"/>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514013" y="5883277"/>
            <a:ext cx="753545" cy="365125"/>
          </a:xfrm>
          <a:prstGeom prst="rect">
            <a:avLst/>
          </a:prstGeom>
        </p:spPr>
        <p:txBody>
          <a:bodyPr/>
          <a:lstStyle/>
          <a:p>
            <a:fld id="{DF28FB93-0A08-4E7D-8E63-9EFA29F1E093}" type="slidenum">
              <a:rPr lang="en-US" dirty="0"/>
              <a:pPr/>
              <a:t>‹#›</a:t>
            </a:fld>
            <a:endParaRPr lang="en-US" dirty="0"/>
          </a:p>
        </p:txBody>
      </p:sp>
      <p:pic>
        <p:nvPicPr>
          <p:cNvPr id="7" name="Picture 6">
            <a:extLst>
              <a:ext uri="{FF2B5EF4-FFF2-40B4-BE49-F238E27FC236}">
                <a16:creationId xmlns:a16="http://schemas.microsoft.com/office/drawing/2014/main" id="{E83C7A40-9ED3-4F3F-B7F7-977248E51AA1}"/>
              </a:ext>
            </a:extLst>
          </p:cNvPr>
          <p:cNvPicPr>
            <a:picLocks noChangeAspect="1"/>
          </p:cNvPicPr>
          <p:nvPr userDrawn="1"/>
        </p:nvPicPr>
        <p:blipFill>
          <a:blip r:embed="rId2"/>
          <a:stretch>
            <a:fillRect/>
          </a:stretch>
        </p:blipFill>
        <p:spPr>
          <a:xfrm>
            <a:off x="913795" y="5883277"/>
            <a:ext cx="1132958" cy="421734"/>
          </a:xfrm>
          <a:prstGeom prst="rect">
            <a:avLst/>
          </a:prstGeom>
        </p:spPr>
      </p:pic>
      <p:cxnSp>
        <p:nvCxnSpPr>
          <p:cNvPr id="8" name="Straight Connector 7">
            <a:extLst>
              <a:ext uri="{FF2B5EF4-FFF2-40B4-BE49-F238E27FC236}">
                <a16:creationId xmlns:a16="http://schemas.microsoft.com/office/drawing/2014/main" id="{B3F8B97E-2719-47B2-A804-B1D62FADA3CC}"/>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913797" y="1732449"/>
            <a:ext cx="5060497" cy="4058750"/>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02893" y="1732451"/>
            <a:ext cx="5064665" cy="4058751"/>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a:xfrm>
            <a:off x="7678736" y="5883277"/>
            <a:ext cx="2743200" cy="365125"/>
          </a:xfrm>
          <a:prstGeom prst="rect">
            <a:avLst/>
          </a:prstGeom>
        </p:spPr>
        <p:txBody>
          <a:bodyPr/>
          <a:lstStyle/>
          <a:p>
            <a:fld id="{8E36636D-D922-432D-A958-524484B5923D}" type="datetimeFigureOut">
              <a:rPr lang="en-US" dirty="0"/>
              <a:pPr/>
              <a:t>2/25/24</a:t>
            </a:fld>
            <a:endParaRPr lang="en-US" dirty="0"/>
          </a:p>
        </p:txBody>
      </p:sp>
      <p:sp>
        <p:nvSpPr>
          <p:cNvPr id="6" name="Footer Placeholder 5"/>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514013" y="5883277"/>
            <a:ext cx="753545" cy="365125"/>
          </a:xfrm>
          <a:prstGeom prst="rect">
            <a:avLst/>
          </a:prstGeom>
        </p:spPr>
        <p:txBody>
          <a:bodyPr/>
          <a:lstStyle/>
          <a:p>
            <a:fld id="{DF28FB93-0A08-4E7D-8E63-9EFA29F1E093}" type="slidenum">
              <a:rPr lang="en-US" dirty="0"/>
              <a:pPr/>
              <a:t>‹#›</a:t>
            </a:fld>
            <a:endParaRPr lang="en-US" dirty="0"/>
          </a:p>
        </p:txBody>
      </p:sp>
      <p:pic>
        <p:nvPicPr>
          <p:cNvPr id="8" name="Picture 7">
            <a:extLst>
              <a:ext uri="{FF2B5EF4-FFF2-40B4-BE49-F238E27FC236}">
                <a16:creationId xmlns:a16="http://schemas.microsoft.com/office/drawing/2014/main" id="{73D19205-D4BE-440A-A5E6-1626404B9BE6}"/>
              </a:ext>
            </a:extLst>
          </p:cNvPr>
          <p:cNvPicPr>
            <a:picLocks noChangeAspect="1"/>
          </p:cNvPicPr>
          <p:nvPr userDrawn="1"/>
        </p:nvPicPr>
        <p:blipFill>
          <a:blip r:embed="rId2"/>
          <a:stretch>
            <a:fillRect/>
          </a:stretch>
        </p:blipFill>
        <p:spPr>
          <a:xfrm>
            <a:off x="913795" y="5883277"/>
            <a:ext cx="1132958" cy="421734"/>
          </a:xfrm>
          <a:prstGeom prst="rect">
            <a:avLst/>
          </a:prstGeom>
        </p:spPr>
      </p:pic>
      <p:cxnSp>
        <p:nvCxnSpPr>
          <p:cNvPr id="9" name="Straight Connector 8">
            <a:extLst>
              <a:ext uri="{FF2B5EF4-FFF2-40B4-BE49-F238E27FC236}">
                <a16:creationId xmlns:a16="http://schemas.microsoft.com/office/drawing/2014/main" id="{75BD20EE-BA6F-4EB1-A785-BABB59B084E6}"/>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8"/>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8"/>
            <a:ext cx="5089072" cy="4148769"/>
          </a:xfrm>
          <a:prstGeom prst="rect">
            <a:avLst/>
          </a:prstGeom>
        </p:spPr>
      </p:pic>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1005872" y="2380139"/>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294967" y="1835256"/>
            <a:ext cx="4895331" cy="544883"/>
          </a:xfrm>
        </p:spPr>
        <p:txBody>
          <a:bodyPr anchor="b">
            <a:noAutofit/>
          </a:bodyPr>
          <a:lstStyle>
            <a:lvl1pPr marL="0" indent="0" algn="ctr">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94967" y="2380139"/>
            <a:ext cx="4895331"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a:xfrm>
            <a:off x="7678736" y="5883277"/>
            <a:ext cx="2743200" cy="365125"/>
          </a:xfrm>
          <a:prstGeom prst="rect">
            <a:avLst/>
          </a:prstGeom>
        </p:spPr>
        <p:txBody>
          <a:bodyPr/>
          <a:lstStyle/>
          <a:p>
            <a:fld id="{8E36636D-D922-432D-A958-524484B5923D}" type="datetimeFigureOut">
              <a:rPr lang="en-US" dirty="0"/>
              <a:pPr/>
              <a:t>2/25/24</a:t>
            </a:fld>
            <a:endParaRPr lang="en-US" dirty="0"/>
          </a:p>
        </p:txBody>
      </p:sp>
      <p:sp>
        <p:nvSpPr>
          <p:cNvPr id="8" name="Footer Placeholder 7"/>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10514013" y="5883277"/>
            <a:ext cx="753545" cy="365125"/>
          </a:xfrm>
          <a:prstGeom prst="rect">
            <a:avLst/>
          </a:prstGeom>
        </p:spPr>
        <p:txBody>
          <a:bodyPr/>
          <a:lstStyle/>
          <a:p>
            <a:fld id="{DF28FB93-0A08-4E7D-8E63-9EFA29F1E093}" type="slidenum">
              <a:rPr lang="en-US" dirty="0"/>
              <a:pPr/>
              <a:t>‹#›</a:t>
            </a:fld>
            <a:endParaRPr lang="en-US" dirty="0"/>
          </a:p>
        </p:txBody>
      </p:sp>
      <p:pic>
        <p:nvPicPr>
          <p:cNvPr id="12" name="Picture 11">
            <a:extLst>
              <a:ext uri="{FF2B5EF4-FFF2-40B4-BE49-F238E27FC236}">
                <a16:creationId xmlns:a16="http://schemas.microsoft.com/office/drawing/2014/main" id="{EE812D23-71BD-4D38-A946-C8DA9F777099}"/>
              </a:ext>
            </a:extLst>
          </p:cNvPr>
          <p:cNvPicPr>
            <a:picLocks noChangeAspect="1"/>
          </p:cNvPicPr>
          <p:nvPr userDrawn="1"/>
        </p:nvPicPr>
        <p:blipFill>
          <a:blip r:embed="rId3"/>
          <a:stretch>
            <a:fillRect/>
          </a:stretch>
        </p:blipFill>
        <p:spPr>
          <a:xfrm>
            <a:off x="913795" y="5883277"/>
            <a:ext cx="1132958" cy="421734"/>
          </a:xfrm>
          <a:prstGeom prst="rect">
            <a:avLst/>
          </a:prstGeom>
        </p:spPr>
      </p:pic>
      <p:cxnSp>
        <p:nvCxnSpPr>
          <p:cNvPr id="13" name="Straight Connector 12">
            <a:extLst>
              <a:ext uri="{FF2B5EF4-FFF2-40B4-BE49-F238E27FC236}">
                <a16:creationId xmlns:a16="http://schemas.microsoft.com/office/drawing/2014/main" id="{8DDAE85D-5BEF-465A-A1B3-99A75873402F}"/>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a:xfrm>
            <a:off x="7678736" y="5883277"/>
            <a:ext cx="2743200" cy="365125"/>
          </a:xfrm>
          <a:prstGeom prst="rect">
            <a:avLst/>
          </a:prstGeom>
        </p:spPr>
        <p:txBody>
          <a:bodyPr/>
          <a:lstStyle/>
          <a:p>
            <a:fld id="{8E36636D-D922-432D-A958-524484B5923D}" type="datetimeFigureOut">
              <a:rPr lang="en-US" dirty="0"/>
              <a:pPr/>
              <a:t>2/25/24</a:t>
            </a:fld>
            <a:endParaRPr lang="en-US" dirty="0"/>
          </a:p>
        </p:txBody>
      </p:sp>
      <p:sp>
        <p:nvSpPr>
          <p:cNvPr id="4" name="Footer Placeholder 3"/>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10514013" y="5883277"/>
            <a:ext cx="753545" cy="365125"/>
          </a:xfrm>
          <a:prstGeom prst="rect">
            <a:avLst/>
          </a:prstGeom>
        </p:spPr>
        <p:txBody>
          <a:bodyPr/>
          <a:lstStyle/>
          <a:p>
            <a:fld id="{DF28FB93-0A08-4E7D-8E63-9EFA29F1E093}" type="slidenum">
              <a:rPr lang="en-US" dirty="0"/>
              <a:pPr/>
              <a:t>‹#›</a:t>
            </a:fld>
            <a:endParaRPr lang="en-US" dirty="0"/>
          </a:p>
        </p:txBody>
      </p:sp>
      <p:pic>
        <p:nvPicPr>
          <p:cNvPr id="6" name="Picture 5">
            <a:extLst>
              <a:ext uri="{FF2B5EF4-FFF2-40B4-BE49-F238E27FC236}">
                <a16:creationId xmlns:a16="http://schemas.microsoft.com/office/drawing/2014/main" id="{60AC1449-5F85-4B49-A6C1-E65EB901BEB8}"/>
              </a:ext>
            </a:extLst>
          </p:cNvPr>
          <p:cNvPicPr>
            <a:picLocks noChangeAspect="1"/>
          </p:cNvPicPr>
          <p:nvPr userDrawn="1"/>
        </p:nvPicPr>
        <p:blipFill>
          <a:blip r:embed="rId2"/>
          <a:stretch>
            <a:fillRect/>
          </a:stretch>
        </p:blipFill>
        <p:spPr>
          <a:xfrm>
            <a:off x="913795" y="5883277"/>
            <a:ext cx="1132958" cy="421734"/>
          </a:xfrm>
          <a:prstGeom prst="rect">
            <a:avLst/>
          </a:prstGeom>
        </p:spPr>
      </p:pic>
      <p:cxnSp>
        <p:nvCxnSpPr>
          <p:cNvPr id="7" name="Straight Connector 6">
            <a:extLst>
              <a:ext uri="{FF2B5EF4-FFF2-40B4-BE49-F238E27FC236}">
                <a16:creationId xmlns:a16="http://schemas.microsoft.com/office/drawing/2014/main" id="{7E6D2AA3-8F6B-43D9-B259-AAFAD9EA60A5}"/>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48A831-D40D-43BD-A95D-501995B674DE}"/>
              </a:ext>
            </a:extLst>
          </p:cNvPr>
          <p:cNvPicPr>
            <a:picLocks noChangeAspect="1"/>
          </p:cNvPicPr>
          <p:nvPr userDrawn="1"/>
        </p:nvPicPr>
        <p:blipFill rotWithShape="1">
          <a:blip r:embed="rId2"/>
          <a:srcRect l="50000"/>
          <a:stretch/>
        </p:blipFill>
        <p:spPr>
          <a:xfrm>
            <a:off x="0" y="0"/>
            <a:ext cx="2484816" cy="6858000"/>
          </a:xfrm>
          <a:prstGeom prst="rect">
            <a:avLst/>
          </a:prstGeom>
        </p:spPr>
      </p:pic>
      <p:sp>
        <p:nvSpPr>
          <p:cNvPr id="9" name="Text Placeholder 8">
            <a:extLst>
              <a:ext uri="{FF2B5EF4-FFF2-40B4-BE49-F238E27FC236}">
                <a16:creationId xmlns:a16="http://schemas.microsoft.com/office/drawing/2014/main" id="{ACDA8455-483F-4710-9ECF-02B97D24347E}"/>
              </a:ext>
            </a:extLst>
          </p:cNvPr>
          <p:cNvSpPr>
            <a:spLocks noGrp="1"/>
          </p:cNvSpPr>
          <p:nvPr>
            <p:ph type="body" sz="quarter" idx="10" hasCustomPrompt="1"/>
          </p:nvPr>
        </p:nvSpPr>
        <p:spPr>
          <a:xfrm>
            <a:off x="3471862" y="3014663"/>
            <a:ext cx="7615237" cy="828675"/>
          </a:xfrm>
        </p:spPr>
        <p:txBody>
          <a:bodyPr>
            <a:normAutofit/>
          </a:bodyPr>
          <a:lstStyle>
            <a:lvl1pPr marL="36899" indent="0" algn="ctr">
              <a:buNone/>
              <a:defRPr sz="4800"/>
            </a:lvl1pPr>
          </a:lstStyle>
          <a:p>
            <a:pPr lvl="0"/>
            <a:r>
              <a:rPr lang="en-US" dirty="0"/>
              <a:t>END</a:t>
            </a:r>
            <a:endParaRPr lang="x-non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7" y="609600"/>
            <a:ext cx="3706889" cy="1821918"/>
          </a:xfrm>
        </p:spPr>
        <p:txBody>
          <a:bodyPr anchor="b">
            <a:normAutofit/>
          </a:bodyPr>
          <a:lstStyle>
            <a:lvl1pPr algn="ctr">
              <a:defRPr sz="2400" b="0"/>
            </a:lvl1pPr>
          </a:lstStyle>
          <a:p>
            <a:r>
              <a:rPr lang="en-GB"/>
              <a:t>Click to edit Master title style</a:t>
            </a:r>
            <a:endParaRPr lang="en-US" dirty="0"/>
          </a:p>
        </p:txBody>
      </p:sp>
      <p:sp>
        <p:nvSpPr>
          <p:cNvPr id="3" name="Content Placeholder 2"/>
          <p:cNvSpPr>
            <a:spLocks noGrp="1"/>
          </p:cNvSpPr>
          <p:nvPr>
            <p:ph idx="1"/>
          </p:nvPr>
        </p:nvSpPr>
        <p:spPr>
          <a:xfrm>
            <a:off x="4855634" y="609600"/>
            <a:ext cx="6411924" cy="518160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13797" y="2431518"/>
            <a:ext cx="3706889" cy="3359681"/>
          </a:xfrm>
        </p:spPr>
        <p:txBody>
          <a:bodyPr anchor="t">
            <a:normAutofit/>
          </a:bodyPr>
          <a:lstStyle>
            <a:lvl1pPr marL="0" indent="0" algn="ctr">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5" name="Date Placeholder 4"/>
          <p:cNvSpPr>
            <a:spLocks noGrp="1"/>
          </p:cNvSpPr>
          <p:nvPr>
            <p:ph type="dt" sz="half" idx="10"/>
          </p:nvPr>
        </p:nvSpPr>
        <p:spPr>
          <a:xfrm>
            <a:off x="7678736" y="5883277"/>
            <a:ext cx="2743200" cy="365125"/>
          </a:xfrm>
          <a:prstGeom prst="rect">
            <a:avLst/>
          </a:prstGeom>
        </p:spPr>
        <p:txBody>
          <a:bodyPr/>
          <a:lstStyle/>
          <a:p>
            <a:fld id="{8E36636D-D922-432D-A958-524484B5923D}" type="datetimeFigureOut">
              <a:rPr lang="en-US" dirty="0"/>
              <a:pPr/>
              <a:t>2/25/24</a:t>
            </a:fld>
            <a:endParaRPr lang="en-US" dirty="0"/>
          </a:p>
        </p:txBody>
      </p:sp>
      <p:sp>
        <p:nvSpPr>
          <p:cNvPr id="6" name="Footer Placeholder 5"/>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514013" y="5883277"/>
            <a:ext cx="753545" cy="365125"/>
          </a:xfrm>
          <a:prstGeom prst="rect">
            <a:avLst/>
          </a:prstGeom>
        </p:spPr>
        <p:txBody>
          <a:bodyPr/>
          <a:lstStyle/>
          <a:p>
            <a:fld id="{DF28FB93-0A08-4E7D-8E63-9EFA29F1E093}" type="slidenum">
              <a:rPr lang="en-US" dirty="0"/>
              <a:pPr/>
              <a:t>‹#›</a:t>
            </a:fld>
            <a:endParaRPr lang="en-US" dirty="0"/>
          </a:p>
        </p:txBody>
      </p:sp>
      <p:pic>
        <p:nvPicPr>
          <p:cNvPr id="8" name="Picture 7">
            <a:extLst>
              <a:ext uri="{FF2B5EF4-FFF2-40B4-BE49-F238E27FC236}">
                <a16:creationId xmlns:a16="http://schemas.microsoft.com/office/drawing/2014/main" id="{F1AB5380-A1E9-4842-889C-158F1593398D}"/>
              </a:ext>
            </a:extLst>
          </p:cNvPr>
          <p:cNvPicPr>
            <a:picLocks noChangeAspect="1"/>
          </p:cNvPicPr>
          <p:nvPr userDrawn="1"/>
        </p:nvPicPr>
        <p:blipFill>
          <a:blip r:embed="rId2"/>
          <a:stretch>
            <a:fillRect/>
          </a:stretch>
        </p:blipFill>
        <p:spPr>
          <a:xfrm>
            <a:off x="913795" y="5883277"/>
            <a:ext cx="1132958" cy="421734"/>
          </a:xfrm>
          <a:prstGeom prst="rect">
            <a:avLst/>
          </a:prstGeom>
        </p:spPr>
      </p:pic>
      <p:cxnSp>
        <p:nvCxnSpPr>
          <p:cNvPr id="9" name="Straight Connector 8">
            <a:extLst>
              <a:ext uri="{FF2B5EF4-FFF2-40B4-BE49-F238E27FC236}">
                <a16:creationId xmlns:a16="http://schemas.microsoft.com/office/drawing/2014/main" id="{C8BF66EB-60E2-4D84-BDC9-29B41DD773C3}"/>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6" y="609600"/>
            <a:ext cx="3584167" cy="5204832"/>
          </a:xfrm>
          <a:prstGeom prst="rect">
            <a:avLst/>
          </a:prstGeom>
        </p:spPr>
      </p:pic>
      <p:sp>
        <p:nvSpPr>
          <p:cNvPr id="2" name="Title 1"/>
          <p:cNvSpPr>
            <a:spLocks noGrp="1"/>
          </p:cNvSpPr>
          <p:nvPr>
            <p:ph type="title"/>
          </p:nvPr>
        </p:nvSpPr>
        <p:spPr>
          <a:xfrm>
            <a:off x="913796" y="609923"/>
            <a:ext cx="5934949" cy="1829338"/>
          </a:xfrm>
        </p:spPr>
        <p:txBody>
          <a:bodyPr anchor="b">
            <a:noAutofit/>
          </a:bodyPr>
          <a:lstStyle>
            <a:lvl1pPr algn="ct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7442553"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913796" y="2439261"/>
            <a:ext cx="5934949" cy="3376134"/>
          </a:xfrm>
        </p:spPr>
        <p:txBody>
          <a:bodyPr anchor="t">
            <a:normAutofit/>
          </a:bodyPr>
          <a:lstStyle>
            <a:lvl1pPr marL="0" indent="0" algn="ctr">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5" name="Date Placeholder 4"/>
          <p:cNvSpPr>
            <a:spLocks noGrp="1"/>
          </p:cNvSpPr>
          <p:nvPr>
            <p:ph type="dt" sz="half" idx="10"/>
          </p:nvPr>
        </p:nvSpPr>
        <p:spPr>
          <a:xfrm>
            <a:off x="7678736" y="5883277"/>
            <a:ext cx="2743200" cy="365125"/>
          </a:xfrm>
          <a:prstGeom prst="rect">
            <a:avLst/>
          </a:prstGeom>
        </p:spPr>
        <p:txBody>
          <a:bodyPr/>
          <a:lstStyle/>
          <a:p>
            <a:fld id="{8E36636D-D922-432D-A958-524484B5923D}" type="datetimeFigureOut">
              <a:rPr lang="en-US" dirty="0"/>
              <a:pPr/>
              <a:t>2/25/24</a:t>
            </a:fld>
            <a:endParaRPr lang="en-US" dirty="0"/>
          </a:p>
        </p:txBody>
      </p:sp>
      <p:sp>
        <p:nvSpPr>
          <p:cNvPr id="6" name="Footer Placeholder 5"/>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514013" y="5883277"/>
            <a:ext cx="753545" cy="365125"/>
          </a:xfrm>
          <a:prstGeom prst="rect">
            <a:avLst/>
          </a:prstGeom>
        </p:spPr>
        <p:txBody>
          <a:bodyPr/>
          <a:lstStyle/>
          <a:p>
            <a:fld id="{DF28FB93-0A08-4E7D-8E63-9EFA29F1E093}" type="slidenum">
              <a:rPr lang="en-US" dirty="0"/>
              <a:pPr/>
              <a:t>‹#›</a:t>
            </a:fld>
            <a:endParaRPr lang="en-US" dirty="0"/>
          </a:p>
        </p:txBody>
      </p:sp>
      <p:pic>
        <p:nvPicPr>
          <p:cNvPr id="9" name="Picture 8">
            <a:extLst>
              <a:ext uri="{FF2B5EF4-FFF2-40B4-BE49-F238E27FC236}">
                <a16:creationId xmlns:a16="http://schemas.microsoft.com/office/drawing/2014/main" id="{A7D73A98-2CF0-402A-92BA-368538AD6934}"/>
              </a:ext>
            </a:extLst>
          </p:cNvPr>
          <p:cNvPicPr>
            <a:picLocks noChangeAspect="1"/>
          </p:cNvPicPr>
          <p:nvPr userDrawn="1"/>
        </p:nvPicPr>
        <p:blipFill>
          <a:blip r:embed="rId3"/>
          <a:stretch>
            <a:fillRect/>
          </a:stretch>
        </p:blipFill>
        <p:spPr>
          <a:xfrm>
            <a:off x="913795" y="5883277"/>
            <a:ext cx="1132958" cy="421734"/>
          </a:xfrm>
          <a:prstGeom prst="rect">
            <a:avLst/>
          </a:prstGeom>
        </p:spPr>
      </p:pic>
      <p:cxnSp>
        <p:nvCxnSpPr>
          <p:cNvPr id="10" name="Straight Connector 9">
            <a:extLst>
              <a:ext uri="{FF2B5EF4-FFF2-40B4-BE49-F238E27FC236}">
                <a16:creationId xmlns:a16="http://schemas.microsoft.com/office/drawing/2014/main" id="{96953674-3C26-45D0-BE8B-116B719614F0}"/>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5" y="547807"/>
            <a:ext cx="10141799" cy="3816806"/>
          </a:xfrm>
          <a:prstGeom prst="rect">
            <a:avLst/>
          </a:prstGeom>
        </p:spPr>
      </p:pic>
      <p:sp>
        <p:nvSpPr>
          <p:cNvPr id="2" name="Title 1"/>
          <p:cNvSpPr>
            <a:spLocks noGrp="1"/>
          </p:cNvSpPr>
          <p:nvPr>
            <p:ph type="title"/>
          </p:nvPr>
        </p:nvSpPr>
        <p:spPr>
          <a:xfrm>
            <a:off x="913806" y="4565255"/>
            <a:ext cx="10355327" cy="543472"/>
          </a:xfrm>
        </p:spPr>
        <p:txBody>
          <a:bodyPr anchor="b">
            <a:normAutofit/>
          </a:bodyPr>
          <a:lstStyle>
            <a:lvl1pPr algn="ctr">
              <a:defRPr sz="28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69349" y="695011"/>
            <a:ext cx="9845347" cy="3525671"/>
          </a:xfrm>
          <a:effectLst>
            <a:outerShdw blurRad="38100" dist="25400" dir="4440000">
              <a:srgbClr val="000000">
                <a:alpha val="36000"/>
              </a:srgbClr>
            </a:outerShdw>
          </a:effectLst>
        </p:spPr>
        <p:txBody>
          <a:bodyPr anchor="t">
            <a:normAutofit/>
          </a:bodyPr>
          <a:lstStyle>
            <a:lvl1pPr marL="0" indent="0" algn="ctr">
              <a:buNone/>
              <a:defRPr sz="2000"/>
            </a:lvl1pPr>
            <a:lvl2pPr marL="457189" indent="0">
              <a:buNone/>
              <a:defRPr sz="2000"/>
            </a:lvl2pPr>
            <a:lvl3pPr marL="914377" indent="0">
              <a:buNone/>
              <a:defRPr sz="20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13795" y="5108728"/>
            <a:ext cx="10353763" cy="682472"/>
          </a:xfrm>
        </p:spPr>
        <p:txBody>
          <a:bodyPr anchor="t"/>
          <a:lstStyle>
            <a:lvl1pPr marL="0" indent="0" algn="ctr">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78736" y="5883277"/>
            <a:ext cx="2743200" cy="365125"/>
          </a:xfrm>
          <a:prstGeom prst="rect">
            <a:avLst/>
          </a:prstGeom>
        </p:spPr>
        <p:txBody>
          <a:bodyPr/>
          <a:lstStyle/>
          <a:p>
            <a:fld id="{48A87A34-81AB-432B-8DAE-1953F412C126}" type="datetimeFigureOut">
              <a:rPr lang="en-US" dirty="0"/>
              <a:t>2/25/24</a:t>
            </a:fld>
            <a:endParaRPr lang="en-US" dirty="0"/>
          </a:p>
        </p:txBody>
      </p:sp>
      <p:sp>
        <p:nvSpPr>
          <p:cNvPr id="6" name="Footer Placeholder 5"/>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514013" y="5883277"/>
            <a:ext cx="753545" cy="365125"/>
          </a:xfrm>
          <a:prstGeom prst="rect">
            <a:avLst/>
          </a:prstGeom>
        </p:spPr>
        <p:txBody>
          <a:bodyPr/>
          <a:lstStyle/>
          <a:p>
            <a:fld id="{6D22F896-40B5-4ADD-8801-0D06FADFA095}" type="slidenum">
              <a:rPr lang="en-US" dirty="0"/>
              <a:t>‹#›</a:t>
            </a:fld>
            <a:endParaRPr lang="en-US" dirty="0"/>
          </a:p>
        </p:txBody>
      </p:sp>
      <p:pic>
        <p:nvPicPr>
          <p:cNvPr id="9" name="Picture 8">
            <a:extLst>
              <a:ext uri="{FF2B5EF4-FFF2-40B4-BE49-F238E27FC236}">
                <a16:creationId xmlns:a16="http://schemas.microsoft.com/office/drawing/2014/main" id="{875604D6-24BC-4252-97D9-A0AA62007E80}"/>
              </a:ext>
            </a:extLst>
          </p:cNvPr>
          <p:cNvPicPr>
            <a:picLocks noChangeAspect="1"/>
          </p:cNvPicPr>
          <p:nvPr userDrawn="1"/>
        </p:nvPicPr>
        <p:blipFill>
          <a:blip r:embed="rId3"/>
          <a:stretch>
            <a:fillRect/>
          </a:stretch>
        </p:blipFill>
        <p:spPr>
          <a:xfrm>
            <a:off x="913795" y="5883277"/>
            <a:ext cx="1132958" cy="421734"/>
          </a:xfrm>
          <a:prstGeom prst="rect">
            <a:avLst/>
          </a:prstGeom>
        </p:spPr>
      </p:pic>
      <p:cxnSp>
        <p:nvCxnSpPr>
          <p:cNvPr id="10" name="Straight Connector 9">
            <a:extLst>
              <a:ext uri="{FF2B5EF4-FFF2-40B4-BE49-F238E27FC236}">
                <a16:creationId xmlns:a16="http://schemas.microsoft.com/office/drawing/2014/main" id="{45707136-912E-43F5-BD02-9379BF0F3A6C}"/>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3" cy="3534344"/>
          </a:xfrm>
        </p:spPr>
        <p:txBody>
          <a:bodyPr anchor="ctr"/>
          <a:lstStyle>
            <a:lvl1pPr>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913795" y="4295180"/>
            <a:ext cx="10353763" cy="1501826"/>
          </a:xfrm>
        </p:spPr>
        <p:txBody>
          <a:bodyPr anchor="ctr"/>
          <a:lstStyle>
            <a:lvl1pPr marL="0" indent="0" algn="ctr">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78736" y="5883277"/>
            <a:ext cx="2743200" cy="365125"/>
          </a:xfrm>
          <a:prstGeom prst="rect">
            <a:avLst/>
          </a:prstGeom>
        </p:spPr>
        <p:txBody>
          <a:bodyPr/>
          <a:lstStyle/>
          <a:p>
            <a:fld id="{48A87A34-81AB-432B-8DAE-1953F412C126}" type="datetimeFigureOut">
              <a:rPr lang="en-US" dirty="0"/>
              <a:t>2/25/24</a:t>
            </a:fld>
            <a:endParaRPr lang="en-US" dirty="0"/>
          </a:p>
        </p:txBody>
      </p:sp>
      <p:sp>
        <p:nvSpPr>
          <p:cNvPr id="6" name="Footer Placeholder 5"/>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514013" y="5883277"/>
            <a:ext cx="753545" cy="365125"/>
          </a:xfrm>
          <a:prstGeom prst="rect">
            <a:avLst/>
          </a:prstGeom>
        </p:spPr>
        <p:txBody>
          <a:bodyPr/>
          <a:lstStyle/>
          <a:p>
            <a:fld id="{6D22F896-40B5-4ADD-8801-0D06FADFA095}" type="slidenum">
              <a:rPr lang="en-US" dirty="0"/>
              <a:t>‹#›</a:t>
            </a:fld>
            <a:endParaRPr lang="en-US" dirty="0"/>
          </a:p>
        </p:txBody>
      </p:sp>
      <p:pic>
        <p:nvPicPr>
          <p:cNvPr id="8" name="Picture 7">
            <a:extLst>
              <a:ext uri="{FF2B5EF4-FFF2-40B4-BE49-F238E27FC236}">
                <a16:creationId xmlns:a16="http://schemas.microsoft.com/office/drawing/2014/main" id="{830E6062-A0D6-40CB-A9BE-A1ACFC1ED64E}"/>
              </a:ext>
            </a:extLst>
          </p:cNvPr>
          <p:cNvPicPr>
            <a:picLocks noChangeAspect="1"/>
          </p:cNvPicPr>
          <p:nvPr userDrawn="1"/>
        </p:nvPicPr>
        <p:blipFill>
          <a:blip r:embed="rId2"/>
          <a:stretch>
            <a:fillRect/>
          </a:stretch>
        </p:blipFill>
        <p:spPr>
          <a:xfrm>
            <a:off x="913795" y="5883277"/>
            <a:ext cx="1132958" cy="421734"/>
          </a:xfrm>
          <a:prstGeom prst="rect">
            <a:avLst/>
          </a:prstGeom>
        </p:spPr>
      </p:pic>
      <p:cxnSp>
        <p:nvCxnSpPr>
          <p:cNvPr id="9" name="Straight Connector 8">
            <a:extLst>
              <a:ext uri="{FF2B5EF4-FFF2-40B4-BE49-F238E27FC236}">
                <a16:creationId xmlns:a16="http://schemas.microsoft.com/office/drawing/2014/main" id="{889B9F88-D679-4DB3-871B-03CA9C3B50FD}"/>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GB"/>
              <a:t>Click to edit Master title style</a:t>
            </a:r>
            <a:endParaRPr lang="en-US" dirty="0"/>
          </a:p>
        </p:txBody>
      </p:sp>
      <p:sp>
        <p:nvSpPr>
          <p:cNvPr id="12" name="Text Placeholder 3"/>
          <p:cNvSpPr>
            <a:spLocks noGrp="1"/>
          </p:cNvSpPr>
          <p:nvPr>
            <p:ph type="body" sz="half" idx="13"/>
          </p:nvPr>
        </p:nvSpPr>
        <p:spPr>
          <a:xfrm>
            <a:off x="1720645" y="3610034"/>
            <a:ext cx="8752299" cy="532749"/>
          </a:xfrm>
        </p:spPr>
        <p:txBody>
          <a:bodyPr anchor="t">
            <a:normAutofit/>
          </a:bodyPr>
          <a:lstStyle>
            <a:lvl1pPr marL="0" indent="0" algn="r">
              <a:buNone/>
              <a:defRPr sz="14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4" name="Text Placeholder 3"/>
          <p:cNvSpPr>
            <a:spLocks noGrp="1"/>
          </p:cNvSpPr>
          <p:nvPr>
            <p:ph type="body" sz="half" idx="2"/>
          </p:nvPr>
        </p:nvSpPr>
        <p:spPr>
          <a:xfrm>
            <a:off x="913795" y="4304353"/>
            <a:ext cx="10353763" cy="1489496"/>
          </a:xfrm>
        </p:spPr>
        <p:txBody>
          <a:bodyPr anchor="ctr">
            <a:normAutofit/>
          </a:bodyPr>
          <a:lstStyle>
            <a:lvl1pPr marL="0" indent="0" algn="ctr">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78736" y="5883277"/>
            <a:ext cx="2743200" cy="365125"/>
          </a:xfrm>
          <a:prstGeom prst="rect">
            <a:avLst/>
          </a:prstGeom>
        </p:spPr>
        <p:txBody>
          <a:bodyPr/>
          <a:lstStyle/>
          <a:p>
            <a:fld id="{48A87A34-81AB-432B-8DAE-1953F412C126}" type="datetimeFigureOut">
              <a:rPr lang="en-US" dirty="0"/>
              <a:t>2/25/24</a:t>
            </a:fld>
            <a:endParaRPr lang="en-US" dirty="0"/>
          </a:p>
        </p:txBody>
      </p:sp>
      <p:sp>
        <p:nvSpPr>
          <p:cNvPr id="6" name="Footer Placeholder 5"/>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514013" y="5883277"/>
            <a:ext cx="753545" cy="365125"/>
          </a:xfrm>
          <a:prstGeom prst="rect">
            <a:avLst/>
          </a:prstGeom>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pic>
        <p:nvPicPr>
          <p:cNvPr id="10" name="Picture 9">
            <a:extLst>
              <a:ext uri="{FF2B5EF4-FFF2-40B4-BE49-F238E27FC236}">
                <a16:creationId xmlns:a16="http://schemas.microsoft.com/office/drawing/2014/main" id="{AF274CBD-026C-4B45-83A7-0A55A7311B91}"/>
              </a:ext>
            </a:extLst>
          </p:cNvPr>
          <p:cNvPicPr>
            <a:picLocks noChangeAspect="1"/>
          </p:cNvPicPr>
          <p:nvPr userDrawn="1"/>
        </p:nvPicPr>
        <p:blipFill>
          <a:blip r:embed="rId2"/>
          <a:stretch>
            <a:fillRect/>
          </a:stretch>
        </p:blipFill>
        <p:spPr>
          <a:xfrm>
            <a:off x="913795" y="5883277"/>
            <a:ext cx="1132958" cy="421734"/>
          </a:xfrm>
          <a:prstGeom prst="rect">
            <a:avLst/>
          </a:prstGeom>
        </p:spPr>
      </p:pic>
      <p:cxnSp>
        <p:nvCxnSpPr>
          <p:cNvPr id="14" name="Straight Connector 13">
            <a:extLst>
              <a:ext uri="{FF2B5EF4-FFF2-40B4-BE49-F238E27FC236}">
                <a16:creationId xmlns:a16="http://schemas.microsoft.com/office/drawing/2014/main" id="{F9DB24AD-BBBC-4ADB-A5E8-10A36B37DF65}"/>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3314700" y="2126944"/>
            <a:ext cx="7952858" cy="2511835"/>
          </a:xfrm>
        </p:spPr>
        <p:txBody>
          <a:bodyPr anchor="b"/>
          <a:lstStyle>
            <a:lvl1pPr>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3314760" y="4650556"/>
            <a:ext cx="7951226" cy="1140644"/>
          </a:xfrm>
        </p:spPr>
        <p:txBody>
          <a:bodyPr anchor="t"/>
          <a:lstStyle>
            <a:lvl1pPr marL="0" indent="0" algn="ctr">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pic>
        <p:nvPicPr>
          <p:cNvPr id="9" name="Picture 8">
            <a:extLst>
              <a:ext uri="{FF2B5EF4-FFF2-40B4-BE49-F238E27FC236}">
                <a16:creationId xmlns:a16="http://schemas.microsoft.com/office/drawing/2014/main" id="{1FE0BD7C-DBF6-4778-9AB0-B4EE867D8B66}"/>
              </a:ext>
            </a:extLst>
          </p:cNvPr>
          <p:cNvPicPr>
            <a:picLocks noChangeAspect="1"/>
          </p:cNvPicPr>
          <p:nvPr userDrawn="1"/>
        </p:nvPicPr>
        <p:blipFill rotWithShape="1">
          <a:blip r:embed="rId2"/>
          <a:srcRect l="50000"/>
          <a:stretch/>
        </p:blipFill>
        <p:spPr>
          <a:xfrm>
            <a:off x="0" y="0"/>
            <a:ext cx="2484816" cy="6858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3" cy="970450"/>
          </a:xfrm>
        </p:spPr>
        <p:txBody>
          <a:bodyPr/>
          <a:lstStyle/>
          <a:p>
            <a:r>
              <a:rPr lang="en-GB"/>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3" name="Date Placeholder 2"/>
          <p:cNvSpPr>
            <a:spLocks noGrp="1"/>
          </p:cNvSpPr>
          <p:nvPr>
            <p:ph type="dt" sz="half" idx="10"/>
          </p:nvPr>
        </p:nvSpPr>
        <p:spPr>
          <a:xfrm>
            <a:off x="7678736" y="5883277"/>
            <a:ext cx="2743200" cy="365125"/>
          </a:xfrm>
          <a:prstGeom prst="rect">
            <a:avLst/>
          </a:prstGeom>
        </p:spPr>
        <p:txBody>
          <a:bodyPr/>
          <a:lstStyle/>
          <a:p>
            <a:fld id="{48A87A34-81AB-432B-8DAE-1953F412C126}" type="datetimeFigureOut">
              <a:rPr lang="en-US" dirty="0"/>
              <a:t>2/25/24</a:t>
            </a:fld>
            <a:endParaRPr lang="en-US" dirty="0"/>
          </a:p>
        </p:txBody>
      </p:sp>
      <p:sp>
        <p:nvSpPr>
          <p:cNvPr id="4" name="Footer Placeholder 3"/>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10514013" y="5883277"/>
            <a:ext cx="753545" cy="365125"/>
          </a:xfrm>
          <a:prstGeom prst="rect">
            <a:avLst/>
          </a:prstGeom>
        </p:spPr>
        <p:txBody>
          <a:bodyPr/>
          <a:lstStyle/>
          <a:p>
            <a:fld id="{6D22F896-40B5-4ADD-8801-0D06FADFA095}" type="slidenum">
              <a:rPr lang="en-US" dirty="0"/>
              <a:t>‹#›</a:t>
            </a:fld>
            <a:endParaRPr lang="en-US" dirty="0"/>
          </a:p>
        </p:txBody>
      </p:sp>
      <p:pic>
        <p:nvPicPr>
          <p:cNvPr id="13" name="Picture 12">
            <a:extLst>
              <a:ext uri="{FF2B5EF4-FFF2-40B4-BE49-F238E27FC236}">
                <a16:creationId xmlns:a16="http://schemas.microsoft.com/office/drawing/2014/main" id="{0EC57C06-2F5D-472C-B1FA-A67808A875C7}"/>
              </a:ext>
            </a:extLst>
          </p:cNvPr>
          <p:cNvPicPr>
            <a:picLocks noChangeAspect="1"/>
          </p:cNvPicPr>
          <p:nvPr userDrawn="1"/>
        </p:nvPicPr>
        <p:blipFill>
          <a:blip r:embed="rId2"/>
          <a:stretch>
            <a:fillRect/>
          </a:stretch>
        </p:blipFill>
        <p:spPr>
          <a:xfrm>
            <a:off x="913795" y="5883277"/>
            <a:ext cx="1132958" cy="421734"/>
          </a:xfrm>
          <a:prstGeom prst="rect">
            <a:avLst/>
          </a:prstGeom>
        </p:spPr>
      </p:pic>
      <p:cxnSp>
        <p:nvCxnSpPr>
          <p:cNvPr id="14" name="Straight Connector 13">
            <a:extLst>
              <a:ext uri="{FF2B5EF4-FFF2-40B4-BE49-F238E27FC236}">
                <a16:creationId xmlns:a16="http://schemas.microsoft.com/office/drawing/2014/main" id="{08362BD8-D3BB-46F2-8FD1-0F562759F532}"/>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3" y="1818216"/>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1" y="1818216"/>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6"/>
            <a:ext cx="3339972" cy="1847851"/>
          </a:xfrm>
          <a:prstGeom prst="rect">
            <a:avLst/>
          </a:prstGeom>
        </p:spPr>
      </p:pic>
      <p:sp>
        <p:nvSpPr>
          <p:cNvPr id="30" name="Title 1"/>
          <p:cNvSpPr>
            <a:spLocks noGrp="1"/>
          </p:cNvSpPr>
          <p:nvPr>
            <p:ph type="title"/>
          </p:nvPr>
        </p:nvSpPr>
        <p:spPr>
          <a:xfrm>
            <a:off x="913795" y="609600"/>
            <a:ext cx="10353763" cy="97045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1018103"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GB"/>
              <a:t>Click icon to add picture</a:t>
            </a:r>
            <a:endParaRPr lang="en-US" dirty="0"/>
          </a:p>
        </p:txBody>
      </p:sp>
      <p:sp>
        <p:nvSpPr>
          <p:cNvPr id="21" name="Text Placeholder 3"/>
          <p:cNvSpPr>
            <a:spLocks noGrp="1"/>
          </p:cNvSpPr>
          <p:nvPr>
            <p:ph type="body" sz="half" idx="18"/>
          </p:nvPr>
        </p:nvSpPr>
        <p:spPr>
          <a:xfrm>
            <a:off x="913795" y="4480370"/>
            <a:ext cx="3300984" cy="1310833"/>
          </a:xfrm>
        </p:spPr>
        <p:txBody>
          <a:bodyPr anchor="t">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GB"/>
              <a:t>Click icon to add picture</a:t>
            </a:r>
            <a:endParaRPr lang="en-US" dirty="0"/>
          </a:p>
        </p:txBody>
      </p:sp>
      <p:sp>
        <p:nvSpPr>
          <p:cNvPr id="24" name="Text Placeholder 3"/>
          <p:cNvSpPr>
            <a:spLocks noGrp="1"/>
          </p:cNvSpPr>
          <p:nvPr>
            <p:ph type="body" sz="half" idx="19"/>
          </p:nvPr>
        </p:nvSpPr>
        <p:spPr>
          <a:xfrm>
            <a:off x="4441435" y="4480369"/>
            <a:ext cx="3300984" cy="1310833"/>
          </a:xfrm>
        </p:spPr>
        <p:txBody>
          <a:bodyPr anchor="t">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8075699"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GB"/>
              <a:t>Click icon to add picture</a:t>
            </a:r>
            <a:endParaRPr lang="en-US" dirty="0"/>
          </a:p>
        </p:txBody>
      </p:sp>
      <p:sp>
        <p:nvSpPr>
          <p:cNvPr id="27" name="Text Placeholder 3"/>
          <p:cNvSpPr>
            <a:spLocks noGrp="1"/>
          </p:cNvSpPr>
          <p:nvPr>
            <p:ph type="body" sz="half" idx="20"/>
          </p:nvPr>
        </p:nvSpPr>
        <p:spPr>
          <a:xfrm>
            <a:off x="7966572" y="4480367"/>
            <a:ext cx="3300984" cy="1310835"/>
          </a:xfrm>
        </p:spPr>
        <p:txBody>
          <a:bodyPr anchor="t">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3" name="Date Placeholder 2"/>
          <p:cNvSpPr>
            <a:spLocks noGrp="1"/>
          </p:cNvSpPr>
          <p:nvPr>
            <p:ph type="dt" sz="half" idx="10"/>
          </p:nvPr>
        </p:nvSpPr>
        <p:spPr>
          <a:xfrm>
            <a:off x="7678736" y="5883277"/>
            <a:ext cx="2743200" cy="365125"/>
          </a:xfrm>
          <a:prstGeom prst="rect">
            <a:avLst/>
          </a:prstGeom>
        </p:spPr>
        <p:txBody>
          <a:bodyPr/>
          <a:lstStyle/>
          <a:p>
            <a:fld id="{48A87A34-81AB-432B-8DAE-1953F412C126}" type="datetimeFigureOut">
              <a:rPr lang="en-US" dirty="0"/>
              <a:t>2/25/24</a:t>
            </a:fld>
            <a:endParaRPr lang="en-US" dirty="0"/>
          </a:p>
        </p:txBody>
      </p:sp>
      <p:sp>
        <p:nvSpPr>
          <p:cNvPr id="4" name="Footer Placeholder 3"/>
          <p:cNvSpPr>
            <a:spLocks noGrp="1"/>
          </p:cNvSpPr>
          <p:nvPr>
            <p:ph type="ftr" sz="quarter" idx="11"/>
          </p:nvPr>
        </p:nvSpPr>
        <p:spPr>
          <a:xfrm>
            <a:off x="913797" y="5883277"/>
            <a:ext cx="6672865"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10514013" y="5883277"/>
            <a:ext cx="753545" cy="365125"/>
          </a:xfrm>
          <a:prstGeom prst="rect">
            <a:avLst/>
          </a:prstGeom>
        </p:spPr>
        <p:txBody>
          <a:bodyPr/>
          <a:lstStyle/>
          <a:p>
            <a:fld id="{6D22F896-40B5-4ADD-8801-0D06FADFA095}" type="slidenum">
              <a:rPr lang="en-US" dirty="0"/>
              <a:t>‹#›</a:t>
            </a:fld>
            <a:endParaRPr lang="en-US" dirty="0"/>
          </a:p>
        </p:txBody>
      </p:sp>
      <p:pic>
        <p:nvPicPr>
          <p:cNvPr id="18" name="Picture 17">
            <a:extLst>
              <a:ext uri="{FF2B5EF4-FFF2-40B4-BE49-F238E27FC236}">
                <a16:creationId xmlns:a16="http://schemas.microsoft.com/office/drawing/2014/main" id="{B4AA75AD-EFC2-4FEB-A034-A30CB819767A}"/>
              </a:ext>
            </a:extLst>
          </p:cNvPr>
          <p:cNvPicPr>
            <a:picLocks noChangeAspect="1"/>
          </p:cNvPicPr>
          <p:nvPr userDrawn="1"/>
        </p:nvPicPr>
        <p:blipFill>
          <a:blip r:embed="rId3"/>
          <a:stretch>
            <a:fillRect/>
          </a:stretch>
        </p:blipFill>
        <p:spPr>
          <a:xfrm>
            <a:off x="913795" y="5883277"/>
            <a:ext cx="1132958" cy="421734"/>
          </a:xfrm>
          <a:prstGeom prst="rect">
            <a:avLst/>
          </a:prstGeom>
        </p:spPr>
      </p:pic>
      <p:cxnSp>
        <p:nvCxnSpPr>
          <p:cNvPr id="28" name="Straight Connector 27">
            <a:extLst>
              <a:ext uri="{FF2B5EF4-FFF2-40B4-BE49-F238E27FC236}">
                <a16:creationId xmlns:a16="http://schemas.microsoft.com/office/drawing/2014/main" id="{9FAA4A31-6396-496E-9F6D-CB56ECFABDD5}"/>
              </a:ext>
            </a:extLst>
          </p:cNvPr>
          <p:cNvCxnSpPr>
            <a:cxnSpLocks/>
          </p:cNvCxnSpPr>
          <p:nvPr userDrawn="1"/>
        </p:nvCxnSpPr>
        <p:spPr>
          <a:xfrm>
            <a:off x="913795" y="5791202"/>
            <a:ext cx="10364408" cy="0"/>
          </a:xfrm>
          <a:prstGeom prst="line">
            <a:avLst/>
          </a:prstGeom>
          <a:ln w="19050">
            <a:solidFill>
              <a:srgbClr val="002060"/>
            </a:solidFill>
          </a:ln>
        </p:spPr>
        <p:style>
          <a:lnRef idx="1">
            <a:schemeClr val="dk1"/>
          </a:lnRef>
          <a:fillRef idx="0">
            <a:schemeClr val="dk1"/>
          </a:fillRef>
          <a:effectRef idx="0">
            <a:schemeClr val="dk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3"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913795" y="1732451"/>
            <a:ext cx="10353763"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Slide Number Placeholder 11">
            <a:extLst>
              <a:ext uri="{FF2B5EF4-FFF2-40B4-BE49-F238E27FC236}">
                <a16:creationId xmlns:a16="http://schemas.microsoft.com/office/drawing/2014/main" id="{4FF21F88-C17D-4626-8DBB-549C67514BA0}"/>
              </a:ext>
            </a:extLst>
          </p:cNvPr>
          <p:cNvSpPr>
            <a:spLocks noGrp="1"/>
          </p:cNvSpPr>
          <p:nvPr>
            <p:ph type="sldNum" sz="quarter" idx="4"/>
          </p:nvPr>
        </p:nvSpPr>
        <p:spPr>
          <a:xfrm>
            <a:off x="10458450" y="5943603"/>
            <a:ext cx="8091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A9724-9B78-4B69-BDE8-A1CA88BE23B7}" type="slidenum">
              <a:rPr lang="x-none" smtClean="0"/>
              <a:t>‹#›</a:t>
            </a:fld>
            <a:endParaRPr lang="x-none"/>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2" r:id="rId10"/>
    <p:sldLayoutId id="2147483853" r:id="rId11"/>
    <p:sldLayoutId id="2147483854" r:id="rId12"/>
    <p:sldLayoutId id="2147483855" r:id="rId13"/>
    <p:sldLayoutId id="2147483858" r:id="rId14"/>
    <p:sldLayoutId id="2147483859" r:id="rId15"/>
  </p:sldLayoutIdLst>
  <p:txStyles>
    <p:titleStyle>
      <a:lvl1pPr algn="ctr" defTabSz="457189"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91" indent="-305992" algn="l" defTabSz="457189"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19982" indent="-269993" algn="l" defTabSz="457189"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5974" indent="-215995" algn="l" defTabSz="457189"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5965" indent="-215995" algn="l" defTabSz="457189"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3958" indent="-215995" algn="l" defTabSz="457189"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550" indent="-228594" algn="l" defTabSz="457189"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740" indent="-228594" algn="l" defTabSz="457189"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8930" indent="-228594" algn="l" defTabSz="457189"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122" indent="-228594" algn="l" defTabSz="457189"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www.marquette.edu/provost/academic-integrity-letter-parents.php" TargetMode="External"/><Relationship Id="rId2" Type="http://schemas.openxmlformats.org/officeDocument/2006/relationships/hyperlink" Target="https://www.collegeparentcentral.com/2017/02/why-you-need-to-talk-to-your-college-student-about-academic-integrity/" TargetMode="External"/><Relationship Id="rId1" Type="http://schemas.openxmlformats.org/officeDocument/2006/relationships/slideLayout" Target="../slideLayouts/slideLayout2.xml"/><Relationship Id="rId4" Type="http://schemas.openxmlformats.org/officeDocument/2006/relationships/hyperlink" Target="http://aun.edu.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0BADB-4EFA-4F54-8BC7-29DE167F7A9B}"/>
              </a:ext>
            </a:extLst>
          </p:cNvPr>
          <p:cNvSpPr>
            <a:spLocks noGrp="1"/>
          </p:cNvSpPr>
          <p:nvPr>
            <p:ph type="title"/>
          </p:nvPr>
        </p:nvSpPr>
        <p:spPr>
          <a:xfrm>
            <a:off x="262759" y="94593"/>
            <a:ext cx="4357927" cy="3019298"/>
          </a:xfrm>
        </p:spPr>
        <p:txBody>
          <a:bodyPr anchor="b">
            <a:normAutofit/>
          </a:bodyPr>
          <a:lstStyle/>
          <a:p>
            <a:pPr>
              <a:defRPr/>
            </a:pPr>
            <a:r>
              <a:rPr lang="en-US" sz="3200" b="1" dirty="0">
                <a:solidFill>
                  <a:srgbClr val="08170F"/>
                </a:solidFill>
                <a:latin typeface="Krona One"/>
                <a:ea typeface="Krona One"/>
                <a:cs typeface="Krona One"/>
                <a:sym typeface="Krona One"/>
              </a:rPr>
              <a:t>S</a:t>
            </a:r>
            <a:r>
              <a:rPr lang="en" sz="3200" b="1" dirty="0" err="1">
                <a:solidFill>
                  <a:srgbClr val="08170F"/>
                </a:solidFill>
                <a:latin typeface="Krona One"/>
                <a:ea typeface="Krona One"/>
                <a:cs typeface="Krona One"/>
                <a:sym typeface="Krona One"/>
              </a:rPr>
              <a:t>pring</a:t>
            </a:r>
            <a:r>
              <a:rPr lang="en" sz="3200" b="1" dirty="0">
                <a:solidFill>
                  <a:srgbClr val="08170F"/>
                </a:solidFill>
                <a:latin typeface="Krona One"/>
                <a:ea typeface="Krona One"/>
                <a:cs typeface="Krona One"/>
                <a:sym typeface="Krona One"/>
              </a:rPr>
              <a:t> 2024</a:t>
            </a:r>
            <a:br>
              <a:rPr lang="en" sz="3200" b="1" dirty="0">
                <a:solidFill>
                  <a:srgbClr val="08170F"/>
                </a:solidFill>
                <a:latin typeface="Krona One"/>
                <a:ea typeface="Krona One"/>
                <a:cs typeface="Krona One"/>
                <a:sym typeface="Krona One"/>
              </a:rPr>
            </a:br>
            <a:br>
              <a:rPr lang="en" sz="3200" b="1" dirty="0">
                <a:solidFill>
                  <a:srgbClr val="08170F"/>
                </a:solidFill>
                <a:latin typeface="Krona One"/>
                <a:ea typeface="Krona One"/>
                <a:cs typeface="Krona One"/>
                <a:sym typeface="Krona One"/>
              </a:rPr>
            </a:br>
            <a:r>
              <a:rPr lang="en" sz="3200" b="1" dirty="0">
                <a:solidFill>
                  <a:srgbClr val="08170F"/>
                </a:solidFill>
                <a:latin typeface="Krona One"/>
                <a:ea typeface="Krona One"/>
                <a:cs typeface="Krona One"/>
                <a:sym typeface="Krona One"/>
              </a:rPr>
              <a:t>UPHOLDING ACADEMIC INTEGRITY IN THE </a:t>
            </a:r>
            <a:br>
              <a:rPr lang="en" sz="3200" b="1" dirty="0">
                <a:solidFill>
                  <a:srgbClr val="08170F"/>
                </a:solidFill>
                <a:latin typeface="Krona One"/>
                <a:ea typeface="Krona One"/>
                <a:cs typeface="Krona One"/>
                <a:sym typeface="Krona One"/>
              </a:rPr>
            </a:br>
            <a:r>
              <a:rPr lang="en" sz="3200" b="1" dirty="0">
                <a:solidFill>
                  <a:srgbClr val="08170F"/>
                </a:solidFill>
                <a:latin typeface="Krona One"/>
                <a:ea typeface="Krona One"/>
                <a:cs typeface="Krona One"/>
                <a:sym typeface="Krona One"/>
              </a:rPr>
              <a:t>AI ERA: </a:t>
            </a:r>
            <a:br>
              <a:rPr lang="en" sz="3200" b="1" dirty="0">
                <a:solidFill>
                  <a:srgbClr val="08170F"/>
                </a:solidFill>
                <a:latin typeface="Krona One"/>
                <a:ea typeface="Krona One"/>
                <a:cs typeface="Krona One"/>
                <a:sym typeface="Krona One"/>
              </a:rPr>
            </a:br>
            <a:r>
              <a:rPr lang="en" sz="3200" b="1" dirty="0">
                <a:solidFill>
                  <a:srgbClr val="08170F"/>
                </a:solidFill>
                <a:latin typeface="Krona One"/>
                <a:ea typeface="Krona One"/>
                <a:cs typeface="Krona One"/>
                <a:sym typeface="Krona One"/>
              </a:rPr>
              <a:t>A GUIDE FOR PARENTS</a:t>
            </a:r>
            <a:endParaRPr lang="x-none" sz="2800" b="1"/>
          </a:p>
        </p:txBody>
      </p:sp>
      <p:sp>
        <p:nvSpPr>
          <p:cNvPr id="3" name="Subtitle 2">
            <a:extLst>
              <a:ext uri="{FF2B5EF4-FFF2-40B4-BE49-F238E27FC236}">
                <a16:creationId xmlns:a16="http://schemas.microsoft.com/office/drawing/2014/main" id="{672D720E-F656-41A1-8D11-23459AEC0E62}"/>
              </a:ext>
            </a:extLst>
          </p:cNvPr>
          <p:cNvSpPr>
            <a:spLocks noGrp="1"/>
          </p:cNvSpPr>
          <p:nvPr>
            <p:ph type="body" sz="half" idx="2"/>
          </p:nvPr>
        </p:nvSpPr>
        <p:spPr>
          <a:xfrm>
            <a:off x="524108" y="2474877"/>
            <a:ext cx="3455004" cy="3316322"/>
          </a:xfrm>
        </p:spPr>
        <p:txBody>
          <a:bodyPr anchor="t">
            <a:normAutofit/>
          </a:bodyPr>
          <a:lstStyle/>
          <a:p>
            <a:pPr>
              <a:defRPr/>
            </a:pPr>
            <a:endParaRPr lang="en-US" sz="2000" dirty="0"/>
          </a:p>
          <a:p>
            <a:endParaRPr lang="en-US" dirty="0"/>
          </a:p>
        </p:txBody>
      </p:sp>
      <p:pic>
        <p:nvPicPr>
          <p:cNvPr id="5" name="Picture 4">
            <a:extLst>
              <a:ext uri="{FF2B5EF4-FFF2-40B4-BE49-F238E27FC236}">
                <a16:creationId xmlns:a16="http://schemas.microsoft.com/office/drawing/2014/main" id="{64CE472F-B32A-174E-A36B-598CE91BE61F}"/>
              </a:ext>
            </a:extLst>
          </p:cNvPr>
          <p:cNvPicPr>
            <a:picLocks noChangeAspect="1"/>
          </p:cNvPicPr>
          <p:nvPr/>
        </p:nvPicPr>
        <p:blipFill>
          <a:blip r:embed="rId2"/>
          <a:srcRect l="17831" r="17831"/>
          <a:stretch/>
        </p:blipFill>
        <p:spPr bwMode="auto">
          <a:xfrm>
            <a:off x="7823199" y="519953"/>
            <a:ext cx="3455003" cy="5271246"/>
          </a:xfrm>
          <a:prstGeom prst="rect">
            <a:avLst/>
          </a:prstGeom>
          <a:noFill/>
        </p:spPr>
      </p:pic>
      <p:pic>
        <p:nvPicPr>
          <p:cNvPr id="6" name="Picture 5">
            <a:extLst>
              <a:ext uri="{FF2B5EF4-FFF2-40B4-BE49-F238E27FC236}">
                <a16:creationId xmlns:a16="http://schemas.microsoft.com/office/drawing/2014/main" id="{9BDBB6BD-C6F0-AA84-CEDF-092058D342EE}"/>
              </a:ext>
            </a:extLst>
          </p:cNvPr>
          <p:cNvPicPr>
            <a:picLocks noChangeAspect="1"/>
          </p:cNvPicPr>
          <p:nvPr/>
        </p:nvPicPr>
        <p:blipFill>
          <a:blip r:embed="rId3"/>
          <a:srcRect/>
          <a:stretch/>
        </p:blipFill>
        <p:spPr>
          <a:xfrm>
            <a:off x="4620687" y="519953"/>
            <a:ext cx="3202512" cy="5181600"/>
          </a:xfrm>
          <a:prstGeom prst="rect">
            <a:avLst/>
          </a:prstGeom>
        </p:spPr>
      </p:pic>
      <p:pic>
        <p:nvPicPr>
          <p:cNvPr id="4" name="Picture 3">
            <a:extLst>
              <a:ext uri="{FF2B5EF4-FFF2-40B4-BE49-F238E27FC236}">
                <a16:creationId xmlns:a16="http://schemas.microsoft.com/office/drawing/2014/main" id="{B768B7EC-65F8-61BE-D93C-354C7BD5458A}"/>
              </a:ext>
            </a:extLst>
          </p:cNvPr>
          <p:cNvPicPr>
            <a:picLocks noChangeAspect="1"/>
          </p:cNvPicPr>
          <p:nvPr/>
        </p:nvPicPr>
        <p:blipFill>
          <a:blip r:embed="rId4"/>
          <a:stretch>
            <a:fillRect/>
          </a:stretch>
        </p:blipFill>
        <p:spPr>
          <a:xfrm>
            <a:off x="1338146" y="3429000"/>
            <a:ext cx="2286000" cy="2174111"/>
          </a:xfrm>
          <a:prstGeom prst="rect">
            <a:avLst/>
          </a:prstGeom>
        </p:spPr>
      </p:pic>
    </p:spTree>
    <p:extLst>
      <p:ext uri="{BB962C8B-B14F-4D97-AF65-F5344CB8AC3E}">
        <p14:creationId xmlns:p14="http://schemas.microsoft.com/office/powerpoint/2010/main" val="740620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855AE-EB27-924F-902F-BFA43E347E10}"/>
              </a:ext>
            </a:extLst>
          </p:cNvPr>
          <p:cNvSpPr>
            <a:spLocks noGrp="1"/>
          </p:cNvSpPr>
          <p:nvPr>
            <p:ph type="title"/>
          </p:nvPr>
        </p:nvSpPr>
        <p:spPr>
          <a:xfrm>
            <a:off x="913795" y="1693333"/>
            <a:ext cx="10353763" cy="372534"/>
          </a:xfrm>
        </p:spPr>
        <p:txBody>
          <a:bodyPr anchor="ctr">
            <a:normAutofit fontScale="90000"/>
          </a:bodyPr>
          <a:lstStyle/>
          <a:p>
            <a:br>
              <a:rPr lang="en-US" b="1" dirty="0">
                <a:solidFill>
                  <a:srgbClr val="002060"/>
                </a:solidFill>
              </a:rPr>
            </a:br>
            <a:r>
              <a:rPr lang="en-US" b="1" dirty="0">
                <a:solidFill>
                  <a:srgbClr val="002060"/>
                </a:solidFill>
              </a:rPr>
              <a:t>Overview</a:t>
            </a:r>
          </a:p>
        </p:txBody>
      </p:sp>
      <p:sp>
        <p:nvSpPr>
          <p:cNvPr id="3" name="Content Placeholder 2">
            <a:extLst>
              <a:ext uri="{FF2B5EF4-FFF2-40B4-BE49-F238E27FC236}">
                <a16:creationId xmlns:a16="http://schemas.microsoft.com/office/drawing/2014/main" id="{F622BA7A-E514-B24A-B5F6-20144BF0EE17}"/>
              </a:ext>
            </a:extLst>
          </p:cNvPr>
          <p:cNvSpPr>
            <a:spLocks noGrp="1"/>
          </p:cNvSpPr>
          <p:nvPr>
            <p:ph sz="half" idx="1"/>
          </p:nvPr>
        </p:nvSpPr>
        <p:spPr>
          <a:xfrm>
            <a:off x="913797" y="1964267"/>
            <a:ext cx="10353761" cy="3826932"/>
          </a:xfrm>
        </p:spPr>
        <p:txBody>
          <a:bodyPr anchor="t">
            <a:normAutofit fontScale="92500" lnSpcReduction="10000"/>
          </a:bodyPr>
          <a:lstStyle/>
          <a:p>
            <a:pPr marL="0" indent="0">
              <a:lnSpc>
                <a:spcPct val="90000"/>
              </a:lnSpc>
              <a:buNone/>
            </a:pPr>
            <a:endParaRPr lang="en-US" sz="2400" dirty="0"/>
          </a:p>
          <a:p>
            <a:pPr marL="457200" indent="-457200">
              <a:lnSpc>
                <a:spcPct val="90000"/>
              </a:lnSpc>
              <a:buFont typeface="Arial" pitchFamily="34" charset="0"/>
              <a:buChar char="•"/>
            </a:pPr>
            <a:r>
              <a:rPr lang="en-US" sz="2400" dirty="0"/>
              <a:t>Tools and platforms which promote fraudulent behaviors are everywhere. Modelling ethical practices and responsible conduct for academic success is critical in the age of AI. </a:t>
            </a:r>
          </a:p>
          <a:p>
            <a:pPr marL="457200" indent="-457200">
              <a:lnSpc>
                <a:spcPct val="90000"/>
              </a:lnSpc>
              <a:buFont typeface="Arial" pitchFamily="34" charset="0"/>
              <a:buChar char="•"/>
            </a:pPr>
            <a:r>
              <a:rPr lang="en-US" sz="2400" dirty="0"/>
              <a:t>That is why we are partnering with you, parents and guardians, to encourage our young adults to: </a:t>
            </a:r>
          </a:p>
          <a:p>
            <a:pPr>
              <a:lnSpc>
                <a:spcPct val="90000"/>
              </a:lnSpc>
              <a:buFontTx/>
              <a:buChar char="-"/>
            </a:pPr>
            <a:r>
              <a:rPr lang="en-US" sz="2400" dirty="0">
                <a:solidFill>
                  <a:srgbClr val="0070C0"/>
                </a:solidFill>
              </a:rPr>
              <a:t>understand the value  of academic integrity, </a:t>
            </a:r>
          </a:p>
          <a:p>
            <a:pPr>
              <a:lnSpc>
                <a:spcPct val="90000"/>
              </a:lnSpc>
              <a:buFontTx/>
              <a:buChar char="-"/>
            </a:pPr>
            <a:r>
              <a:rPr lang="en-US" sz="2400" dirty="0">
                <a:solidFill>
                  <a:srgbClr val="0070C0"/>
                </a:solidFill>
              </a:rPr>
              <a:t>learn how to use AI to learn responsibly</a:t>
            </a:r>
          </a:p>
          <a:p>
            <a:pPr>
              <a:lnSpc>
                <a:spcPct val="90000"/>
              </a:lnSpc>
              <a:buFontTx/>
              <a:buChar char="-"/>
            </a:pPr>
            <a:r>
              <a:rPr lang="en-US" sz="2400" dirty="0">
                <a:solidFill>
                  <a:srgbClr val="0070C0"/>
                </a:solidFill>
              </a:rPr>
              <a:t>eschew academic misconduct because of the consequences and </a:t>
            </a:r>
          </a:p>
          <a:p>
            <a:pPr>
              <a:lnSpc>
                <a:spcPct val="90000"/>
              </a:lnSpc>
              <a:buFontTx/>
              <a:buChar char="-"/>
            </a:pPr>
            <a:r>
              <a:rPr lang="en-US" sz="2400" dirty="0">
                <a:solidFill>
                  <a:srgbClr val="0070C0"/>
                </a:solidFill>
              </a:rPr>
              <a:t>sustain a culture of academic integrity at AUN.</a:t>
            </a:r>
          </a:p>
          <a:p>
            <a:pPr>
              <a:lnSpc>
                <a:spcPct val="90000"/>
              </a:lnSpc>
            </a:pPr>
            <a:endParaRPr lang="en-US" sz="1700" dirty="0"/>
          </a:p>
        </p:txBody>
      </p:sp>
      <p:pic>
        <p:nvPicPr>
          <p:cNvPr id="5" name="Picture 4" descr="Graphical user interface, application&#10;&#10;Description automatically generated with medium confidence">
            <a:extLst>
              <a:ext uri="{FF2B5EF4-FFF2-40B4-BE49-F238E27FC236}">
                <a16:creationId xmlns:a16="http://schemas.microsoft.com/office/drawing/2014/main" id="{990DE9D4-9C76-BB4B-AF4D-5C32D5B4BF0A}"/>
              </a:ext>
            </a:extLst>
          </p:cNvPr>
          <p:cNvPicPr>
            <a:picLocks noChangeAspect="1"/>
          </p:cNvPicPr>
          <p:nvPr/>
        </p:nvPicPr>
        <p:blipFill>
          <a:blip r:embed="rId2"/>
          <a:stretch>
            <a:fillRect/>
          </a:stretch>
        </p:blipFill>
        <p:spPr>
          <a:xfrm>
            <a:off x="7296588" y="224610"/>
            <a:ext cx="1901200" cy="1468722"/>
          </a:xfrm>
          <a:prstGeom prst="rect">
            <a:avLst/>
          </a:prstGeom>
          <a:noFill/>
        </p:spPr>
      </p:pic>
      <p:pic>
        <p:nvPicPr>
          <p:cNvPr id="8" name="Picture 7" descr="A picture containing text, clipart&#10;&#10;Description automatically generated">
            <a:extLst>
              <a:ext uri="{FF2B5EF4-FFF2-40B4-BE49-F238E27FC236}">
                <a16:creationId xmlns:a16="http://schemas.microsoft.com/office/drawing/2014/main" id="{B00EF951-3D20-074B-AF25-4B8DDE05B0E8}"/>
              </a:ext>
            </a:extLst>
          </p:cNvPr>
          <p:cNvPicPr>
            <a:picLocks noChangeAspect="1"/>
          </p:cNvPicPr>
          <p:nvPr/>
        </p:nvPicPr>
        <p:blipFill>
          <a:blip r:embed="rId3"/>
          <a:stretch>
            <a:fillRect/>
          </a:stretch>
        </p:blipFill>
        <p:spPr>
          <a:xfrm>
            <a:off x="9458885" y="228334"/>
            <a:ext cx="1739900" cy="1464997"/>
          </a:xfrm>
          <a:prstGeom prst="rect">
            <a:avLst/>
          </a:prstGeom>
        </p:spPr>
      </p:pic>
      <p:pic>
        <p:nvPicPr>
          <p:cNvPr id="10" name="Picture 9" descr="Text&#10;&#10;Description automatically generated">
            <a:extLst>
              <a:ext uri="{FF2B5EF4-FFF2-40B4-BE49-F238E27FC236}">
                <a16:creationId xmlns:a16="http://schemas.microsoft.com/office/drawing/2014/main" id="{B74C067D-7716-4D48-98AC-12E430370390}"/>
              </a:ext>
            </a:extLst>
          </p:cNvPr>
          <p:cNvPicPr>
            <a:picLocks noChangeAspect="1"/>
          </p:cNvPicPr>
          <p:nvPr/>
        </p:nvPicPr>
        <p:blipFill>
          <a:blip r:embed="rId4"/>
          <a:stretch>
            <a:fillRect/>
          </a:stretch>
        </p:blipFill>
        <p:spPr>
          <a:xfrm>
            <a:off x="628650" y="208868"/>
            <a:ext cx="1943100" cy="1484462"/>
          </a:xfrm>
          <a:prstGeom prst="rect">
            <a:avLst/>
          </a:prstGeom>
        </p:spPr>
      </p:pic>
      <p:pic>
        <p:nvPicPr>
          <p:cNvPr id="12" name="Picture 11" descr="A close-up of some papers&#10;&#10;Description automatically generated with medium confidence">
            <a:extLst>
              <a:ext uri="{FF2B5EF4-FFF2-40B4-BE49-F238E27FC236}">
                <a16:creationId xmlns:a16="http://schemas.microsoft.com/office/drawing/2014/main" id="{D6B5BB25-31DB-474B-85E0-A4409B0542F2}"/>
              </a:ext>
            </a:extLst>
          </p:cNvPr>
          <p:cNvPicPr>
            <a:picLocks noChangeAspect="1"/>
          </p:cNvPicPr>
          <p:nvPr/>
        </p:nvPicPr>
        <p:blipFill>
          <a:blip r:embed="rId5"/>
          <a:stretch>
            <a:fillRect/>
          </a:stretch>
        </p:blipFill>
        <p:spPr>
          <a:xfrm>
            <a:off x="3055098" y="196167"/>
            <a:ext cx="1905000" cy="1497163"/>
          </a:xfrm>
          <a:prstGeom prst="rect">
            <a:avLst/>
          </a:prstGeom>
        </p:spPr>
      </p:pic>
      <p:pic>
        <p:nvPicPr>
          <p:cNvPr id="6" name="Picture 5">
            <a:extLst>
              <a:ext uri="{FF2B5EF4-FFF2-40B4-BE49-F238E27FC236}">
                <a16:creationId xmlns:a16="http://schemas.microsoft.com/office/drawing/2014/main" id="{05036A83-FE45-52AD-8CA4-6B2721C4E641}"/>
              </a:ext>
            </a:extLst>
          </p:cNvPr>
          <p:cNvPicPr>
            <a:picLocks noChangeAspect="1"/>
          </p:cNvPicPr>
          <p:nvPr/>
        </p:nvPicPr>
        <p:blipFill>
          <a:blip r:embed="rId6"/>
          <a:stretch>
            <a:fillRect/>
          </a:stretch>
        </p:blipFill>
        <p:spPr>
          <a:xfrm>
            <a:off x="5155319" y="196167"/>
            <a:ext cx="1905000" cy="1497165"/>
          </a:xfrm>
          <a:prstGeom prst="rect">
            <a:avLst/>
          </a:prstGeom>
        </p:spPr>
      </p:pic>
    </p:spTree>
    <p:extLst>
      <p:ext uri="{BB962C8B-B14F-4D97-AF65-F5344CB8AC3E}">
        <p14:creationId xmlns:p14="http://schemas.microsoft.com/office/powerpoint/2010/main" val="1708897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A870-404F-F44F-B1B5-7277B4C201B8}"/>
              </a:ext>
            </a:extLst>
          </p:cNvPr>
          <p:cNvSpPr>
            <a:spLocks noGrp="1"/>
          </p:cNvSpPr>
          <p:nvPr>
            <p:ph type="title"/>
          </p:nvPr>
        </p:nvSpPr>
        <p:spPr>
          <a:xfrm>
            <a:off x="913795" y="609600"/>
            <a:ext cx="10353763" cy="970450"/>
          </a:xfrm>
        </p:spPr>
        <p:txBody>
          <a:bodyPr anchor="ctr">
            <a:normAutofit/>
          </a:bodyPr>
          <a:lstStyle/>
          <a:p>
            <a:r>
              <a:rPr lang="en-US" b="1"/>
              <a:t>Your support is critical because...</a:t>
            </a:r>
            <a:endParaRPr lang="en-US"/>
          </a:p>
        </p:txBody>
      </p:sp>
      <p:sp>
        <p:nvSpPr>
          <p:cNvPr id="12" name="Text Placeholder 3">
            <a:extLst>
              <a:ext uri="{FF2B5EF4-FFF2-40B4-BE49-F238E27FC236}">
                <a16:creationId xmlns:a16="http://schemas.microsoft.com/office/drawing/2014/main" id="{0F4C58D4-53FF-9A09-1083-1BFCB9F93F6C}"/>
              </a:ext>
            </a:extLst>
          </p:cNvPr>
          <p:cNvSpPr>
            <a:spLocks noGrp="1"/>
          </p:cNvSpPr>
          <p:nvPr>
            <p:ph sz="half" idx="1"/>
          </p:nvPr>
        </p:nvSpPr>
        <p:spPr>
          <a:xfrm>
            <a:off x="913797" y="1732449"/>
            <a:ext cx="5060497" cy="4058750"/>
          </a:xfrm>
        </p:spPr>
        <p:txBody>
          <a:bodyPr anchor="t">
            <a:normAutofit lnSpcReduction="10000"/>
          </a:bodyPr>
          <a:lstStyle/>
          <a:p>
            <a:pPr marL="36899" indent="0">
              <a:buNone/>
            </a:pPr>
            <a:r>
              <a:rPr lang="en-US" sz="2800" dirty="0"/>
              <a:t>Together we are building character and fostering positive values because our students’</a:t>
            </a:r>
          </a:p>
          <a:p>
            <a:r>
              <a:rPr lang="en-US" sz="2800" dirty="0"/>
              <a:t>academic experiences,</a:t>
            </a:r>
          </a:p>
          <a:p>
            <a:r>
              <a:rPr lang="en-US" sz="2800" dirty="0"/>
              <a:t> personal development, emotional and mental health, and </a:t>
            </a:r>
          </a:p>
          <a:p>
            <a:r>
              <a:rPr lang="en-US" sz="2800" dirty="0"/>
              <a:t>future careers depend on it.</a:t>
            </a:r>
          </a:p>
          <a:p>
            <a:endParaRPr lang="en-US" dirty="0"/>
          </a:p>
        </p:txBody>
      </p:sp>
      <p:pic>
        <p:nvPicPr>
          <p:cNvPr id="5" name="Content Placeholder 4" descr="A group of people standing together&#10;&#10;Description automatically generated with low confidence">
            <a:extLst>
              <a:ext uri="{FF2B5EF4-FFF2-40B4-BE49-F238E27FC236}">
                <a16:creationId xmlns:a16="http://schemas.microsoft.com/office/drawing/2014/main" id="{D38041A4-39A5-D043-B9AE-9732D03A3CEA}"/>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tretch/>
        </p:blipFill>
        <p:spPr bwMode="auto">
          <a:xfrm>
            <a:off x="6853916" y="1732451"/>
            <a:ext cx="3762618" cy="4058751"/>
          </a:xfrm>
          <a:prstGeom prst="rect">
            <a:avLst/>
          </a:prstGeom>
          <a:noFill/>
        </p:spPr>
      </p:pic>
    </p:spTree>
    <p:extLst>
      <p:ext uri="{BB962C8B-B14F-4D97-AF65-F5344CB8AC3E}">
        <p14:creationId xmlns:p14="http://schemas.microsoft.com/office/powerpoint/2010/main" val="1306882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3995B85-5C66-174B-AC38-612E1859C4BA}"/>
              </a:ext>
            </a:extLst>
          </p:cNvPr>
          <p:cNvSpPr>
            <a:spLocks noGrp="1"/>
          </p:cNvSpPr>
          <p:nvPr>
            <p:ph type="title"/>
          </p:nvPr>
        </p:nvSpPr>
        <p:spPr>
          <a:xfrm>
            <a:off x="913795" y="79022"/>
            <a:ext cx="10353763" cy="1128889"/>
          </a:xfrm>
        </p:spPr>
        <p:txBody>
          <a:bodyPr anchor="ctr">
            <a:normAutofit/>
          </a:bodyPr>
          <a:lstStyle/>
          <a:p>
            <a:r>
              <a:rPr lang="en-US" b="1" dirty="0">
                <a:solidFill>
                  <a:srgbClr val="0070C0"/>
                </a:solidFill>
              </a:rPr>
              <a:t>Definition</a:t>
            </a:r>
          </a:p>
        </p:txBody>
      </p:sp>
      <p:sp>
        <p:nvSpPr>
          <p:cNvPr id="16" name="Content Placeholder 3">
            <a:extLst>
              <a:ext uri="{FF2B5EF4-FFF2-40B4-BE49-F238E27FC236}">
                <a16:creationId xmlns:a16="http://schemas.microsoft.com/office/drawing/2014/main" id="{A2878645-C178-8145-CBEB-369786545331}"/>
              </a:ext>
            </a:extLst>
          </p:cNvPr>
          <p:cNvSpPr>
            <a:spLocks noGrp="1"/>
          </p:cNvSpPr>
          <p:nvPr>
            <p:ph sz="half" idx="1"/>
          </p:nvPr>
        </p:nvSpPr>
        <p:spPr>
          <a:xfrm>
            <a:off x="913797" y="1399822"/>
            <a:ext cx="5060497" cy="4391377"/>
          </a:xfrm>
        </p:spPr>
        <p:txBody>
          <a:bodyPr anchor="t">
            <a:normAutofit lnSpcReduction="10000"/>
          </a:bodyPr>
          <a:lstStyle/>
          <a:p>
            <a:r>
              <a:rPr lang="en-US" sz="2400" dirty="0"/>
              <a:t>Academic integrity is </a:t>
            </a:r>
            <a:r>
              <a:rPr lang="en-US" sz="2400" b="1" dirty="0">
                <a:solidFill>
                  <a:srgbClr val="0070C0"/>
                </a:solidFill>
              </a:rPr>
              <a:t>the code for ethical behavior and responsible learning </a:t>
            </a:r>
            <a:r>
              <a:rPr lang="en-US" sz="2400" dirty="0"/>
              <a:t>to sustain a vibrant academic community where students actively learn and are accountable for their work.</a:t>
            </a:r>
          </a:p>
          <a:p>
            <a:r>
              <a:rPr lang="en-US" sz="2400" dirty="0"/>
              <a:t>It is also a commitment to the following fundamental values of the International Center for Academic Integrity (ICAI):</a:t>
            </a:r>
          </a:p>
          <a:p>
            <a:r>
              <a:rPr lang="en-US" dirty="0"/>
              <a:t>AUN is a member of ICAI</a:t>
            </a:r>
          </a:p>
          <a:p>
            <a:pPr marL="36899" indent="0">
              <a:buNone/>
            </a:pPr>
            <a:endParaRPr lang="en-US" dirty="0"/>
          </a:p>
        </p:txBody>
      </p:sp>
      <p:pic>
        <p:nvPicPr>
          <p:cNvPr id="4" name="Picture 3">
            <a:extLst>
              <a:ext uri="{FF2B5EF4-FFF2-40B4-BE49-F238E27FC236}">
                <a16:creationId xmlns:a16="http://schemas.microsoft.com/office/drawing/2014/main" id="{241E36D1-462E-9541-91B9-997BA21648CC}"/>
              </a:ext>
            </a:extLst>
          </p:cNvPr>
          <p:cNvPicPr>
            <a:picLocks noChangeAspect="1"/>
          </p:cNvPicPr>
          <p:nvPr/>
        </p:nvPicPr>
        <p:blipFill>
          <a:blip r:embed="rId2"/>
          <a:stretch/>
        </p:blipFill>
        <p:spPr>
          <a:xfrm>
            <a:off x="6737131" y="1646154"/>
            <a:ext cx="4700701" cy="3565692"/>
          </a:xfrm>
          <a:prstGeom prst="rect">
            <a:avLst/>
          </a:prstGeom>
          <a:noFill/>
        </p:spPr>
      </p:pic>
      <p:sp>
        <p:nvSpPr>
          <p:cNvPr id="10" name="Right Arrow 9">
            <a:extLst>
              <a:ext uri="{FF2B5EF4-FFF2-40B4-BE49-F238E27FC236}">
                <a16:creationId xmlns:a16="http://schemas.microsoft.com/office/drawing/2014/main" id="{85AAB669-072B-664F-89C7-4ABABA1F5A61}"/>
              </a:ext>
            </a:extLst>
          </p:cNvPr>
          <p:cNvSpPr/>
          <p:nvPr/>
        </p:nvSpPr>
        <p:spPr>
          <a:xfrm>
            <a:off x="5667005" y="439272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1104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4B120-7657-EA41-836A-BC565AA7539A}"/>
              </a:ext>
            </a:extLst>
          </p:cNvPr>
          <p:cNvSpPr>
            <a:spLocks noGrp="1"/>
          </p:cNvSpPr>
          <p:nvPr>
            <p:ph type="title"/>
          </p:nvPr>
        </p:nvSpPr>
        <p:spPr>
          <a:xfrm>
            <a:off x="913796" y="191912"/>
            <a:ext cx="5934949" cy="850693"/>
          </a:xfrm>
        </p:spPr>
        <p:txBody>
          <a:bodyPr anchor="b">
            <a:normAutofit fontScale="90000"/>
          </a:bodyPr>
          <a:lstStyle/>
          <a:p>
            <a:r>
              <a:rPr lang="en-US" b="1" dirty="0"/>
              <a:t>Understanding the importance of academic integrity at AUN</a:t>
            </a:r>
            <a:endParaRPr lang="en-US" dirty="0"/>
          </a:p>
        </p:txBody>
      </p:sp>
      <p:pic>
        <p:nvPicPr>
          <p:cNvPr id="5" name="Picture 4" descr="A group of people in a room&#10;&#10;Description automatically generated with low confidence">
            <a:extLst>
              <a:ext uri="{FF2B5EF4-FFF2-40B4-BE49-F238E27FC236}">
                <a16:creationId xmlns:a16="http://schemas.microsoft.com/office/drawing/2014/main" id="{53D3E59C-E3CB-6A4A-8AD5-35F778BBADCB}"/>
              </a:ext>
            </a:extLst>
          </p:cNvPr>
          <p:cNvPicPr>
            <a:picLocks noChangeAspect="1"/>
          </p:cNvPicPr>
          <p:nvPr/>
        </p:nvPicPr>
        <p:blipFill rotWithShape="1">
          <a:blip r:embed="rId2"/>
          <a:srcRect l="14828" r="40801"/>
          <a:stretch/>
        </p:blipFill>
        <p:spPr>
          <a:xfrm>
            <a:off x="7333129" y="609923"/>
            <a:ext cx="3514165" cy="5066601"/>
          </a:xfrm>
          <a:prstGeom prst="rect">
            <a:avLst/>
          </a:prstGeom>
          <a:noFill/>
          <a:effectLst>
            <a:outerShdw blurRad="38100" dist="25400" dir="4440000">
              <a:srgbClr val="000000">
                <a:alpha val="36000"/>
              </a:srgbClr>
            </a:outerShdw>
          </a:effectLst>
        </p:spPr>
      </p:pic>
      <p:sp>
        <p:nvSpPr>
          <p:cNvPr id="3" name="Content Placeholder 2">
            <a:extLst>
              <a:ext uri="{FF2B5EF4-FFF2-40B4-BE49-F238E27FC236}">
                <a16:creationId xmlns:a16="http://schemas.microsoft.com/office/drawing/2014/main" id="{B29CE943-9B20-F440-8CD9-DDE2A771D359}"/>
              </a:ext>
            </a:extLst>
          </p:cNvPr>
          <p:cNvSpPr>
            <a:spLocks noGrp="1"/>
          </p:cNvSpPr>
          <p:nvPr>
            <p:ph type="body" sz="half" idx="2"/>
          </p:nvPr>
        </p:nvSpPr>
        <p:spPr>
          <a:xfrm>
            <a:off x="913796" y="1042606"/>
            <a:ext cx="5934949" cy="4772789"/>
          </a:xfrm>
        </p:spPr>
        <p:txBody>
          <a:bodyPr anchor="t">
            <a:normAutofit fontScale="62500" lnSpcReduction="20000"/>
          </a:bodyPr>
          <a:lstStyle/>
          <a:p>
            <a:endParaRPr lang="en-US" sz="2000" b="1" dirty="0">
              <a:solidFill>
                <a:srgbClr val="0070C0"/>
              </a:solidFill>
            </a:endParaRPr>
          </a:p>
          <a:p>
            <a:r>
              <a:rPr lang="en-US" sz="2300" b="1" dirty="0">
                <a:solidFill>
                  <a:srgbClr val="0070C0"/>
                </a:solidFill>
              </a:rPr>
              <a:t>The Academic Integrity Code, which all students will receive, emphasizes the zero-tolerance policy for ethical violations. Any related misconduct dishonors the Code and the AUN Pledge below.</a:t>
            </a:r>
          </a:p>
          <a:p>
            <a:pPr algn="l"/>
            <a:r>
              <a:rPr lang="en-GB" sz="2400" b="1" i="0" u="none" strike="noStrike" dirty="0">
                <a:solidFill>
                  <a:srgbClr val="333333"/>
                </a:solidFill>
                <a:effectLst/>
                <a:latin typeface="Helvetica Neue" panose="02000503000000020004" pitchFamily="2" charset="0"/>
              </a:rPr>
              <a:t>Today I pledge</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To uphold the ideals</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Of the American University of Nigeria</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To strive for excellence in all I do</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To be honest myself</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And to demand honesty of everyone else</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To be of service to AUN</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To the Yola community</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To Nigeria</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To Africa</a:t>
            </a:r>
            <a:endParaRPr lang="en-GB" sz="2400" b="0" i="0" u="none" strike="noStrike" dirty="0">
              <a:solidFill>
                <a:srgbClr val="333333"/>
              </a:solidFill>
              <a:effectLst/>
              <a:latin typeface="Helvetica Neue" panose="02000503000000020004" pitchFamily="2" charset="0"/>
            </a:endParaRPr>
          </a:p>
          <a:p>
            <a:pPr algn="l"/>
            <a:r>
              <a:rPr lang="en-GB" sz="2400" b="1" i="0" u="none" strike="noStrike" dirty="0">
                <a:solidFill>
                  <a:srgbClr val="333333"/>
                </a:solidFill>
                <a:effectLst/>
                <a:latin typeface="Helvetica Neue" panose="02000503000000020004" pitchFamily="2" charset="0"/>
              </a:rPr>
              <a:t>And to the world.</a:t>
            </a:r>
            <a:endParaRPr lang="en-GB" sz="2400" b="0" i="0" u="none" strike="noStrike" dirty="0">
              <a:solidFill>
                <a:srgbClr val="333333"/>
              </a:solidFill>
              <a:effectLst/>
              <a:latin typeface="Helvetica Neue" panose="02000503000000020004" pitchFamily="2" charset="0"/>
            </a:endParaRPr>
          </a:p>
          <a:p>
            <a:endParaRPr lang="en-US" dirty="0"/>
          </a:p>
        </p:txBody>
      </p:sp>
    </p:spTree>
    <p:extLst>
      <p:ext uri="{BB962C8B-B14F-4D97-AF65-F5344CB8AC3E}">
        <p14:creationId xmlns:p14="http://schemas.microsoft.com/office/powerpoint/2010/main" val="2824507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DB8A0-6BE4-3345-BDEB-D21B66EAFF25}"/>
              </a:ext>
            </a:extLst>
          </p:cNvPr>
          <p:cNvSpPr>
            <a:spLocks noGrp="1"/>
          </p:cNvSpPr>
          <p:nvPr>
            <p:ph type="title"/>
          </p:nvPr>
        </p:nvSpPr>
        <p:spPr>
          <a:xfrm>
            <a:off x="913795" y="282222"/>
            <a:ext cx="10353763" cy="767645"/>
          </a:xfrm>
        </p:spPr>
        <p:txBody>
          <a:bodyPr>
            <a:normAutofit/>
          </a:bodyPr>
          <a:lstStyle/>
          <a:p>
            <a:r>
              <a:rPr lang="en-US" b="1" dirty="0">
                <a:solidFill>
                  <a:srgbClr val="0070C0"/>
                </a:solidFill>
              </a:rPr>
              <a:t>Triggers of Dishonesty</a:t>
            </a:r>
            <a:endParaRPr lang="en-US" dirty="0">
              <a:solidFill>
                <a:srgbClr val="0070C0"/>
              </a:solidFill>
            </a:endParaRPr>
          </a:p>
        </p:txBody>
      </p:sp>
      <p:sp>
        <p:nvSpPr>
          <p:cNvPr id="3" name="Content Placeholder 2">
            <a:extLst>
              <a:ext uri="{FF2B5EF4-FFF2-40B4-BE49-F238E27FC236}">
                <a16:creationId xmlns:a16="http://schemas.microsoft.com/office/drawing/2014/main" id="{96196D20-A8D2-6244-95F0-900E7CE9E63F}"/>
              </a:ext>
            </a:extLst>
          </p:cNvPr>
          <p:cNvSpPr>
            <a:spLocks noGrp="1"/>
          </p:cNvSpPr>
          <p:nvPr>
            <p:ph idx="1"/>
          </p:nvPr>
        </p:nvSpPr>
        <p:spPr>
          <a:xfrm>
            <a:off x="913795" y="1049867"/>
            <a:ext cx="10632746" cy="4633757"/>
          </a:xfrm>
        </p:spPr>
        <p:txBody>
          <a:bodyPr>
            <a:normAutofit fontScale="85000" lnSpcReduction="20000"/>
          </a:bodyPr>
          <a:lstStyle/>
          <a:p>
            <a:pPr marL="114300" indent="0">
              <a:lnSpc>
                <a:spcPct val="100000"/>
              </a:lnSpc>
              <a:spcAft>
                <a:spcPts val="283"/>
              </a:spcAft>
              <a:buNone/>
              <a:defRPr/>
            </a:pPr>
            <a:r>
              <a:rPr lang="en-US" b="1" dirty="0">
                <a:solidFill>
                  <a:srgbClr val="0000FF"/>
                </a:solidFill>
              </a:rPr>
              <a:t>Some justifications include:   </a:t>
            </a:r>
            <a:endParaRPr lang="en-US" b="1" dirty="0"/>
          </a:p>
          <a:p>
            <a:pPr lvl="0">
              <a:lnSpc>
                <a:spcPct val="100000"/>
              </a:lnSpc>
              <a:spcAft>
                <a:spcPts val="283"/>
              </a:spcAft>
              <a:defRPr/>
            </a:pPr>
            <a:r>
              <a:rPr lang="en-US" dirty="0"/>
              <a:t>It’s easier and less tasking to copy from Chatbots or other AI tools</a:t>
            </a:r>
          </a:p>
          <a:p>
            <a:pPr lvl="0">
              <a:lnSpc>
                <a:spcPct val="100000"/>
              </a:lnSpc>
              <a:spcAft>
                <a:spcPts val="283"/>
              </a:spcAft>
              <a:defRPr/>
            </a:pPr>
            <a:r>
              <a:rPr lang="en-US" dirty="0"/>
              <a:t>I didn’t think what I did was wrong or severe.          </a:t>
            </a:r>
          </a:p>
          <a:p>
            <a:pPr lvl="0">
              <a:lnSpc>
                <a:spcPct val="100000"/>
              </a:lnSpc>
              <a:spcAft>
                <a:spcPts val="283"/>
              </a:spcAft>
              <a:defRPr/>
            </a:pPr>
            <a:r>
              <a:rPr lang="en-US" dirty="0"/>
              <a:t>I didn’t expect that falsifying information would matter.</a:t>
            </a:r>
          </a:p>
          <a:p>
            <a:pPr lvl="0">
              <a:lnSpc>
                <a:spcPct val="100000"/>
              </a:lnSpc>
              <a:spcAft>
                <a:spcPts val="283"/>
              </a:spcAft>
              <a:defRPr/>
            </a:pPr>
            <a:r>
              <a:rPr lang="en-US" dirty="0"/>
              <a:t>I did not know my instructor would notice a few borrowed sentences.</a:t>
            </a:r>
          </a:p>
          <a:p>
            <a:pPr lvl="0">
              <a:lnSpc>
                <a:spcPct val="80000"/>
              </a:lnSpc>
              <a:spcAft>
                <a:spcPts val="1133"/>
              </a:spcAft>
              <a:defRPr/>
            </a:pPr>
            <a:r>
              <a:rPr lang="en-US" dirty="0"/>
              <a:t>I didn’t trust my ability to do the assignment on my own.</a:t>
            </a:r>
          </a:p>
          <a:p>
            <a:pPr lvl="0">
              <a:lnSpc>
                <a:spcPct val="80000"/>
              </a:lnSpc>
              <a:spcAft>
                <a:spcPts val="1133"/>
              </a:spcAft>
              <a:defRPr/>
            </a:pPr>
            <a:r>
              <a:rPr lang="en-US" dirty="0"/>
              <a:t>I was too stressed by other things to do the work alone.</a:t>
            </a:r>
          </a:p>
          <a:p>
            <a:pPr lvl="0">
              <a:lnSpc>
                <a:spcPct val="80000"/>
              </a:lnSpc>
              <a:spcAft>
                <a:spcPts val="1133"/>
              </a:spcAft>
              <a:defRPr/>
            </a:pPr>
            <a:r>
              <a:rPr lang="en-US" dirty="0"/>
              <a:t>I didn’t have enough time to get my work done without copying.</a:t>
            </a:r>
          </a:p>
          <a:p>
            <a:pPr lvl="0">
              <a:lnSpc>
                <a:spcPct val="80000"/>
              </a:lnSpc>
              <a:spcAft>
                <a:spcPts val="1133"/>
              </a:spcAft>
              <a:defRPr/>
            </a:pPr>
            <a:r>
              <a:rPr lang="en-US" dirty="0"/>
              <a:t>My family expects me to get As on every paper.                             </a:t>
            </a:r>
          </a:p>
          <a:p>
            <a:pPr lvl="0">
              <a:lnSpc>
                <a:spcPct val="80000"/>
              </a:lnSpc>
              <a:spcAft>
                <a:spcPts val="1133"/>
              </a:spcAft>
              <a:defRPr/>
            </a:pPr>
            <a:r>
              <a:rPr lang="en-US" dirty="0"/>
              <a:t>I panicked and was worried that I might not do well like others.</a:t>
            </a:r>
          </a:p>
          <a:p>
            <a:pPr lvl="0">
              <a:lnSpc>
                <a:spcPct val="80000"/>
              </a:lnSpc>
              <a:spcAft>
                <a:spcPts val="1133"/>
              </a:spcAft>
              <a:defRPr/>
            </a:pPr>
            <a:r>
              <a:rPr lang="en-US" dirty="0"/>
              <a:t>I did not understand the assignment, and copied was seemed believable.</a:t>
            </a:r>
          </a:p>
          <a:p>
            <a:pPr lvl="0">
              <a:lnSpc>
                <a:spcPct val="80000"/>
              </a:lnSpc>
              <a:spcAft>
                <a:spcPts val="1133"/>
              </a:spcAft>
              <a:defRPr/>
            </a:pPr>
            <a:r>
              <a:rPr lang="en-US" dirty="0"/>
              <a:t>I didn’t attend the academic integrity workshops and didn’t know what I did was wrong</a:t>
            </a:r>
          </a:p>
          <a:p>
            <a:endParaRPr lang="en-US" dirty="0"/>
          </a:p>
          <a:p>
            <a:pPr marL="36899" indent="0">
              <a:buNone/>
            </a:pPr>
            <a:r>
              <a:rPr lang="en-US" sz="2400" b="1" dirty="0">
                <a:solidFill>
                  <a:srgbClr val="C00000"/>
                </a:solidFill>
              </a:rPr>
              <a:t>= competitive pressure, fear of failure, lack of time management skills, external expectations.</a:t>
            </a:r>
          </a:p>
        </p:txBody>
      </p:sp>
      <p:pic>
        <p:nvPicPr>
          <p:cNvPr id="7" name="Picture 6">
            <a:extLst>
              <a:ext uri="{FF2B5EF4-FFF2-40B4-BE49-F238E27FC236}">
                <a16:creationId xmlns:a16="http://schemas.microsoft.com/office/drawing/2014/main" id="{512E2C6B-1A8C-8242-B95B-D2676288DA79}"/>
              </a:ext>
            </a:extLst>
          </p:cNvPr>
          <p:cNvPicPr>
            <a:picLocks noChangeAspect="1"/>
          </p:cNvPicPr>
          <p:nvPr/>
        </p:nvPicPr>
        <p:blipFill>
          <a:blip r:embed="rId2"/>
          <a:srcRect/>
          <a:stretch/>
        </p:blipFill>
        <p:spPr>
          <a:xfrm>
            <a:off x="9127438" y="1286359"/>
            <a:ext cx="2326969" cy="1332664"/>
          </a:xfrm>
          <a:prstGeom prst="rect">
            <a:avLst/>
          </a:prstGeom>
        </p:spPr>
      </p:pic>
      <p:pic>
        <p:nvPicPr>
          <p:cNvPr id="9" name="Picture 8" descr="A toy figure next to a clock&#10;&#10;Description automatically generated with medium confidence">
            <a:extLst>
              <a:ext uri="{FF2B5EF4-FFF2-40B4-BE49-F238E27FC236}">
                <a16:creationId xmlns:a16="http://schemas.microsoft.com/office/drawing/2014/main" id="{7306D474-57E8-B341-9B0F-CF7B80A5C069}"/>
              </a:ext>
            </a:extLst>
          </p:cNvPr>
          <p:cNvPicPr>
            <a:picLocks noChangeAspect="1"/>
          </p:cNvPicPr>
          <p:nvPr/>
        </p:nvPicPr>
        <p:blipFill>
          <a:blip r:embed="rId3"/>
          <a:stretch>
            <a:fillRect/>
          </a:stretch>
        </p:blipFill>
        <p:spPr>
          <a:xfrm>
            <a:off x="9828807" y="3717441"/>
            <a:ext cx="1625600" cy="1244600"/>
          </a:xfrm>
          <a:prstGeom prst="rect">
            <a:avLst/>
          </a:prstGeom>
        </p:spPr>
      </p:pic>
    </p:spTree>
    <p:extLst>
      <p:ext uri="{BB962C8B-B14F-4D97-AF65-F5344CB8AC3E}">
        <p14:creationId xmlns:p14="http://schemas.microsoft.com/office/powerpoint/2010/main" val="1983180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DB8A0-6BE4-3345-BDEB-D21B66EAFF25}"/>
              </a:ext>
            </a:extLst>
          </p:cNvPr>
          <p:cNvSpPr>
            <a:spLocks noGrp="1"/>
          </p:cNvSpPr>
          <p:nvPr>
            <p:ph type="title"/>
          </p:nvPr>
        </p:nvSpPr>
        <p:spPr>
          <a:xfrm>
            <a:off x="913795" y="609600"/>
            <a:ext cx="10353763" cy="970450"/>
          </a:xfrm>
        </p:spPr>
        <p:txBody>
          <a:bodyPr anchor="ctr">
            <a:normAutofit/>
          </a:bodyPr>
          <a:lstStyle/>
          <a:p>
            <a:r>
              <a:rPr lang="en-US" b="1" dirty="0">
                <a:solidFill>
                  <a:schemeClr val="tx1"/>
                </a:solidFill>
              </a:rPr>
              <a:t>Types of Misconduct</a:t>
            </a:r>
            <a:endParaRPr lang="en-US" dirty="0">
              <a:solidFill>
                <a:schemeClr val="tx1"/>
              </a:solidFill>
            </a:endParaRPr>
          </a:p>
        </p:txBody>
      </p:sp>
      <p:graphicFrame>
        <p:nvGraphicFramePr>
          <p:cNvPr id="5" name="Content Placeholder 2">
            <a:extLst>
              <a:ext uri="{FF2B5EF4-FFF2-40B4-BE49-F238E27FC236}">
                <a16:creationId xmlns:a16="http://schemas.microsoft.com/office/drawing/2014/main" id="{32ED8CEC-0361-4992-B25B-F32CCD5C1808}"/>
              </a:ext>
            </a:extLst>
          </p:cNvPr>
          <p:cNvGraphicFramePr>
            <a:graphicFrameLocks noGrp="1"/>
          </p:cNvGraphicFramePr>
          <p:nvPr>
            <p:ph idx="1"/>
            <p:extLst>
              <p:ext uri="{D42A27DB-BD31-4B8C-83A1-F6EECF244321}">
                <p14:modId xmlns:p14="http://schemas.microsoft.com/office/powerpoint/2010/main" val="375904283"/>
              </p:ext>
            </p:extLst>
          </p:nvPr>
        </p:nvGraphicFramePr>
        <p:xfrm>
          <a:off x="913795" y="1732451"/>
          <a:ext cx="10353763" cy="4058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4010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E4C5C-D6DA-4A48-9A31-C0D2687CA674}"/>
              </a:ext>
            </a:extLst>
          </p:cNvPr>
          <p:cNvSpPr>
            <a:spLocks noGrp="1"/>
          </p:cNvSpPr>
          <p:nvPr>
            <p:ph type="title"/>
          </p:nvPr>
        </p:nvSpPr>
        <p:spPr>
          <a:xfrm>
            <a:off x="913795" y="609600"/>
            <a:ext cx="10353763" cy="970450"/>
          </a:xfrm>
        </p:spPr>
        <p:txBody>
          <a:bodyPr anchor="ctr">
            <a:normAutofit fontScale="90000"/>
          </a:bodyPr>
          <a:lstStyle/>
          <a:p>
            <a:pPr>
              <a:lnSpc>
                <a:spcPct val="90000"/>
              </a:lnSpc>
            </a:pPr>
            <a:br>
              <a:rPr lang="en-US" sz="1900" b="1" dirty="0"/>
            </a:br>
            <a:r>
              <a:rPr lang="en-US" sz="3600" b="1" dirty="0">
                <a:solidFill>
                  <a:srgbClr val="0070C0"/>
                </a:solidFill>
              </a:rPr>
              <a:t>Misconduct </a:t>
            </a:r>
            <a:r>
              <a:rPr lang="en-US" sz="3600" b="1" u="sng" dirty="0">
                <a:solidFill>
                  <a:srgbClr val="0070C0"/>
                </a:solidFill>
              </a:rPr>
              <a:t>includes</a:t>
            </a:r>
            <a:r>
              <a:rPr lang="en-US" sz="3600" b="1" dirty="0">
                <a:solidFill>
                  <a:srgbClr val="0070C0"/>
                </a:solidFill>
              </a:rPr>
              <a:t> avoiding these behaviors</a:t>
            </a:r>
            <a:br>
              <a:rPr lang="en-US" sz="3600" b="1" dirty="0">
                <a:solidFill>
                  <a:srgbClr val="0070C0"/>
                </a:solidFill>
              </a:rPr>
            </a:br>
            <a:endParaRPr lang="en-US" sz="1900" dirty="0">
              <a:solidFill>
                <a:srgbClr val="0070C0"/>
              </a:solidFill>
            </a:endParaRPr>
          </a:p>
        </p:txBody>
      </p:sp>
      <p:sp>
        <p:nvSpPr>
          <p:cNvPr id="3" name="Content Placeholder 2">
            <a:extLst>
              <a:ext uri="{FF2B5EF4-FFF2-40B4-BE49-F238E27FC236}">
                <a16:creationId xmlns:a16="http://schemas.microsoft.com/office/drawing/2014/main" id="{36E90A56-8F20-4A47-B953-C7E5FE9D69DA}"/>
              </a:ext>
            </a:extLst>
          </p:cNvPr>
          <p:cNvSpPr>
            <a:spLocks noGrp="1"/>
          </p:cNvSpPr>
          <p:nvPr>
            <p:ph sz="half" idx="1"/>
          </p:nvPr>
        </p:nvSpPr>
        <p:spPr>
          <a:xfrm>
            <a:off x="913797" y="1732449"/>
            <a:ext cx="5060497" cy="4058750"/>
          </a:xfrm>
        </p:spPr>
        <p:txBody>
          <a:bodyPr anchor="t">
            <a:normAutofit/>
          </a:bodyPr>
          <a:lstStyle/>
          <a:p>
            <a:pPr marL="685800" lvl="1" indent="-285750">
              <a:lnSpc>
                <a:spcPct val="90000"/>
              </a:lnSpc>
              <a:spcBef>
                <a:spcPts val="0"/>
              </a:spcBef>
              <a:spcAft>
                <a:spcPts val="1417"/>
              </a:spcAft>
              <a:buFont typeface="Arial"/>
              <a:buChar char="•"/>
              <a:defRPr/>
            </a:pPr>
            <a:r>
              <a:rPr lang="en-US" sz="2000"/>
              <a:t>Using educational technology irresponsibly to hide content in submissions. or generate answers, essays, reports, and (false) references.</a:t>
            </a:r>
          </a:p>
          <a:p>
            <a:pPr marL="685800" lvl="1" indent="-285750">
              <a:lnSpc>
                <a:spcPct val="90000"/>
              </a:lnSpc>
              <a:spcBef>
                <a:spcPts val="0"/>
              </a:spcBef>
              <a:spcAft>
                <a:spcPts val="1417"/>
              </a:spcAft>
              <a:buFont typeface="Arial"/>
              <a:buChar char="•"/>
              <a:defRPr/>
            </a:pPr>
            <a:r>
              <a:rPr lang="en-US" sz="2000"/>
              <a:t>Trying to manipulate plagiarism detection tools such as Turnitin</a:t>
            </a:r>
          </a:p>
          <a:p>
            <a:pPr marL="662841" lvl="1" indent="-285750">
              <a:lnSpc>
                <a:spcPct val="90000"/>
              </a:lnSpc>
              <a:spcAft>
                <a:spcPts val="1417"/>
              </a:spcAft>
              <a:buFont typeface="Arial"/>
              <a:buChar char="•"/>
              <a:defRPr/>
            </a:pPr>
            <a:r>
              <a:rPr lang="en-US" sz="2000"/>
              <a:t>Helping anyone else attempt any act of academic dishonesty.</a:t>
            </a:r>
          </a:p>
          <a:p>
            <a:pPr marL="662841" lvl="1" indent="-285750">
              <a:lnSpc>
                <a:spcPct val="90000"/>
              </a:lnSpc>
              <a:spcAft>
                <a:spcPts val="1417"/>
              </a:spcAft>
              <a:buFont typeface="Arial"/>
              <a:buChar char="•"/>
              <a:defRPr/>
            </a:pPr>
            <a:r>
              <a:rPr lang="en-US" sz="2000"/>
              <a:t>Fully or partially outsourcing one’s assignment, for or without a fee (contract cheating)</a:t>
            </a:r>
          </a:p>
          <a:p>
            <a:pPr marL="36899" indent="0">
              <a:lnSpc>
                <a:spcPct val="90000"/>
              </a:lnSpc>
              <a:buNone/>
            </a:pPr>
            <a:endParaRPr lang="en-US"/>
          </a:p>
        </p:txBody>
      </p:sp>
      <p:pic>
        <p:nvPicPr>
          <p:cNvPr id="8" name="Content Placeholder 7" descr="A group of icons on a green background&#10;&#10;Description automatically generated">
            <a:extLst>
              <a:ext uri="{FF2B5EF4-FFF2-40B4-BE49-F238E27FC236}">
                <a16:creationId xmlns:a16="http://schemas.microsoft.com/office/drawing/2014/main" id="{3BB81F50-ECC4-5D81-A027-EC56CC7E7614}"/>
              </a:ext>
            </a:extLst>
          </p:cNvPr>
          <p:cNvPicPr>
            <a:picLocks noGrp="1" noChangeAspect="1"/>
          </p:cNvPicPr>
          <p:nvPr>
            <p:ph sz="half" idx="2"/>
          </p:nvPr>
        </p:nvPicPr>
        <p:blipFill>
          <a:blip r:embed="rId2"/>
          <a:stretch>
            <a:fillRect/>
          </a:stretch>
        </p:blipFill>
        <p:spPr>
          <a:xfrm>
            <a:off x="6202893" y="2076674"/>
            <a:ext cx="5064665" cy="3370304"/>
          </a:xfrm>
          <a:noFill/>
        </p:spPr>
      </p:pic>
    </p:spTree>
    <p:extLst>
      <p:ext uri="{BB962C8B-B14F-4D97-AF65-F5344CB8AC3E}">
        <p14:creationId xmlns:p14="http://schemas.microsoft.com/office/powerpoint/2010/main" val="3310514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BD07A-5B8E-1743-82CD-F21CBF23B7F1}"/>
              </a:ext>
            </a:extLst>
          </p:cNvPr>
          <p:cNvSpPr>
            <a:spLocks noGrp="1"/>
          </p:cNvSpPr>
          <p:nvPr>
            <p:ph type="title"/>
          </p:nvPr>
        </p:nvSpPr>
        <p:spPr>
          <a:xfrm>
            <a:off x="1170970" y="298103"/>
            <a:ext cx="10353763" cy="424386"/>
          </a:xfrm>
        </p:spPr>
        <p:txBody>
          <a:bodyPr>
            <a:normAutofit fontScale="90000"/>
          </a:bodyPr>
          <a:lstStyle/>
          <a:p>
            <a:r>
              <a:rPr lang="en-US" b="1" dirty="0">
                <a:solidFill>
                  <a:schemeClr val="tx1"/>
                </a:solidFill>
              </a:rPr>
              <a:t>Consequences of Academic Dishonesty</a:t>
            </a:r>
            <a:endParaRPr lang="en-US" dirty="0">
              <a:solidFill>
                <a:schemeClr val="tx1"/>
              </a:solidFill>
            </a:endParaRPr>
          </a:p>
        </p:txBody>
      </p:sp>
      <p:sp>
        <p:nvSpPr>
          <p:cNvPr id="3" name="Content Placeholder 2">
            <a:extLst>
              <a:ext uri="{FF2B5EF4-FFF2-40B4-BE49-F238E27FC236}">
                <a16:creationId xmlns:a16="http://schemas.microsoft.com/office/drawing/2014/main" id="{FAD2D106-23ED-7C49-AF44-92804D26403A}"/>
              </a:ext>
            </a:extLst>
          </p:cNvPr>
          <p:cNvSpPr>
            <a:spLocks noGrp="1"/>
          </p:cNvSpPr>
          <p:nvPr>
            <p:ph idx="1"/>
          </p:nvPr>
        </p:nvSpPr>
        <p:spPr>
          <a:xfrm>
            <a:off x="913795" y="900113"/>
            <a:ext cx="10353763" cy="4891089"/>
          </a:xfrm>
        </p:spPr>
        <p:txBody>
          <a:bodyPr>
            <a:normAutofit fontScale="55000" lnSpcReduction="20000"/>
          </a:bodyPr>
          <a:lstStyle/>
          <a:p>
            <a:pPr marL="114300" indent="0">
              <a:lnSpc>
                <a:spcPct val="100000"/>
              </a:lnSpc>
              <a:buNone/>
              <a:defRPr/>
            </a:pPr>
            <a:r>
              <a:rPr lang="en-US" sz="3600" dirty="0"/>
              <a:t>Depending on the gravity and occurrence of the offense, students who violate the school’s academic integrity policy are subject to any or a combination of the following </a:t>
            </a:r>
            <a:r>
              <a:rPr lang="en-US" sz="3600" b="1" dirty="0">
                <a:solidFill>
                  <a:srgbClr val="C00000"/>
                </a:solidFill>
              </a:rPr>
              <a:t>academic penalties:</a:t>
            </a:r>
          </a:p>
          <a:p>
            <a:pPr marL="114300" indent="0">
              <a:lnSpc>
                <a:spcPct val="100000"/>
              </a:lnSpc>
              <a:buNone/>
              <a:defRPr/>
            </a:pPr>
            <a:endParaRPr lang="en-US" sz="3600" dirty="0"/>
          </a:p>
          <a:p>
            <a:pPr>
              <a:lnSpc>
                <a:spcPct val="100000"/>
              </a:lnSpc>
              <a:buFont typeface="Wingdings"/>
              <a:buChar char="ü"/>
              <a:defRPr/>
            </a:pPr>
            <a:r>
              <a:rPr lang="en-US" sz="2900" b="1" dirty="0"/>
              <a:t>failure on the assignment, </a:t>
            </a:r>
          </a:p>
          <a:p>
            <a:pPr>
              <a:lnSpc>
                <a:spcPct val="100000"/>
              </a:lnSpc>
              <a:buFont typeface="Wingdings"/>
              <a:buChar char="ü"/>
              <a:defRPr/>
            </a:pPr>
            <a:r>
              <a:rPr lang="en-US" sz="2900" b="1" dirty="0"/>
              <a:t>failure in the course,                                   </a:t>
            </a:r>
          </a:p>
          <a:p>
            <a:pPr>
              <a:lnSpc>
                <a:spcPct val="100000"/>
              </a:lnSpc>
              <a:buFont typeface="Wingdings"/>
              <a:buChar char="ü"/>
              <a:defRPr/>
            </a:pPr>
            <a:r>
              <a:rPr lang="en-US" sz="2900" b="1" dirty="0"/>
              <a:t>suspension or </a:t>
            </a:r>
          </a:p>
          <a:p>
            <a:pPr>
              <a:lnSpc>
                <a:spcPct val="100000"/>
              </a:lnSpc>
              <a:buFont typeface="Wingdings"/>
              <a:buChar char="ü"/>
              <a:defRPr/>
            </a:pPr>
            <a:r>
              <a:rPr lang="en-US" sz="2900" b="1" dirty="0"/>
              <a:t>dismissal from AUN</a:t>
            </a:r>
          </a:p>
          <a:p>
            <a:pPr>
              <a:lnSpc>
                <a:spcPct val="100000"/>
              </a:lnSpc>
              <a:buFont typeface="Wingdings"/>
              <a:buChar char="ü"/>
              <a:defRPr/>
            </a:pPr>
            <a:endParaRPr lang="en-US" sz="2600" dirty="0"/>
          </a:p>
          <a:p>
            <a:pPr marL="0" indent="0">
              <a:buNone/>
              <a:defRPr/>
            </a:pPr>
            <a:r>
              <a:rPr lang="en-US" sz="2900" dirty="0"/>
              <a:t>Dishonest behavior:</a:t>
            </a:r>
          </a:p>
          <a:p>
            <a:pPr marL="0" indent="0">
              <a:buNone/>
              <a:defRPr/>
            </a:pPr>
            <a:r>
              <a:rPr lang="en-US" sz="2900" dirty="0"/>
              <a:t> (1) </a:t>
            </a:r>
            <a:r>
              <a:rPr lang="en-US" sz="2900" b="1" dirty="0">
                <a:solidFill>
                  <a:srgbClr val="FF0000"/>
                </a:solidFill>
              </a:rPr>
              <a:t>violates the AUN Pledge</a:t>
            </a:r>
            <a:r>
              <a:rPr lang="en-US" sz="2900" dirty="0"/>
              <a:t>, (2) </a:t>
            </a:r>
            <a:r>
              <a:rPr lang="en-US" sz="2900" b="1" dirty="0">
                <a:solidFill>
                  <a:srgbClr val="FF0000"/>
                </a:solidFill>
              </a:rPr>
              <a:t>can be unjustly associated to other students</a:t>
            </a:r>
            <a:r>
              <a:rPr lang="en-US" sz="2900" dirty="0"/>
              <a:t>, (3) </a:t>
            </a:r>
            <a:r>
              <a:rPr lang="en-US" sz="2900" b="1" dirty="0">
                <a:solidFill>
                  <a:srgbClr val="FF0000"/>
                </a:solidFill>
              </a:rPr>
              <a:t>tarnishes the reputation of the institution,</a:t>
            </a:r>
            <a:r>
              <a:rPr lang="en-US" sz="2900" dirty="0"/>
              <a:t> and</a:t>
            </a:r>
            <a:r>
              <a:rPr lang="en-US" sz="2900" dirty="0">
                <a:solidFill>
                  <a:srgbClr val="FF0000"/>
                </a:solidFill>
              </a:rPr>
              <a:t> </a:t>
            </a:r>
            <a:r>
              <a:rPr lang="en-US" sz="2900" dirty="0">
                <a:solidFill>
                  <a:schemeClr val="tx1"/>
                </a:solidFill>
              </a:rPr>
              <a:t>(4)</a:t>
            </a:r>
            <a:r>
              <a:rPr lang="en-US" sz="2900" dirty="0">
                <a:solidFill>
                  <a:srgbClr val="FF0000"/>
                </a:solidFill>
              </a:rPr>
              <a:t> </a:t>
            </a:r>
            <a:r>
              <a:rPr lang="en-US" sz="2900" b="1" dirty="0">
                <a:solidFill>
                  <a:srgbClr val="FF0000"/>
                </a:solidFill>
              </a:rPr>
              <a:t>diminishes the worth of the degrees awarded</a:t>
            </a:r>
            <a:r>
              <a:rPr lang="en-US" sz="2900" dirty="0"/>
              <a:t>. </a:t>
            </a:r>
          </a:p>
          <a:p>
            <a:pPr marL="0" indent="0">
              <a:buNone/>
              <a:defRPr/>
            </a:pPr>
            <a:endParaRPr lang="en-US" sz="2900" dirty="0"/>
          </a:p>
          <a:p>
            <a:pPr marL="0" indent="0">
              <a:buNone/>
              <a:defRPr/>
            </a:pPr>
            <a:r>
              <a:rPr lang="en-US" sz="3200" dirty="0"/>
              <a:t>In addition to damage to one’s personal reputation, these sanctions can also disqualify a student from vying for leadership positions in student clubs or representing AUN at school, national or international events.</a:t>
            </a:r>
          </a:p>
          <a:p>
            <a:endParaRPr lang="en-US" dirty="0"/>
          </a:p>
        </p:txBody>
      </p:sp>
      <p:pic>
        <p:nvPicPr>
          <p:cNvPr id="5" name="Picture 4" descr="A picture containing arrow&#10;&#10;Description automatically generated">
            <a:extLst>
              <a:ext uri="{FF2B5EF4-FFF2-40B4-BE49-F238E27FC236}">
                <a16:creationId xmlns:a16="http://schemas.microsoft.com/office/drawing/2014/main" id="{EC769B03-0227-1F4E-99DE-21478CB6AFED}"/>
              </a:ext>
            </a:extLst>
          </p:cNvPr>
          <p:cNvPicPr>
            <a:picLocks noChangeAspect="1"/>
          </p:cNvPicPr>
          <p:nvPr/>
        </p:nvPicPr>
        <p:blipFill>
          <a:blip r:embed="rId2"/>
          <a:stretch>
            <a:fillRect/>
          </a:stretch>
        </p:blipFill>
        <p:spPr>
          <a:xfrm>
            <a:off x="6824310" y="1786831"/>
            <a:ext cx="4070888" cy="1642169"/>
          </a:xfrm>
          <a:prstGeom prst="rect">
            <a:avLst/>
          </a:prstGeom>
        </p:spPr>
      </p:pic>
    </p:spTree>
    <p:extLst>
      <p:ext uri="{BB962C8B-B14F-4D97-AF65-F5344CB8AC3E}">
        <p14:creationId xmlns:p14="http://schemas.microsoft.com/office/powerpoint/2010/main" val="3052921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B2EB1-C7FB-4F43-9959-FA4AFE9D2A57}"/>
              </a:ext>
            </a:extLst>
          </p:cNvPr>
          <p:cNvSpPr>
            <a:spLocks noGrp="1"/>
          </p:cNvSpPr>
          <p:nvPr>
            <p:ph type="title"/>
          </p:nvPr>
        </p:nvSpPr>
        <p:spPr>
          <a:xfrm>
            <a:off x="913797" y="304800"/>
            <a:ext cx="3706889" cy="1456267"/>
          </a:xfrm>
        </p:spPr>
        <p:txBody>
          <a:bodyPr anchor="b">
            <a:normAutofit fontScale="90000"/>
          </a:bodyPr>
          <a:lstStyle/>
          <a:p>
            <a:r>
              <a:rPr lang="en-US" b="1" dirty="0">
                <a:solidFill>
                  <a:srgbClr val="0070C0"/>
                </a:solidFill>
              </a:rPr>
              <a:t>Free Mentoring and Support Resources that Promote Student Achievement at AUN</a:t>
            </a:r>
            <a:endParaRPr lang="en-US" dirty="0">
              <a:solidFill>
                <a:srgbClr val="0070C0"/>
              </a:solidFill>
            </a:endParaRPr>
          </a:p>
        </p:txBody>
      </p:sp>
      <p:pic>
        <p:nvPicPr>
          <p:cNvPr id="6" name="Content Placeholder 5" descr="A picture containing text, sign, sky, outdoor&#10;&#10;Description automatically generated">
            <a:extLst>
              <a:ext uri="{FF2B5EF4-FFF2-40B4-BE49-F238E27FC236}">
                <a16:creationId xmlns:a16="http://schemas.microsoft.com/office/drawing/2014/main" id="{9995613C-6850-EF44-BAAE-F748DC2791AA}"/>
              </a:ext>
            </a:extLst>
          </p:cNvPr>
          <p:cNvPicPr>
            <a:picLocks noGrp="1" noChangeAspect="1"/>
          </p:cNvPicPr>
          <p:nvPr>
            <p:ph idx="1"/>
          </p:nvPr>
        </p:nvPicPr>
        <p:blipFill>
          <a:blip r:embed="rId2"/>
          <a:stretch>
            <a:fillRect/>
          </a:stretch>
        </p:blipFill>
        <p:spPr>
          <a:xfrm>
            <a:off x="4855634" y="678714"/>
            <a:ext cx="6411924" cy="5043371"/>
          </a:xfrm>
          <a:noFill/>
        </p:spPr>
      </p:pic>
      <p:sp>
        <p:nvSpPr>
          <p:cNvPr id="3" name="Content Placeholder 2">
            <a:extLst>
              <a:ext uri="{FF2B5EF4-FFF2-40B4-BE49-F238E27FC236}">
                <a16:creationId xmlns:a16="http://schemas.microsoft.com/office/drawing/2014/main" id="{55B59852-20A8-7243-960B-E276B1359875}"/>
              </a:ext>
            </a:extLst>
          </p:cNvPr>
          <p:cNvSpPr>
            <a:spLocks noGrp="1"/>
          </p:cNvSpPr>
          <p:nvPr>
            <p:ph type="body" sz="half" idx="2"/>
          </p:nvPr>
        </p:nvSpPr>
        <p:spPr>
          <a:xfrm>
            <a:off x="913797" y="1761067"/>
            <a:ext cx="3706889" cy="4030133"/>
          </a:xfrm>
        </p:spPr>
        <p:txBody>
          <a:bodyPr anchor="t">
            <a:noAutofit/>
          </a:bodyPr>
          <a:lstStyle/>
          <a:p>
            <a:pPr marL="285750" indent="-285750" algn="l">
              <a:buFont typeface="Arial" panose="020B0604020202020204" pitchFamily="34" charset="0"/>
              <a:buChar char="•"/>
            </a:pPr>
            <a:r>
              <a:rPr lang="en-US" sz="2000" dirty="0"/>
              <a:t>The Writing Center</a:t>
            </a:r>
          </a:p>
          <a:p>
            <a:pPr marL="285750" indent="-285750" algn="l">
              <a:buFont typeface="Arial" panose="020B0604020202020204" pitchFamily="34" charset="0"/>
              <a:buChar char="•"/>
            </a:pPr>
            <a:r>
              <a:rPr lang="en-US" sz="2000" dirty="0"/>
              <a:t>The Math Center</a:t>
            </a:r>
          </a:p>
          <a:p>
            <a:pPr marL="285750" indent="-285750" algn="l">
              <a:buFont typeface="Arial" panose="020B0604020202020204" pitchFamily="34" charset="0"/>
              <a:buChar char="•"/>
            </a:pPr>
            <a:r>
              <a:rPr lang="en-US" sz="2000" dirty="0"/>
              <a:t>The Library</a:t>
            </a:r>
          </a:p>
          <a:p>
            <a:pPr marL="285750" indent="-285750" algn="l">
              <a:buFont typeface="Arial" panose="020B0604020202020204" pitchFamily="34" charset="0"/>
              <a:buChar char="•"/>
            </a:pPr>
            <a:r>
              <a:rPr lang="en-US" sz="2000" dirty="0"/>
              <a:t>Judicial Affairs</a:t>
            </a:r>
          </a:p>
          <a:p>
            <a:pPr marL="285750" indent="-285750" algn="l">
              <a:buFont typeface="Arial" panose="020B0604020202020204" pitchFamily="34" charset="0"/>
              <a:buChar char="•"/>
            </a:pPr>
            <a:r>
              <a:rPr lang="en-US" sz="2000" dirty="0"/>
              <a:t>Faculty</a:t>
            </a:r>
          </a:p>
          <a:p>
            <a:pPr marL="285750" indent="-285750" algn="l">
              <a:buFont typeface="Arial" panose="020B0604020202020204" pitchFamily="34" charset="0"/>
              <a:buChar char="•"/>
            </a:pPr>
            <a:r>
              <a:rPr lang="en-US" sz="2000" dirty="0"/>
              <a:t>The Honor Society</a:t>
            </a:r>
          </a:p>
          <a:p>
            <a:pPr marL="285750" indent="-285750" algn="l">
              <a:buFont typeface="Arial" panose="020B0604020202020204" pitchFamily="34" charset="0"/>
              <a:buChar char="•"/>
            </a:pPr>
            <a:r>
              <a:rPr lang="en-US" sz="2000" dirty="0"/>
              <a:t>Academic Advising and Retention</a:t>
            </a:r>
          </a:p>
          <a:p>
            <a:pPr marL="285750" indent="-285750" algn="l">
              <a:buFont typeface="Arial" panose="020B0604020202020204" pitchFamily="34" charset="0"/>
              <a:buChar char="•"/>
            </a:pPr>
            <a:r>
              <a:rPr lang="en-US" sz="2000" dirty="0"/>
              <a:t>The Student Government Association</a:t>
            </a:r>
          </a:p>
        </p:txBody>
      </p:sp>
    </p:spTree>
    <p:extLst>
      <p:ext uri="{BB962C8B-B14F-4D97-AF65-F5344CB8AC3E}">
        <p14:creationId xmlns:p14="http://schemas.microsoft.com/office/powerpoint/2010/main" val="4287525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AE61-B587-0C4C-B29A-E995AF6DBE0A}"/>
              </a:ext>
            </a:extLst>
          </p:cNvPr>
          <p:cNvSpPr>
            <a:spLocks noGrp="1"/>
          </p:cNvSpPr>
          <p:nvPr>
            <p:ph type="title"/>
          </p:nvPr>
        </p:nvSpPr>
        <p:spPr>
          <a:xfrm>
            <a:off x="913796" y="479613"/>
            <a:ext cx="4929791" cy="1174376"/>
          </a:xfrm>
        </p:spPr>
        <p:txBody>
          <a:bodyPr anchor="b">
            <a:normAutofit/>
          </a:bodyPr>
          <a:lstStyle/>
          <a:p>
            <a:r>
              <a:rPr lang="en-US" b="1" dirty="0">
                <a:solidFill>
                  <a:schemeClr val="tx1"/>
                </a:solidFill>
              </a:rPr>
              <a:t>Helping Our Young Adults Avoid </a:t>
            </a:r>
            <a:br>
              <a:rPr lang="en-US" b="1" dirty="0">
                <a:solidFill>
                  <a:schemeClr val="tx1"/>
                </a:solidFill>
              </a:rPr>
            </a:br>
            <a:r>
              <a:rPr lang="en-US" b="1" dirty="0">
                <a:solidFill>
                  <a:schemeClr val="tx1"/>
                </a:solidFill>
              </a:rPr>
              <a:t>Academic Dishonesty</a:t>
            </a:r>
            <a:endParaRPr lang="en-US" dirty="0">
              <a:solidFill>
                <a:schemeClr val="tx1"/>
              </a:solidFill>
            </a:endParaRPr>
          </a:p>
        </p:txBody>
      </p:sp>
      <p:pic>
        <p:nvPicPr>
          <p:cNvPr id="5" name="Picture 4" descr="A picture containing graphical user interface&#10;&#10;Description automatically generated">
            <a:extLst>
              <a:ext uri="{FF2B5EF4-FFF2-40B4-BE49-F238E27FC236}">
                <a16:creationId xmlns:a16="http://schemas.microsoft.com/office/drawing/2014/main" id="{E6F39741-76FA-8845-BD4F-0661E36F9BEF}"/>
              </a:ext>
            </a:extLst>
          </p:cNvPr>
          <p:cNvPicPr>
            <a:picLocks noChangeAspect="1"/>
          </p:cNvPicPr>
          <p:nvPr/>
        </p:nvPicPr>
        <p:blipFill>
          <a:blip r:embed="rId2"/>
          <a:stretch>
            <a:fillRect/>
          </a:stretch>
        </p:blipFill>
        <p:spPr>
          <a:xfrm>
            <a:off x="6096000" y="479613"/>
            <a:ext cx="5171558" cy="4998707"/>
          </a:xfrm>
          <a:prstGeom prst="rect">
            <a:avLst/>
          </a:prstGeom>
          <a:noFill/>
        </p:spPr>
      </p:pic>
      <p:sp>
        <p:nvSpPr>
          <p:cNvPr id="3" name="Content Placeholder 2">
            <a:extLst>
              <a:ext uri="{FF2B5EF4-FFF2-40B4-BE49-F238E27FC236}">
                <a16:creationId xmlns:a16="http://schemas.microsoft.com/office/drawing/2014/main" id="{B49EF72E-2ED4-FC44-B8D3-AF21C65038BC}"/>
              </a:ext>
            </a:extLst>
          </p:cNvPr>
          <p:cNvSpPr>
            <a:spLocks noGrp="1"/>
          </p:cNvSpPr>
          <p:nvPr>
            <p:ph type="body" sz="half" idx="2"/>
          </p:nvPr>
        </p:nvSpPr>
        <p:spPr>
          <a:xfrm>
            <a:off x="913797" y="1653990"/>
            <a:ext cx="4929791" cy="4137210"/>
          </a:xfrm>
        </p:spPr>
        <p:txBody>
          <a:bodyPr anchor="t">
            <a:normAutofit/>
          </a:bodyPr>
          <a:lstStyle/>
          <a:p>
            <a:pPr marL="36899" indent="0" algn="l">
              <a:spcAft>
                <a:spcPts val="1417"/>
              </a:spcAft>
              <a:buNone/>
              <a:defRPr/>
            </a:pPr>
            <a:r>
              <a:rPr lang="en-US" sz="2400" dirty="0"/>
              <a:t>Dear Parents and Guardians,</a:t>
            </a:r>
          </a:p>
          <a:p>
            <a:pPr marL="0" indent="0" algn="l">
              <a:spcAft>
                <a:spcPts val="1417"/>
              </a:spcAft>
              <a:buNone/>
              <a:defRPr/>
            </a:pPr>
            <a:r>
              <a:rPr lang="en-US" sz="2400" dirty="0"/>
              <a:t>In a world of instant gratification, we count on your support to promote honest scholarship, diligence in assigned tasks, meaningful engagements, productive motivation, and pride in one’s efforts.</a:t>
            </a:r>
          </a:p>
          <a:p>
            <a:pPr marL="0" indent="0" algn="l">
              <a:spcAft>
                <a:spcPts val="1417"/>
              </a:spcAft>
              <a:buNone/>
              <a:defRPr/>
            </a:pPr>
            <a:r>
              <a:rPr lang="en-US" sz="2400" dirty="0"/>
              <a:t>How can you be involved? </a:t>
            </a:r>
          </a:p>
          <a:p>
            <a:endParaRPr lang="en-US" dirty="0"/>
          </a:p>
        </p:txBody>
      </p:sp>
    </p:spTree>
    <p:extLst>
      <p:ext uri="{BB962C8B-B14F-4D97-AF65-F5344CB8AC3E}">
        <p14:creationId xmlns:p14="http://schemas.microsoft.com/office/powerpoint/2010/main" val="1948346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8617-119F-C64A-81CF-28B635F400F0}"/>
              </a:ext>
            </a:extLst>
          </p:cNvPr>
          <p:cNvSpPr>
            <a:spLocks noGrp="1"/>
          </p:cNvSpPr>
          <p:nvPr>
            <p:ph type="title"/>
          </p:nvPr>
        </p:nvSpPr>
        <p:spPr>
          <a:xfrm>
            <a:off x="913795" y="180622"/>
            <a:ext cx="10353763" cy="441475"/>
          </a:xfrm>
        </p:spPr>
        <p:txBody>
          <a:bodyPr>
            <a:normAutofit fontScale="90000"/>
          </a:bodyPr>
          <a:lstStyle/>
          <a:p>
            <a:br>
              <a:rPr lang="en-US" sz="4000" dirty="0"/>
            </a:br>
            <a:r>
              <a:rPr lang="en-US" b="1" dirty="0">
                <a:solidFill>
                  <a:srgbClr val="0070C0"/>
                </a:solidFill>
              </a:rPr>
              <a:t>Prevention Strategies</a:t>
            </a:r>
            <a:br>
              <a:rPr lang="en-US" sz="4000" dirty="0"/>
            </a:br>
            <a:endParaRPr lang="en-US" b="1" dirty="0">
              <a:solidFill>
                <a:srgbClr val="002060"/>
              </a:solidFill>
            </a:endParaRPr>
          </a:p>
        </p:txBody>
      </p:sp>
      <p:sp>
        <p:nvSpPr>
          <p:cNvPr id="3" name="Content Placeholder 2">
            <a:extLst>
              <a:ext uri="{FF2B5EF4-FFF2-40B4-BE49-F238E27FC236}">
                <a16:creationId xmlns:a16="http://schemas.microsoft.com/office/drawing/2014/main" id="{8F7D76A8-E253-F04E-A407-A31F0A694804}"/>
              </a:ext>
            </a:extLst>
          </p:cNvPr>
          <p:cNvSpPr>
            <a:spLocks noGrp="1"/>
          </p:cNvSpPr>
          <p:nvPr>
            <p:ph sz="half" idx="1"/>
          </p:nvPr>
        </p:nvSpPr>
        <p:spPr>
          <a:xfrm>
            <a:off x="913797" y="745067"/>
            <a:ext cx="5060497" cy="5046133"/>
          </a:xfrm>
        </p:spPr>
        <p:txBody>
          <a:bodyPr>
            <a:normAutofit fontScale="25000" lnSpcReduction="20000"/>
          </a:bodyPr>
          <a:lstStyle/>
          <a:p>
            <a:pPr>
              <a:spcAft>
                <a:spcPts val="1700"/>
              </a:spcAft>
              <a:defRPr/>
            </a:pPr>
            <a:r>
              <a:rPr lang="en-US" sz="7200" dirty="0"/>
              <a:t>Reiterate the importance of all the values you have taught them – ethical decision-making, trust, honesty, accountability, respect.</a:t>
            </a:r>
          </a:p>
          <a:p>
            <a:pPr lvl="0">
              <a:spcAft>
                <a:spcPts val="1700"/>
              </a:spcAft>
              <a:defRPr/>
            </a:pPr>
            <a:r>
              <a:rPr lang="en-US" sz="7200" dirty="0"/>
              <a:t>Remind them to check the school Catalog and to also read course,  departmental or AUN integrity policies and expectations.</a:t>
            </a:r>
          </a:p>
          <a:p>
            <a:pPr lvl="0">
              <a:spcAft>
                <a:spcPts val="1700"/>
              </a:spcAft>
              <a:defRPr/>
            </a:pPr>
            <a:r>
              <a:rPr lang="en-US" sz="7200" dirty="0"/>
              <a:t>Speak with them about some of the poor decisions students make and how they can avoid being in those situations.</a:t>
            </a:r>
          </a:p>
          <a:p>
            <a:pPr lvl="0">
              <a:spcAft>
                <a:spcPts val="1700"/>
              </a:spcAft>
              <a:defRPr/>
            </a:pPr>
            <a:r>
              <a:rPr lang="en-US" sz="7200" dirty="0"/>
              <a:t>Ask them to trust in their abilities and not panic if their grades at the beginning of the semester are not as high as they expected. We all understand that they will adapt to new people, different programs, and life as responsible college students.</a:t>
            </a:r>
          </a:p>
          <a:p>
            <a:pPr lvl="0">
              <a:spcAft>
                <a:spcPts val="1700"/>
              </a:spcAft>
              <a:defRPr/>
            </a:pPr>
            <a:r>
              <a:rPr lang="en-US" sz="7200" dirty="0"/>
              <a:t>Speak with them about all the free academic resources at their disposal.</a:t>
            </a:r>
          </a:p>
          <a:p>
            <a:endParaRPr lang="en-US" dirty="0"/>
          </a:p>
        </p:txBody>
      </p:sp>
      <p:sp>
        <p:nvSpPr>
          <p:cNvPr id="4" name="Content Placeholder 3">
            <a:extLst>
              <a:ext uri="{FF2B5EF4-FFF2-40B4-BE49-F238E27FC236}">
                <a16:creationId xmlns:a16="http://schemas.microsoft.com/office/drawing/2014/main" id="{1757C542-517C-A941-8CBF-5F4A18378651}"/>
              </a:ext>
            </a:extLst>
          </p:cNvPr>
          <p:cNvSpPr>
            <a:spLocks noGrp="1"/>
          </p:cNvSpPr>
          <p:nvPr>
            <p:ph sz="half" idx="2"/>
          </p:nvPr>
        </p:nvSpPr>
        <p:spPr>
          <a:xfrm>
            <a:off x="6202893" y="824089"/>
            <a:ext cx="5064665" cy="4967114"/>
          </a:xfrm>
        </p:spPr>
        <p:txBody>
          <a:bodyPr>
            <a:normAutofit fontScale="25000" lnSpcReduction="20000"/>
          </a:bodyPr>
          <a:lstStyle/>
          <a:p>
            <a:pPr lvl="0">
              <a:spcAft>
                <a:spcPts val="1699"/>
              </a:spcAft>
              <a:defRPr/>
            </a:pPr>
            <a:r>
              <a:rPr lang="en-US" sz="7200" dirty="0"/>
              <a:t>Encourage them to attend </a:t>
            </a:r>
            <a:r>
              <a:rPr lang="en-US" sz="7200" b="1" dirty="0">
                <a:solidFill>
                  <a:srgbClr val="FF0000"/>
                </a:solidFill>
              </a:rPr>
              <a:t>time management and study skill tutorials. </a:t>
            </a:r>
            <a:r>
              <a:rPr lang="en-US" sz="7200" dirty="0"/>
              <a:t>They should also think carefully about how many clubs they can comfortably belong to, or extracurricular activities they should participate in. </a:t>
            </a:r>
          </a:p>
          <a:p>
            <a:pPr lvl="0">
              <a:spcAft>
                <a:spcPts val="1417"/>
              </a:spcAft>
              <a:defRPr/>
            </a:pPr>
            <a:r>
              <a:rPr lang="en-US" sz="7200" dirty="0"/>
              <a:t>Inform our young adults that the school is subscribed to Turnitin, a plagiarism checker; and that </a:t>
            </a:r>
            <a:r>
              <a:rPr lang="en-US" sz="7200" b="1" dirty="0">
                <a:solidFill>
                  <a:srgbClr val="0070C0"/>
                </a:solidFill>
              </a:rPr>
              <a:t>even without this software</a:t>
            </a:r>
            <a:r>
              <a:rPr lang="en-US" sz="7200" dirty="0"/>
              <a:t>, instructors will always know work that is not original.</a:t>
            </a:r>
          </a:p>
          <a:p>
            <a:pPr lvl="0">
              <a:spcAft>
                <a:spcPts val="1417"/>
              </a:spcAft>
              <a:defRPr/>
            </a:pPr>
            <a:r>
              <a:rPr lang="en-US" sz="7200" dirty="0"/>
              <a:t>Encourage open communication with faculty.</a:t>
            </a:r>
          </a:p>
          <a:p>
            <a:pPr>
              <a:spcAft>
                <a:spcPts val="1417"/>
              </a:spcAft>
              <a:defRPr/>
            </a:pPr>
            <a:r>
              <a:rPr lang="en-US" sz="7200" dirty="0"/>
              <a:t>Discuss the importance of safeguarding their work by using passwords to protect their computers and not allowing others to copy what they have done.</a:t>
            </a:r>
          </a:p>
          <a:p>
            <a:pPr marL="36899" indent="0">
              <a:buNone/>
            </a:pPr>
            <a:endParaRPr lang="en-US" dirty="0"/>
          </a:p>
          <a:p>
            <a:pPr marL="36899" indent="0">
              <a:buNone/>
            </a:pPr>
            <a:endParaRPr lang="en-US" dirty="0"/>
          </a:p>
        </p:txBody>
      </p:sp>
      <p:pic>
        <p:nvPicPr>
          <p:cNvPr id="6" name="Picture 5" descr="Text&#10;&#10;Description automatically generated">
            <a:extLst>
              <a:ext uri="{FF2B5EF4-FFF2-40B4-BE49-F238E27FC236}">
                <a16:creationId xmlns:a16="http://schemas.microsoft.com/office/drawing/2014/main" id="{99398678-7AFE-4F4C-9247-BCC93FDB85B0}"/>
              </a:ext>
            </a:extLst>
          </p:cNvPr>
          <p:cNvPicPr>
            <a:picLocks noChangeAspect="1"/>
          </p:cNvPicPr>
          <p:nvPr/>
        </p:nvPicPr>
        <p:blipFill>
          <a:blip r:embed="rId2"/>
          <a:stretch>
            <a:fillRect/>
          </a:stretch>
        </p:blipFill>
        <p:spPr>
          <a:xfrm>
            <a:off x="9601199" y="4577854"/>
            <a:ext cx="1461333" cy="1090379"/>
          </a:xfrm>
          <a:prstGeom prst="rect">
            <a:avLst/>
          </a:prstGeom>
        </p:spPr>
      </p:pic>
    </p:spTree>
    <p:extLst>
      <p:ext uri="{BB962C8B-B14F-4D97-AF65-F5344CB8AC3E}">
        <p14:creationId xmlns:p14="http://schemas.microsoft.com/office/powerpoint/2010/main" val="594703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47697-70D7-2B4A-9D04-6ED9D1F537DF}"/>
              </a:ext>
            </a:extLst>
          </p:cNvPr>
          <p:cNvSpPr>
            <a:spLocks noGrp="1"/>
          </p:cNvSpPr>
          <p:nvPr>
            <p:ph type="title"/>
          </p:nvPr>
        </p:nvSpPr>
        <p:spPr>
          <a:xfrm>
            <a:off x="913795" y="609600"/>
            <a:ext cx="10353763" cy="541867"/>
          </a:xfrm>
        </p:spPr>
        <p:txBody>
          <a:bodyPr anchor="ctr">
            <a:normAutofit fontScale="90000"/>
          </a:bodyPr>
          <a:lstStyle/>
          <a:p>
            <a:r>
              <a:rPr lang="en-US" b="1" dirty="0">
                <a:solidFill>
                  <a:srgbClr val="0070C0"/>
                </a:solidFill>
              </a:rPr>
              <a:t>However,…</a:t>
            </a:r>
          </a:p>
        </p:txBody>
      </p:sp>
      <p:sp>
        <p:nvSpPr>
          <p:cNvPr id="3" name="Content Placeholder 2">
            <a:extLst>
              <a:ext uri="{FF2B5EF4-FFF2-40B4-BE49-F238E27FC236}">
                <a16:creationId xmlns:a16="http://schemas.microsoft.com/office/drawing/2014/main" id="{5C19DCA3-AD84-1B4C-8037-5CE85F124454}"/>
              </a:ext>
            </a:extLst>
          </p:cNvPr>
          <p:cNvSpPr>
            <a:spLocks noGrp="1"/>
          </p:cNvSpPr>
          <p:nvPr>
            <p:ph sz="half" idx="1"/>
          </p:nvPr>
        </p:nvSpPr>
        <p:spPr>
          <a:xfrm>
            <a:off x="913797" y="1255363"/>
            <a:ext cx="5060497" cy="4535836"/>
          </a:xfrm>
        </p:spPr>
        <p:txBody>
          <a:bodyPr anchor="t">
            <a:normAutofit fontScale="92500" lnSpcReduction="10000"/>
          </a:bodyPr>
          <a:lstStyle/>
          <a:p>
            <a:r>
              <a:rPr lang="en-US" sz="3200" dirty="0"/>
              <a:t>As difficult as it might be if your child makes a poor academic decision and treats truth or academic integrity as an afterthought,  allow him or her to work with the Office of Judicial Affairs and learn an important developmental life lesson.</a:t>
            </a:r>
          </a:p>
          <a:p>
            <a:endParaRPr lang="en-US" sz="3200" dirty="0"/>
          </a:p>
          <a:p>
            <a:endParaRPr lang="en-US" dirty="0"/>
          </a:p>
        </p:txBody>
      </p:sp>
      <p:pic>
        <p:nvPicPr>
          <p:cNvPr id="5" name="Picture 4" descr="Logo&#10;&#10;Description automatically generated">
            <a:extLst>
              <a:ext uri="{FF2B5EF4-FFF2-40B4-BE49-F238E27FC236}">
                <a16:creationId xmlns:a16="http://schemas.microsoft.com/office/drawing/2014/main" id="{351003D7-14AA-F649-86F9-536043FFE494}"/>
              </a:ext>
            </a:extLst>
          </p:cNvPr>
          <p:cNvPicPr>
            <a:picLocks noChangeAspect="1"/>
          </p:cNvPicPr>
          <p:nvPr/>
        </p:nvPicPr>
        <p:blipFill>
          <a:blip r:embed="rId2"/>
          <a:stretch>
            <a:fillRect/>
          </a:stretch>
        </p:blipFill>
        <p:spPr>
          <a:xfrm>
            <a:off x="6661026" y="1493905"/>
            <a:ext cx="4058751" cy="4058751"/>
          </a:xfrm>
          <a:prstGeom prst="rect">
            <a:avLst/>
          </a:prstGeom>
          <a:noFill/>
        </p:spPr>
      </p:pic>
    </p:spTree>
    <p:extLst>
      <p:ext uri="{BB962C8B-B14F-4D97-AF65-F5344CB8AC3E}">
        <p14:creationId xmlns:p14="http://schemas.microsoft.com/office/powerpoint/2010/main" val="2174617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CB7B8-43FD-D74E-9710-1C1F7E8F5669}"/>
              </a:ext>
            </a:extLst>
          </p:cNvPr>
          <p:cNvSpPr>
            <a:spLocks noGrp="1"/>
          </p:cNvSpPr>
          <p:nvPr>
            <p:ph type="title"/>
          </p:nvPr>
        </p:nvSpPr>
        <p:spPr>
          <a:xfrm>
            <a:off x="913795" y="101600"/>
            <a:ext cx="10353763" cy="846667"/>
          </a:xfrm>
        </p:spPr>
        <p:txBody>
          <a:bodyPr anchor="ctr">
            <a:normAutofit/>
          </a:bodyPr>
          <a:lstStyle/>
          <a:p>
            <a:r>
              <a:rPr lang="en-US" b="1" dirty="0">
                <a:solidFill>
                  <a:srgbClr val="0070C0"/>
                </a:solidFill>
              </a:rPr>
              <a:t>Finally:</a:t>
            </a:r>
          </a:p>
        </p:txBody>
      </p:sp>
      <p:sp>
        <p:nvSpPr>
          <p:cNvPr id="3" name="Content Placeholder 2">
            <a:extLst>
              <a:ext uri="{FF2B5EF4-FFF2-40B4-BE49-F238E27FC236}">
                <a16:creationId xmlns:a16="http://schemas.microsoft.com/office/drawing/2014/main" id="{CEC641F5-5059-9A41-9257-2553CB308D15}"/>
              </a:ext>
            </a:extLst>
          </p:cNvPr>
          <p:cNvSpPr>
            <a:spLocks noGrp="1"/>
          </p:cNvSpPr>
          <p:nvPr>
            <p:ph sz="half" idx="1"/>
          </p:nvPr>
        </p:nvSpPr>
        <p:spPr>
          <a:xfrm>
            <a:off x="913797" y="948268"/>
            <a:ext cx="5060497" cy="4842932"/>
          </a:xfrm>
        </p:spPr>
        <p:txBody>
          <a:bodyPr anchor="t">
            <a:normAutofit fontScale="92500" lnSpcReduction="10000"/>
          </a:bodyPr>
          <a:lstStyle/>
          <a:p>
            <a:pPr marL="114300" indent="0">
              <a:buNone/>
              <a:defRPr/>
            </a:pPr>
            <a:r>
              <a:rPr lang="en-US" sz="2800" dirty="0"/>
              <a:t>Here at AUN, we stress the importance of academic integrity, and you, dear parents and guardians, can collaborate with us to sustain the culture by reinforcing its values. </a:t>
            </a:r>
          </a:p>
          <a:p>
            <a:pPr marL="114300" indent="0">
              <a:buNone/>
              <a:defRPr/>
            </a:pPr>
            <a:r>
              <a:rPr lang="en-US" sz="2800" dirty="0"/>
              <a:t>As a result, our students will have the foundation for a successful university learning experience, valuable civic engagements, and a commendable life after graduation.</a:t>
            </a:r>
          </a:p>
          <a:p>
            <a:pPr marL="114300" indent="0">
              <a:buNone/>
              <a:defRPr/>
            </a:pPr>
            <a:endParaRPr lang="en-US" sz="2800" dirty="0"/>
          </a:p>
          <a:p>
            <a:pPr marL="114300" indent="0">
              <a:buNone/>
              <a:defRPr/>
            </a:pPr>
            <a:endParaRPr lang="en-US" b="1" dirty="0"/>
          </a:p>
        </p:txBody>
      </p:sp>
      <p:pic>
        <p:nvPicPr>
          <p:cNvPr id="5" name="Picture 4" descr="A picture containing logo&#10;&#10;Description automatically generated">
            <a:extLst>
              <a:ext uri="{FF2B5EF4-FFF2-40B4-BE49-F238E27FC236}">
                <a16:creationId xmlns:a16="http://schemas.microsoft.com/office/drawing/2014/main" id="{59242197-CEDF-6A48-A182-62615F4F297B}"/>
              </a:ext>
            </a:extLst>
          </p:cNvPr>
          <p:cNvPicPr>
            <a:picLocks noChangeAspect="1"/>
          </p:cNvPicPr>
          <p:nvPr/>
        </p:nvPicPr>
        <p:blipFill>
          <a:blip r:embed="rId2"/>
          <a:stretch>
            <a:fillRect/>
          </a:stretch>
        </p:blipFill>
        <p:spPr>
          <a:xfrm>
            <a:off x="6409765" y="748345"/>
            <a:ext cx="4775777" cy="4842932"/>
          </a:xfrm>
          <a:prstGeom prst="rect">
            <a:avLst/>
          </a:prstGeom>
          <a:noFill/>
        </p:spPr>
      </p:pic>
    </p:spTree>
    <p:extLst>
      <p:ext uri="{BB962C8B-B14F-4D97-AF65-F5344CB8AC3E}">
        <p14:creationId xmlns:p14="http://schemas.microsoft.com/office/powerpoint/2010/main" val="1460295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5C1B3-6ACD-8447-BF95-89ECC6D14A87}"/>
              </a:ext>
            </a:extLst>
          </p:cNvPr>
          <p:cNvSpPr>
            <a:spLocks noGrp="1"/>
          </p:cNvSpPr>
          <p:nvPr>
            <p:ph type="title"/>
          </p:nvPr>
        </p:nvSpPr>
        <p:spPr>
          <a:xfrm>
            <a:off x="913795" y="609600"/>
            <a:ext cx="10353763" cy="609600"/>
          </a:xfrm>
        </p:spPr>
        <p:txBody>
          <a:bodyPr>
            <a:normAutofit fontScale="90000"/>
          </a:bodyPr>
          <a:lstStyle/>
          <a:p>
            <a:r>
              <a:rPr lang="en-US" b="1" dirty="0">
                <a:solidFill>
                  <a:srgbClr val="002060"/>
                </a:solidFill>
              </a:rPr>
              <a:t>Acknowledgements</a:t>
            </a:r>
          </a:p>
        </p:txBody>
      </p:sp>
      <p:sp>
        <p:nvSpPr>
          <p:cNvPr id="3" name="Content Placeholder 2">
            <a:extLst>
              <a:ext uri="{FF2B5EF4-FFF2-40B4-BE49-F238E27FC236}">
                <a16:creationId xmlns:a16="http://schemas.microsoft.com/office/drawing/2014/main" id="{F5E36ABC-D443-9546-910F-8F5EEF8693FC}"/>
              </a:ext>
            </a:extLst>
          </p:cNvPr>
          <p:cNvSpPr>
            <a:spLocks noGrp="1"/>
          </p:cNvSpPr>
          <p:nvPr>
            <p:ph idx="1"/>
          </p:nvPr>
        </p:nvSpPr>
        <p:spPr>
          <a:xfrm>
            <a:off x="913795" y="1398495"/>
            <a:ext cx="10353763" cy="4392708"/>
          </a:xfrm>
        </p:spPr>
        <p:txBody>
          <a:bodyPr>
            <a:normAutofit fontScale="92500" lnSpcReduction="20000"/>
          </a:bodyPr>
          <a:lstStyle/>
          <a:p>
            <a:pPr>
              <a:lnSpc>
                <a:spcPct val="80000"/>
              </a:lnSpc>
              <a:defRPr/>
            </a:pPr>
            <a:r>
              <a:rPr lang="en-US" dirty="0">
                <a:solidFill>
                  <a:schemeClr val="tx1"/>
                </a:solidFill>
                <a:hlinkClick r:id="rId2">
                  <a:extLst>
                    <a:ext uri="{A12FA001-AC4F-418D-AE19-62706E023703}">
                      <ahyp:hlinkClr xmlns:ahyp="http://schemas.microsoft.com/office/drawing/2018/hyperlinkcolor" val="tx"/>
                    </a:ext>
                  </a:extLst>
                </a:hlinkClick>
              </a:rPr>
              <a:t>https://www.collegeparentcentral.com/2017/02/why-you-need-to-talk-to-your-college-student-about-academic-integrity/</a:t>
            </a:r>
            <a:endParaRPr lang="en-US" dirty="0">
              <a:solidFill>
                <a:schemeClr val="tx1"/>
              </a:solidFill>
            </a:endParaRPr>
          </a:p>
          <a:p>
            <a:pPr marL="114300" indent="0">
              <a:lnSpc>
                <a:spcPct val="80000"/>
              </a:lnSpc>
              <a:buNone/>
              <a:defRPr/>
            </a:pPr>
            <a:r>
              <a:rPr lang="en-US" dirty="0">
                <a:solidFill>
                  <a:schemeClr val="tx1"/>
                </a:solidFill>
              </a:rPr>
              <a:t> </a:t>
            </a:r>
          </a:p>
          <a:p>
            <a:pPr>
              <a:lnSpc>
                <a:spcPct val="80000"/>
              </a:lnSpc>
              <a:defRPr/>
            </a:pPr>
            <a:r>
              <a:rPr lang="en-US" dirty="0">
                <a:solidFill>
                  <a:schemeClr val="tx1"/>
                </a:solidFill>
                <a:hlinkClick r:id="rId3">
                  <a:extLst>
                    <a:ext uri="{A12FA001-AC4F-418D-AE19-62706E023703}">
                      <ahyp:hlinkClr xmlns:ahyp="http://schemas.microsoft.com/office/drawing/2018/hyperlinkcolor" val="tx"/>
                    </a:ext>
                  </a:extLst>
                </a:hlinkClick>
              </a:rPr>
              <a:t>http://www.marquette.edu/provost/academic-integrity-letter-parents.php</a:t>
            </a:r>
            <a:endParaRPr lang="en-US" dirty="0">
              <a:solidFill>
                <a:schemeClr val="tx1"/>
              </a:solidFill>
            </a:endParaRPr>
          </a:p>
          <a:p>
            <a:pPr>
              <a:lnSpc>
                <a:spcPct val="80000"/>
              </a:lnSpc>
              <a:defRPr/>
            </a:pPr>
            <a:endParaRPr lang="en-US" dirty="0">
              <a:solidFill>
                <a:schemeClr val="tx1"/>
              </a:solidFill>
            </a:endParaRPr>
          </a:p>
          <a:p>
            <a:pPr>
              <a:lnSpc>
                <a:spcPct val="95000"/>
              </a:lnSpc>
              <a:defRPr/>
            </a:pPr>
            <a:r>
              <a:rPr lang="en-US" dirty="0">
                <a:solidFill>
                  <a:schemeClr val="tx1"/>
                </a:solidFill>
              </a:rPr>
              <a:t>The Fundamental Values of Academic Integrity, International Center for Academic Integrity (ICAI)</a:t>
            </a:r>
          </a:p>
          <a:p>
            <a:pPr>
              <a:lnSpc>
                <a:spcPct val="95000"/>
              </a:lnSpc>
              <a:defRPr/>
            </a:pPr>
            <a:endParaRPr lang="en-US" dirty="0">
              <a:solidFill>
                <a:schemeClr val="tx1"/>
              </a:solidFill>
            </a:endParaRPr>
          </a:p>
          <a:p>
            <a:pPr>
              <a:lnSpc>
                <a:spcPct val="95000"/>
              </a:lnSpc>
              <a:defRPr/>
            </a:pPr>
            <a:r>
              <a:rPr lang="en-US" dirty="0">
                <a:solidFill>
                  <a:schemeClr val="tx1"/>
                </a:solidFill>
              </a:rPr>
              <a:t>The Clemson University International Center for Academic Integrity .(October 1999).   </a:t>
            </a:r>
            <a:r>
              <a:rPr lang="en-US" i="1" dirty="0">
                <a:solidFill>
                  <a:schemeClr val="tx1"/>
                </a:solidFill>
              </a:rPr>
              <a:t>The Fundamental Values Of Academic Integrity. </a:t>
            </a:r>
            <a:endParaRPr lang="en-US" dirty="0">
              <a:solidFill>
                <a:schemeClr val="tx1"/>
              </a:solidFill>
            </a:endParaRPr>
          </a:p>
          <a:p>
            <a:pPr marL="0" indent="0">
              <a:lnSpc>
                <a:spcPct val="95000"/>
              </a:lnSpc>
              <a:buNone/>
              <a:defRPr/>
            </a:pPr>
            <a:endParaRPr lang="en-US" dirty="0">
              <a:solidFill>
                <a:schemeClr val="tx1"/>
              </a:solidFill>
            </a:endParaRPr>
          </a:p>
          <a:p>
            <a:pPr>
              <a:lnSpc>
                <a:spcPct val="80000"/>
              </a:lnSpc>
              <a:defRPr/>
            </a:pPr>
            <a:r>
              <a:rPr lang="en-US" dirty="0">
                <a:solidFill>
                  <a:schemeClr val="tx1"/>
                </a:solidFill>
              </a:rPr>
              <a:t>The American University of Nigeria  - </a:t>
            </a:r>
            <a:r>
              <a:rPr lang="en-US" dirty="0">
                <a:solidFill>
                  <a:schemeClr val="tx1"/>
                </a:solidFill>
                <a:hlinkClick r:id="rId4">
                  <a:extLst>
                    <a:ext uri="{A12FA001-AC4F-418D-AE19-62706E023703}">
                      <ahyp:hlinkClr xmlns:ahyp="http://schemas.microsoft.com/office/drawing/2018/hyperlinkcolor" val="tx"/>
                    </a:ext>
                  </a:extLst>
                </a:hlinkClick>
              </a:rPr>
              <a:t>http://aun.edu.ng</a:t>
            </a:r>
            <a:endParaRPr lang="en-US" dirty="0">
              <a:solidFill>
                <a:schemeClr val="tx1"/>
              </a:solidFill>
            </a:endParaRPr>
          </a:p>
          <a:p>
            <a:pPr marL="36899" indent="0">
              <a:lnSpc>
                <a:spcPct val="80000"/>
              </a:lnSpc>
              <a:buNone/>
              <a:defRPr/>
            </a:pPr>
            <a:endParaRPr lang="en-US" dirty="0">
              <a:solidFill>
                <a:schemeClr val="tx1"/>
              </a:solidFill>
            </a:endParaRPr>
          </a:p>
          <a:p>
            <a:pPr>
              <a:lnSpc>
                <a:spcPct val="80000"/>
              </a:lnSpc>
              <a:defRPr/>
            </a:pPr>
            <a:r>
              <a:rPr lang="en-US" dirty="0">
                <a:solidFill>
                  <a:schemeClr val="tx1"/>
                </a:solidFill>
              </a:rPr>
              <a:t>Stock photos from the Internet   </a:t>
            </a:r>
          </a:p>
          <a:p>
            <a:endParaRPr lang="en-US" dirty="0"/>
          </a:p>
        </p:txBody>
      </p:sp>
    </p:spTree>
    <p:extLst>
      <p:ext uri="{BB962C8B-B14F-4D97-AF65-F5344CB8AC3E}">
        <p14:creationId xmlns:p14="http://schemas.microsoft.com/office/powerpoint/2010/main" val="15875291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Presentation1" id="{F5B45008-143F-FC43-855F-812725B05C98}" vid="{E23A3999-F942-B746-80F6-F07A1E6BA503}"/>
    </a:ext>
  </a:extLst>
</a:theme>
</file>

<file path=docProps/app.xml><?xml version="1.0" encoding="utf-8"?>
<Properties xmlns="http://schemas.openxmlformats.org/officeDocument/2006/extended-properties" xmlns:vt="http://schemas.openxmlformats.org/officeDocument/2006/docPropsVTypes">
  <TotalTime>1560</TotalTime>
  <Words>1154</Words>
  <Application>Microsoft Macintosh PowerPoint</Application>
  <PresentationFormat>Widescreen</PresentationFormat>
  <Paragraphs>109</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Calisto MT</vt:lpstr>
      <vt:lpstr>Helvetica Neue</vt:lpstr>
      <vt:lpstr>Krona One</vt:lpstr>
      <vt:lpstr>Wingdings</vt:lpstr>
      <vt:lpstr>Wingdings 2</vt:lpstr>
      <vt:lpstr>Slate</vt:lpstr>
      <vt:lpstr>Spring 2024  UPHOLDING ACADEMIC INTEGRITY IN THE  AI ERA:  A GUIDE FOR PARENTS</vt:lpstr>
      <vt:lpstr> Overview</vt:lpstr>
      <vt:lpstr>Your support is critical because...</vt:lpstr>
      <vt:lpstr>Definition</vt:lpstr>
      <vt:lpstr>Understanding the importance of academic integrity at AUN</vt:lpstr>
      <vt:lpstr>Triggers of Dishonesty</vt:lpstr>
      <vt:lpstr>Types of Misconduct</vt:lpstr>
      <vt:lpstr> Misconduct includes avoiding these behaviors </vt:lpstr>
      <vt:lpstr>Consequences of Academic Dishonesty</vt:lpstr>
      <vt:lpstr>Free Mentoring and Support Resources that Promote Student Achievement at AUN</vt:lpstr>
      <vt:lpstr>Helping Our Young Adults Avoid  Academic Dishonesty</vt:lpstr>
      <vt:lpstr> Prevention Strategies </vt:lpstr>
      <vt:lpstr>However,…</vt:lpstr>
      <vt:lpstr>Finally:</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INTEGRITY AT THE  AMERICAN UNIVERSITY OF NIGERIA </dc:title>
  <dc:creator>EMILIENNE AKPAN</dc:creator>
  <cp:lastModifiedBy>Emilienne Idorenyin Akpan</cp:lastModifiedBy>
  <cp:revision>14</cp:revision>
  <dcterms:created xsi:type="dcterms:W3CDTF">2022-08-24T20:08:21Z</dcterms:created>
  <dcterms:modified xsi:type="dcterms:W3CDTF">2024-02-25T21:16:09Z</dcterms:modified>
</cp:coreProperties>
</file>