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17"/>
  </p:notesMasterIdLst>
  <p:handoutMasterIdLst>
    <p:handoutMasterId r:id="rId18"/>
  </p:handoutMasterIdLst>
  <p:sldIdLst>
    <p:sldId id="261" r:id="rId5"/>
    <p:sldId id="302" r:id="rId6"/>
    <p:sldId id="273" r:id="rId7"/>
    <p:sldId id="280" r:id="rId8"/>
    <p:sldId id="286" r:id="rId9"/>
    <p:sldId id="314" r:id="rId10"/>
    <p:sldId id="315" r:id="rId11"/>
    <p:sldId id="316" r:id="rId12"/>
    <p:sldId id="317" r:id="rId13"/>
    <p:sldId id="318" r:id="rId14"/>
    <p:sldId id="319" r:id="rId15"/>
    <p:sldId id="32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87175F"/>
    <a:srgbClr val="EEC621"/>
    <a:srgbClr val="E58C09"/>
    <a:srgbClr val="43467B"/>
    <a:srgbClr val="AEA422"/>
    <a:srgbClr val="F69E1D"/>
    <a:srgbClr val="E19E6B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 autoAdjust="0"/>
    <p:restoredTop sz="88027" autoAdjust="0"/>
  </p:normalViewPr>
  <p:slideViewPr>
    <p:cSldViewPr>
      <p:cViewPr varScale="1">
        <p:scale>
          <a:sx n="112" d="100"/>
          <a:sy n="112" d="100"/>
        </p:scale>
        <p:origin x="384" y="184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187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33E32-5603-440A-ACDD-7442C88C5FED}" type="datetimeFigureOut">
              <a:rPr lang="en-US" smtClean="0">
                <a:latin typeface="Tw Cen MT" panose="020B0602020104020603" pitchFamily="34" charset="0"/>
              </a:rPr>
              <a:t>2/25/24</a:t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1589-0F8A-400D-AEF4-57688446A2F5}" type="slidenum">
              <a:rPr lang="en-US" smtClean="0">
                <a:latin typeface="Tw Cen MT" panose="020B0602020104020603" pitchFamily="34" charset="0"/>
              </a:rPr>
              <a:t>‹#›</a:t>
            </a:fld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AF4A386A-BFE4-4655-9801-CBB04655F27A}" type="datetimeFigureOut">
              <a:rPr lang="en-US" noProof="0" smtClean="0"/>
              <a:pPr/>
              <a:t>2/25/24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DAE5FABD-26C8-4F74-B1E3-45BC91BC9D7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54146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35294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A2973-25A7-A762-550A-DE916A5AA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366DB-1378-CE21-5896-68ED15779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A3C94-6276-79CF-739E-68DE05496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E09EE-263C-D0CB-CDEF-C1F704494A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4950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33B86-3993-9EE8-2597-94461BEBC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5E9CA-9990-6046-D2D0-3B5C8634C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36174-466D-B566-8CE0-96B1E816F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7BF1D-2039-17CF-6A82-FD7FE240C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73105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1E271-9305-0030-7C53-34BDDDB4C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ED2E58-DED7-C748-C41E-873B94D6A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526C5-439A-C1BE-4FFE-1725C0B2D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603B7-CD69-4C46-6C55-1CDFD4CB21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7988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AD943-3888-2A47-A6C7-1F586412B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11A99A-4A0F-DE10-937C-0F93D1DD5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20FB7A-09A8-D50B-CD22-5AFBC51C5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E96EF-3D14-06BB-026C-1373D9055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10015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172AC-BBDD-00A4-A70F-ADE4173F4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FE38F0-78B3-D5FC-5284-05B251B6C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F9760-09B5-3D52-827B-A344F8662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B1498-A093-8640-4E2D-CBB9832BA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887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D80F2-CABD-566D-D940-B58EDEC92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1CEEA5-F0D3-68FC-1638-981016CD2D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7A3EB6-1E4A-2406-DDB7-64240B687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D178F-4334-C878-BEAF-B7E0248DB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0656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FDD52-4046-7FF6-693C-3050B431F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8FA7E-6347-2863-942C-F51BD7490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E5B720-B3E2-7D86-ECC9-76DA5824B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63C81-49D2-FAA1-ABB4-189518C59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8388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ea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_Triangle patc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horizontal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709677"/>
            <a:ext cx="11094717" cy="1500876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667001"/>
            <a:ext cx="5090157" cy="3543552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617492"/>
            <a:ext cx="9890759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Multiple images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Important Content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6999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80335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1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2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3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13" b="7813"/>
          <a:stretch>
            <a:fillRect/>
          </a:stretch>
        </p:blipFill>
        <p:spPr/>
      </p:pic>
      <p:sp>
        <p:nvSpPr>
          <p:cNvPr id="285" name="Text Placeholder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6" name="Text Placeholder 285">
            <a:extLst>
              <a:ext uri="{FF2B5EF4-FFF2-40B4-BE49-F238E27FC236}">
                <a16:creationId xmlns:a16="http://schemas.microsoft.com/office/drawing/2014/main" id="{9626180B-FF05-48CF-BFB3-C95C9B5D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3809" y="1097281"/>
            <a:ext cx="5864382" cy="3082957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AUN Writing Center workshop: Ethical Use of GENERATIVE AI Tools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06F8B2E-A7F5-4413-BEED-BFF7C3D9F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9707" y="3962400"/>
            <a:ext cx="4072586" cy="1798319"/>
          </a:xfrm>
        </p:spPr>
        <p:txBody>
          <a:bodyPr>
            <a:normAutofit/>
          </a:bodyPr>
          <a:lstStyle/>
          <a:p>
            <a:r>
              <a:rPr lang="en-US" sz="2800" dirty="0"/>
              <a:t>Using AI Tools like </a:t>
            </a:r>
            <a:r>
              <a:rPr lang="en-US" sz="2800" dirty="0" err="1"/>
              <a:t>GrammarlyGO</a:t>
            </a:r>
            <a:r>
              <a:rPr lang="en-US" sz="2800" dirty="0"/>
              <a:t> with Academic Integrity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11670C9-7A12-431E-92B2-050F2389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Writing center tutors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D9EB77-3854-428A-99DF-5F6FB999E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ext Placeholder 119">
            <a:extLst>
              <a:ext uri="{FF2B5EF4-FFF2-40B4-BE49-F238E27FC236}">
                <a16:creationId xmlns:a16="http://schemas.microsoft.com/office/drawing/2014/main" id="{E4C8DF3B-1E41-46C5-80F8-C3025F332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64A7FBF-2DE0-4849-9DC7-AB2BCC1ED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/>
          <a:stretch/>
        </p:blipFill>
        <p:spPr/>
      </p:pic>
      <p:pic>
        <p:nvPicPr>
          <p:cNvPr id="12" name="Picture Placeholder 11" descr="White linen texture">
            <a:extLst>
              <a:ext uri="{FF2B5EF4-FFF2-40B4-BE49-F238E27FC236}">
                <a16:creationId xmlns:a16="http://schemas.microsoft.com/office/drawing/2014/main" id="{5F9EA9A4-B365-45B0-9991-F68DF2337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/>
          <a:stretch/>
        </p:blipFill>
        <p:spPr>
          <a:xfrm>
            <a:off x="6439807" y="1806871"/>
            <a:ext cx="1673468" cy="1673468"/>
          </a:xfrm>
        </p:spPr>
      </p:pic>
      <p:sp>
        <p:nvSpPr>
          <p:cNvPr id="8" name="Text Placeholder 60">
            <a:extLst>
              <a:ext uri="{FF2B5EF4-FFF2-40B4-BE49-F238E27FC236}">
                <a16:creationId xmlns:a16="http://schemas.microsoft.com/office/drawing/2014/main" id="{251BCCBA-6B89-D632-974F-7810F3E5C1E7}"/>
              </a:ext>
            </a:extLst>
          </p:cNvPr>
          <p:cNvSpPr txBox="1">
            <a:spLocks/>
          </p:cNvSpPr>
          <p:nvPr/>
        </p:nvSpPr>
        <p:spPr>
          <a:xfrm>
            <a:off x="6439808" y="2057402"/>
            <a:ext cx="1513042" cy="91439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SOMTO</a:t>
            </a:r>
          </a:p>
        </p:txBody>
      </p:sp>
      <p:pic>
        <p:nvPicPr>
          <p:cNvPr id="20" name="Picture Placeholder 11" descr="White linen texture">
            <a:extLst>
              <a:ext uri="{FF2B5EF4-FFF2-40B4-BE49-F238E27FC236}">
                <a16:creationId xmlns:a16="http://schemas.microsoft.com/office/drawing/2014/main" id="{B8E0C479-2B7B-2894-C9BF-B8B9F5660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95810" y="3412580"/>
            <a:ext cx="1673468" cy="167346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 Placeholder 60">
            <a:extLst>
              <a:ext uri="{FF2B5EF4-FFF2-40B4-BE49-F238E27FC236}">
                <a16:creationId xmlns:a16="http://schemas.microsoft.com/office/drawing/2014/main" id="{AF39AF85-73FF-8EEE-297A-CE51E5FB1726}"/>
              </a:ext>
            </a:extLst>
          </p:cNvPr>
          <p:cNvSpPr txBox="1">
            <a:spLocks/>
          </p:cNvSpPr>
          <p:nvPr/>
        </p:nvSpPr>
        <p:spPr>
          <a:xfrm>
            <a:off x="5876637" y="3727266"/>
            <a:ext cx="1311814" cy="12060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/>
              <a:t>DIDI</a:t>
            </a:r>
          </a:p>
        </p:txBody>
      </p:sp>
      <p:pic>
        <p:nvPicPr>
          <p:cNvPr id="26" name="Picture Placeholder 11" descr="White linen texture">
            <a:extLst>
              <a:ext uri="{FF2B5EF4-FFF2-40B4-BE49-F238E27FC236}">
                <a16:creationId xmlns:a16="http://schemas.microsoft.com/office/drawing/2014/main" id="{698B2CA7-0682-695D-6FB5-19AC41AAF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82930" y="4933358"/>
            <a:ext cx="1673468" cy="167346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 Placeholder 60">
            <a:extLst>
              <a:ext uri="{FF2B5EF4-FFF2-40B4-BE49-F238E27FC236}">
                <a16:creationId xmlns:a16="http://schemas.microsoft.com/office/drawing/2014/main" id="{63DCCC94-1F1D-B900-E3EA-355D45FC4DE9}"/>
              </a:ext>
            </a:extLst>
          </p:cNvPr>
          <p:cNvSpPr txBox="1">
            <a:spLocks/>
          </p:cNvSpPr>
          <p:nvPr/>
        </p:nvSpPr>
        <p:spPr>
          <a:xfrm>
            <a:off x="4963757" y="5180286"/>
            <a:ext cx="1311814" cy="111185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/>
              <a:t>AYO</a:t>
            </a:r>
          </a:p>
        </p:txBody>
      </p:sp>
      <p:pic>
        <p:nvPicPr>
          <p:cNvPr id="51" name="Picture Placeholder 11" descr="White linen texture">
            <a:extLst>
              <a:ext uri="{FF2B5EF4-FFF2-40B4-BE49-F238E27FC236}">
                <a16:creationId xmlns:a16="http://schemas.microsoft.com/office/drawing/2014/main" id="{A67F0D4E-D05A-F185-636D-1CB24C183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97989" y="1814128"/>
            <a:ext cx="1673468" cy="167346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F91FE4D9-7221-2FD3-98F7-F4AABF6B65C6}"/>
              </a:ext>
            </a:extLst>
          </p:cNvPr>
          <p:cNvSpPr txBox="1">
            <a:spLocks/>
          </p:cNvSpPr>
          <p:nvPr/>
        </p:nvSpPr>
        <p:spPr>
          <a:xfrm>
            <a:off x="9778816" y="2128106"/>
            <a:ext cx="1311814" cy="993723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MENE</a:t>
            </a:r>
          </a:p>
        </p:txBody>
      </p:sp>
      <p:pic>
        <p:nvPicPr>
          <p:cNvPr id="53" name="Picture Placeholder 11" descr="White linen texture">
            <a:extLst>
              <a:ext uri="{FF2B5EF4-FFF2-40B4-BE49-F238E27FC236}">
                <a16:creationId xmlns:a16="http://schemas.microsoft.com/office/drawing/2014/main" id="{AD0E3848-3A59-8698-BB54-3EB0812D1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942082" y="3603238"/>
            <a:ext cx="1673468" cy="167346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E3F320AD-3595-CCF2-72F0-2A6A399CD21D}"/>
              </a:ext>
            </a:extLst>
          </p:cNvPr>
          <p:cNvSpPr txBox="1">
            <a:spLocks/>
          </p:cNvSpPr>
          <p:nvPr/>
        </p:nvSpPr>
        <p:spPr>
          <a:xfrm>
            <a:off x="9032495" y="3898482"/>
            <a:ext cx="1492641" cy="103487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SHARON</a:t>
            </a:r>
          </a:p>
        </p:txBody>
      </p:sp>
      <p:pic>
        <p:nvPicPr>
          <p:cNvPr id="55" name="Picture Placeholder 11" descr="White linen texture">
            <a:extLst>
              <a:ext uri="{FF2B5EF4-FFF2-40B4-BE49-F238E27FC236}">
                <a16:creationId xmlns:a16="http://schemas.microsoft.com/office/drawing/2014/main" id="{0C07D22F-742D-184B-75DF-8D038AFFC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24521" y="5078370"/>
            <a:ext cx="1673468" cy="167346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0D350844-D755-E2B8-1E3F-BD178B33FED0}"/>
              </a:ext>
            </a:extLst>
          </p:cNvPr>
          <p:cNvSpPr txBox="1">
            <a:spLocks/>
          </p:cNvSpPr>
          <p:nvPr/>
        </p:nvSpPr>
        <p:spPr>
          <a:xfrm>
            <a:off x="7988794" y="5392348"/>
            <a:ext cx="1514818" cy="9474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RADIYAH</a:t>
            </a:r>
          </a:p>
        </p:txBody>
      </p:sp>
    </p:spTree>
    <p:extLst>
      <p:ext uri="{BB962C8B-B14F-4D97-AF65-F5344CB8AC3E}">
        <p14:creationId xmlns:p14="http://schemas.microsoft.com/office/powerpoint/2010/main" val="2596912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Prompts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56610ED-3E2D-4E6A-ABD0-150F203E6B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NG" sz="4000" b="1" kern="0" dirty="0" err="1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Favorite</a:t>
            </a:r>
            <a:r>
              <a:rPr lang="en-NG" sz="4000" b="1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 Writers and Poets</a:t>
            </a:r>
            <a:r>
              <a:rPr lang="en-NG" sz="40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: Discuss the literary figures who have influenced you and why.</a:t>
            </a:r>
            <a:endParaRPr lang="en-NG" sz="4000" kern="100" dirty="0">
              <a:effectLst/>
              <a:latin typeface="Tw Cen MT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NG" sz="4000" b="1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Great Inventors and Their Contributions</a:t>
            </a:r>
            <a:r>
              <a:rPr lang="en-NG" sz="40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: Highlight the impact of inventors throughout history.</a:t>
            </a:r>
            <a:endParaRPr lang="en-NG" sz="4000" kern="100" dirty="0">
              <a:effectLst/>
              <a:latin typeface="Tw Cen MT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NG" sz="4000" b="1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Major Art Movements of the Late 20th Century</a:t>
            </a:r>
            <a:r>
              <a:rPr lang="en-NG" sz="40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: Discuss artistic trends and their significance.</a:t>
            </a:r>
            <a:endParaRPr lang="en-NG" sz="4000" kern="100" dirty="0">
              <a:effectLst/>
              <a:latin typeface="Tw Cen MT (Body)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646331"/>
          </a:xfrm>
        </p:spPr>
        <p:txBody>
          <a:bodyPr/>
          <a:lstStyle/>
          <a:p>
            <a:r>
              <a:rPr lang="en-US" sz="4000" dirty="0"/>
              <a:t>What could you ask GrammarlyGo?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8" name="Text Placeholder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F890B92-D44D-461B-A5E6-D4F3487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976"/>
            <a:ext cx="12191999" cy="3278423"/>
          </a:xfr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Stages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9455ACD-CCC6-4BEC-AA79-DC1C69D08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56610ED-3E2D-4E6A-ABD0-150F203E6B4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Introduction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Brainstorming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Paragraph Construction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Getting Sources</a:t>
            </a:r>
          </a:p>
        </p:txBody>
      </p:sp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/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2" name="Text Placeholder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02B9606-F9BC-40CD-9467-6348ACE41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682397A-D234-4487-8E63-23B79C76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7199992-58FE-4335-A811-6AFA96B5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introduction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F8FCB52-DD55-48F6-9F4A-D2A0F6586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5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9401E-F18E-A83C-AA89-FA55A473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C00AE3-E41A-AF99-D5CF-C0A747E8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What is the topic about?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D305579-8154-CCEC-415F-79E14F3142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1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kern="100" dirty="0">
                <a:latin typeface="Tw Cen MT (Body)"/>
                <a:ea typeface="Calibri" panose="020F0502020204030204" pitchFamily="34" charset="0"/>
                <a:cs typeface="Times New Roman" panose="02020603050405020304" pitchFamily="18" charset="0"/>
              </a:rPr>
              <a:t>What is the topic about?</a:t>
            </a:r>
            <a:endParaRPr lang="en-NG" sz="4000" kern="100" dirty="0">
              <a:latin typeface="Tw Cen MT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kern="100" dirty="0">
                <a:effectLst/>
                <a:latin typeface="Tw Cen MT (Body)"/>
                <a:ea typeface="Calibri" panose="020F0502020204030204" pitchFamily="34" charset="0"/>
                <a:cs typeface="Times New Roman" panose="02020603050405020304" pitchFamily="18" charset="0"/>
              </a:rPr>
              <a:t>What examples can you think of?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kern="100" dirty="0">
                <a:latin typeface="Tw Cen MT (Body)"/>
                <a:ea typeface="Calibri" panose="020F0502020204030204" pitchFamily="34" charset="0"/>
                <a:cs typeface="Times New Roman" panose="02020603050405020304" pitchFamily="18" charset="0"/>
              </a:rPr>
              <a:t>Any background information?</a:t>
            </a:r>
            <a:endParaRPr lang="en-US" sz="4000" kern="100" dirty="0">
              <a:effectLst/>
              <a:latin typeface="Tw Cen MT (Body)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FC488D-81E4-D08D-F8CD-CA6550A90B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646331"/>
          </a:xfrm>
        </p:spPr>
        <p:txBody>
          <a:bodyPr/>
          <a:lstStyle/>
          <a:p>
            <a:r>
              <a:rPr lang="en-US" sz="4000" dirty="0"/>
              <a:t>How can you describe the topic?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A7A8F9-F668-A6BD-9B3C-3BAC79921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8" name="Text Placeholder 119">
            <a:extLst>
              <a:ext uri="{FF2B5EF4-FFF2-40B4-BE49-F238E27FC236}">
                <a16:creationId xmlns:a16="http://schemas.microsoft.com/office/drawing/2014/main" id="{4CE54B40-CAFC-6080-63ED-C7B05B49F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F021C84D-D827-D8F9-3F2B-9D2FF473F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1219906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F1DF9-AF72-5C2F-C05C-BEE746725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4C8B7FB-A321-3476-FB05-6EEAC84EF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F16D0EE-8F39-7517-9AC7-A8830A279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EAB0E956-48EF-D492-3AFF-6A9C2E80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brainstorming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E0F1828-E710-087B-9645-3FEA76562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1B794-AFFD-650E-415E-19A6932F5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50C7AD3-A9E6-1493-9353-815323D0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Ideas and facts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B7B1D4-149C-BB89-5E09-376B0743A0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917686"/>
            <a:ext cx="10288693" cy="3409962"/>
          </a:xfrm>
        </p:spPr>
        <p:txBody>
          <a:bodyPr numCol="1"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kern="100" dirty="0"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How can you use GrammarlyGo and similar tools to brainstorm ideas about the topic?</a:t>
            </a:r>
          </a:p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What should you pick? What should you discard?</a:t>
            </a:r>
            <a:endParaRPr lang="en-NG" sz="3200" kern="100" dirty="0">
              <a:effectLst/>
              <a:latin typeface="Tw Cen MT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kern="0" dirty="0">
                <a:solidFill>
                  <a:srgbClr val="000000"/>
                </a:solidFill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What are</a:t>
            </a:r>
            <a:r>
              <a:rPr lang="en-US" sz="32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 tips and tricks to pick the best options the AI tool gives?</a:t>
            </a:r>
          </a:p>
          <a:p>
            <a:pPr marL="342900" marR="0" lvl="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endParaRPr lang="en-NG" sz="1800" kern="100" dirty="0">
              <a:effectLst/>
              <a:latin typeface="Tw Cen MT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926489-6EAE-F827-0733-A10D46E491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1200329"/>
          </a:xfrm>
        </p:spPr>
        <p:txBody>
          <a:bodyPr/>
          <a:lstStyle/>
          <a:p>
            <a:r>
              <a:rPr lang="en-US" sz="4000" dirty="0"/>
              <a:t>How can you get points, data, and information on the topic?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92B3EE-C349-96A2-CA63-FD65A3380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8" name="Text Placeholder 119">
            <a:extLst>
              <a:ext uri="{FF2B5EF4-FFF2-40B4-BE49-F238E27FC236}">
                <a16:creationId xmlns:a16="http://schemas.microsoft.com/office/drawing/2014/main" id="{3C1ABBDA-E1FE-ACA1-8C90-F2C64C6A8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B348EC9E-CC8A-E639-F70D-D619B0F84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313125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290A3-65BB-9536-67A1-ED3BCC7AF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D7D694E-5E46-1498-1BFB-83669E357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BA5A61-8C48-3101-0A42-C5447BBAE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74FBFDC-9E9E-450A-6EB4-C66DBF33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 b="1" dirty="0"/>
              <a:t>Paragraph construction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65835D8-5D3E-ACFB-2776-975A80716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407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9DCDF-88D3-A989-9141-5E7330870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7ED1346-020E-A1D7-D370-16F48C1B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Creating paragraphs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CBA48F-DA45-AF63-8C9F-A4B989594C3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1">
            <a:normAutofit lnSpcReduction="10000"/>
          </a:bodyPr>
          <a:lstStyle/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How can you convert the ideas into paragraphs with the help of the tool?</a:t>
            </a:r>
            <a:endParaRPr lang="en-NG" sz="3200" kern="100" dirty="0">
              <a:effectLst/>
              <a:latin typeface="Tw Cen MT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en-US" sz="32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How can GrammarlyGo improve your vocabulary, teach grammar rules, and improve coherence while writing the essay?</a:t>
            </a:r>
            <a:endParaRPr lang="en-NG" sz="3200" kern="100" dirty="0">
              <a:effectLst/>
              <a:latin typeface="Tw Cen MT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4D61FC-018D-AC27-1287-56C7BE5853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646331"/>
          </a:xfrm>
        </p:spPr>
        <p:txBody>
          <a:bodyPr/>
          <a:lstStyle/>
          <a:p>
            <a:r>
              <a:rPr lang="en-US" sz="4000" dirty="0"/>
              <a:t>How can you put down your points and ideas?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55504-A600-8963-B35B-0713BD498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8" name="Text Placeholder 119">
            <a:extLst>
              <a:ext uri="{FF2B5EF4-FFF2-40B4-BE49-F238E27FC236}">
                <a16:creationId xmlns:a16="http://schemas.microsoft.com/office/drawing/2014/main" id="{A0507874-C865-1030-9809-4F38B102D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84AB714A-888C-C13E-DF8C-D3920E04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45109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9EE54-8F80-D601-DF06-CDCC67CD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DB3E62-EB3D-23C2-3752-EE5225F54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7CD8D90-44A2-DEBA-EEC6-F0AF80E72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6C249B8-6773-896C-9F1C-4D913CCBB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GETTING SOURCES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8BC342-72AC-64CB-20C7-582B0B2B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668A1-1A85-7E71-4E8A-2F286D42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AAE8713-8681-9231-00EB-9BF1CAD5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Getting reputable and relevant sources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0A543C5-1C3A-7AEA-DD12-61A8691981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917686"/>
            <a:ext cx="10288693" cy="3409962"/>
          </a:xfrm>
        </p:spPr>
        <p:txBody>
          <a:bodyPr numCol="1">
            <a:normAutofit fontScale="92500"/>
          </a:bodyPr>
          <a:lstStyle/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6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How can you use AI tools to get relevant, credible sources and cite them properly?</a:t>
            </a:r>
          </a:p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6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What citation style should you use?</a:t>
            </a:r>
          </a:p>
          <a:p>
            <a:pPr marL="3429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600" kern="0" dirty="0">
                <a:solidFill>
                  <a:srgbClr val="000000"/>
                </a:solidFill>
                <a:effectLst/>
                <a:latin typeface="Tw Cen MT (Body)"/>
                <a:ea typeface="Times New Roman" panose="02020603050405020304" pitchFamily="18" charset="0"/>
                <a:cs typeface="Times New Roman" panose="02020603050405020304" pitchFamily="18" charset="0"/>
              </a:rPr>
              <a:t>Is there any other way to avoid plagiarism with AI tools?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9C52BA-1BE6-30F8-0864-4B2B8D8C0D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1200329"/>
          </a:xfrm>
        </p:spPr>
        <p:txBody>
          <a:bodyPr/>
          <a:lstStyle/>
          <a:p>
            <a:r>
              <a:rPr lang="en-US" sz="4000" dirty="0"/>
              <a:t>How can you give credit to where you got information?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9ED80B-8CD3-016E-9982-21DD03012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8" name="Text Placeholder 119">
            <a:extLst>
              <a:ext uri="{FF2B5EF4-FFF2-40B4-BE49-F238E27FC236}">
                <a16:creationId xmlns:a16="http://schemas.microsoft.com/office/drawing/2014/main" id="{BAA8801E-B6EC-7273-D0F2-AD788A063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44B75A3C-85D8-AA94-0CC1-C0B2CD414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889142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86D9CC-0D9D-4BFE-B3F3-26F480BF8C8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classic block presentation</Template>
  <TotalTime>72</TotalTime>
  <Words>298</Words>
  <Application>Microsoft Macintosh PowerPoint</Application>
  <PresentationFormat>Widescreen</PresentationFormat>
  <Paragraphs>62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Times New Roman</vt:lpstr>
      <vt:lpstr>Tw Cen MT</vt:lpstr>
      <vt:lpstr>Tw Cen MT (Body)</vt:lpstr>
      <vt:lpstr>Tw Cen MT Condensed</vt:lpstr>
      <vt:lpstr>Wingdings</vt:lpstr>
      <vt:lpstr>Wingdings 3</vt:lpstr>
      <vt:lpstr>ModernClassicBlock-3</vt:lpstr>
      <vt:lpstr>AUN Writing Center workshop: Ethical Use of GENERATIVE AI Tools</vt:lpstr>
      <vt:lpstr>Writing center tutors</vt:lpstr>
      <vt:lpstr>Prompts</vt:lpstr>
      <vt:lpstr>Stages</vt:lpstr>
      <vt:lpstr>introduction</vt:lpstr>
      <vt:lpstr>What is the topic about?</vt:lpstr>
      <vt:lpstr>brainstorming</vt:lpstr>
      <vt:lpstr>Ideas and facts</vt:lpstr>
      <vt:lpstr>Paragraph construction</vt:lpstr>
      <vt:lpstr>Creating paragraphs</vt:lpstr>
      <vt:lpstr>GETTING SOURCES</vt:lpstr>
      <vt:lpstr>Getting reputable and relevant 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center workshop: ethical use of AI tools</dc:title>
  <dc:creator>Somto Dan-Okereke</dc:creator>
  <cp:lastModifiedBy>Emilienne Idorenyin Akpan</cp:lastModifiedBy>
  <cp:revision>17</cp:revision>
  <dcterms:created xsi:type="dcterms:W3CDTF">2024-02-22T22:24:40Z</dcterms:created>
  <dcterms:modified xsi:type="dcterms:W3CDTF">2024-02-25T17:27:43Z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