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58" r:id="rId5"/>
    <p:sldId id="259" r:id="rId6"/>
    <p:sldId id="260" r:id="rId7"/>
    <p:sldId id="261" r:id="rId8"/>
    <p:sldId id="262" r:id="rId9"/>
    <p:sldId id="263" r:id="rId10"/>
    <p:sldId id="268" r:id="rId11"/>
    <p:sldId id="264" r:id="rId12"/>
    <p:sldId id="267" r:id="rId13"/>
    <p:sldId id="272" r:id="rId14"/>
    <p:sldId id="270" r:id="rId15"/>
    <p:sldId id="273" r:id="rId16"/>
    <p:sldId id="274" r:id="rId17"/>
    <p:sldId id="275" r:id="rId18"/>
    <p:sldId id="271" r:id="rId19"/>
    <p:sldId id="276" r:id="rId20"/>
    <p:sldId id="277" r:id="rId21"/>
    <p:sldId id="278" r:id="rId22"/>
    <p:sldId id="282" r:id="rId23"/>
    <p:sldId id="281" r:id="rId24"/>
    <p:sldId id="28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6" autoAdjust="0"/>
    <p:restoredTop sz="94656"/>
  </p:normalViewPr>
  <p:slideViewPr>
    <p:cSldViewPr>
      <p:cViewPr varScale="1">
        <p:scale>
          <a:sx n="107" d="100"/>
          <a:sy n="107" d="100"/>
        </p:scale>
        <p:origin x="1784"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921CA0C-2F1E-4E8C-8846-18D065CAC918}" type="datetimeFigureOut">
              <a:rPr lang="en-US" smtClean="0"/>
              <a:t>2/25/24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AF009-B46C-4EDF-9BA5-16F59B71AA2E}" type="slidenum">
              <a:rPr lang="en-US" smtClean="0"/>
              <a:t>‹#›</a:t>
            </a:fld>
            <a:endParaRPr lang="en-US"/>
          </a:p>
        </p:txBody>
      </p:sp>
    </p:spTree>
    <p:extLst>
      <p:ext uri="{BB962C8B-B14F-4D97-AF65-F5344CB8AC3E}">
        <p14:creationId xmlns:p14="http://schemas.microsoft.com/office/powerpoint/2010/main" val="3406159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21CA0C-2F1E-4E8C-8846-18D065CAC918}" type="datetimeFigureOut">
              <a:rPr lang="en-US" smtClean="0"/>
              <a:t>2/25/24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AF009-B46C-4EDF-9BA5-16F59B71AA2E}" type="slidenum">
              <a:rPr lang="en-US" smtClean="0"/>
              <a:t>‹#›</a:t>
            </a:fld>
            <a:endParaRPr lang="en-US"/>
          </a:p>
        </p:txBody>
      </p:sp>
    </p:spTree>
    <p:extLst>
      <p:ext uri="{BB962C8B-B14F-4D97-AF65-F5344CB8AC3E}">
        <p14:creationId xmlns:p14="http://schemas.microsoft.com/office/powerpoint/2010/main" val="3601474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21CA0C-2F1E-4E8C-8846-18D065CAC918}" type="datetimeFigureOut">
              <a:rPr lang="en-US" smtClean="0"/>
              <a:t>2/25/24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AF009-B46C-4EDF-9BA5-16F59B71AA2E}" type="slidenum">
              <a:rPr lang="en-US" smtClean="0"/>
              <a:t>‹#›</a:t>
            </a:fld>
            <a:endParaRPr lang="en-US"/>
          </a:p>
        </p:txBody>
      </p:sp>
    </p:spTree>
    <p:extLst>
      <p:ext uri="{BB962C8B-B14F-4D97-AF65-F5344CB8AC3E}">
        <p14:creationId xmlns:p14="http://schemas.microsoft.com/office/powerpoint/2010/main" val="3976226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21CA0C-2F1E-4E8C-8846-18D065CAC918}" type="datetimeFigureOut">
              <a:rPr lang="en-US" smtClean="0"/>
              <a:t>2/25/24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FAF009-B46C-4EDF-9BA5-16F59B71AA2E}" type="slidenum">
              <a:rPr lang="en-US" smtClean="0"/>
              <a:t>‹#›</a:t>
            </a:fld>
            <a:endParaRPr lang="en-US"/>
          </a:p>
        </p:txBody>
      </p:sp>
    </p:spTree>
    <p:extLst>
      <p:ext uri="{BB962C8B-B14F-4D97-AF65-F5344CB8AC3E}">
        <p14:creationId xmlns:p14="http://schemas.microsoft.com/office/powerpoint/2010/main" val="2274733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21CA0C-2F1E-4E8C-8846-18D065CAC918}" type="datetimeFigureOut">
              <a:rPr lang="en-US" smtClean="0"/>
              <a:t>2/25/24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FAF009-B46C-4EDF-9BA5-16F59B71AA2E}" type="slidenum">
              <a:rPr lang="en-US" smtClean="0"/>
              <a:t>‹#›</a:t>
            </a:fld>
            <a:endParaRPr lang="en-US"/>
          </a:p>
        </p:txBody>
      </p:sp>
    </p:spTree>
    <p:extLst>
      <p:ext uri="{BB962C8B-B14F-4D97-AF65-F5344CB8AC3E}">
        <p14:creationId xmlns:p14="http://schemas.microsoft.com/office/powerpoint/2010/main" val="3970265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21CA0C-2F1E-4E8C-8846-18D065CAC918}" type="datetimeFigureOut">
              <a:rPr lang="en-US" smtClean="0"/>
              <a:t>2/25/24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FAF009-B46C-4EDF-9BA5-16F59B71AA2E}" type="slidenum">
              <a:rPr lang="en-US" smtClean="0"/>
              <a:t>‹#›</a:t>
            </a:fld>
            <a:endParaRPr lang="en-US"/>
          </a:p>
        </p:txBody>
      </p:sp>
    </p:spTree>
    <p:extLst>
      <p:ext uri="{BB962C8B-B14F-4D97-AF65-F5344CB8AC3E}">
        <p14:creationId xmlns:p14="http://schemas.microsoft.com/office/powerpoint/2010/main" val="2999497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21CA0C-2F1E-4E8C-8846-18D065CAC918}" type="datetimeFigureOut">
              <a:rPr lang="en-US" smtClean="0"/>
              <a:t>2/25/24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FAF009-B46C-4EDF-9BA5-16F59B71AA2E}" type="slidenum">
              <a:rPr lang="en-US" smtClean="0"/>
              <a:t>‹#›</a:t>
            </a:fld>
            <a:endParaRPr lang="en-US"/>
          </a:p>
        </p:txBody>
      </p:sp>
    </p:spTree>
    <p:extLst>
      <p:ext uri="{BB962C8B-B14F-4D97-AF65-F5344CB8AC3E}">
        <p14:creationId xmlns:p14="http://schemas.microsoft.com/office/powerpoint/2010/main" val="462736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21CA0C-2F1E-4E8C-8846-18D065CAC918}" type="datetimeFigureOut">
              <a:rPr lang="en-US" smtClean="0"/>
              <a:t>2/25/24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FAF009-B46C-4EDF-9BA5-16F59B71AA2E}" type="slidenum">
              <a:rPr lang="en-US" smtClean="0"/>
              <a:t>‹#›</a:t>
            </a:fld>
            <a:endParaRPr lang="en-US"/>
          </a:p>
        </p:txBody>
      </p:sp>
    </p:spTree>
    <p:extLst>
      <p:ext uri="{BB962C8B-B14F-4D97-AF65-F5344CB8AC3E}">
        <p14:creationId xmlns:p14="http://schemas.microsoft.com/office/powerpoint/2010/main" val="339621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21CA0C-2F1E-4E8C-8846-18D065CAC918}" type="datetimeFigureOut">
              <a:rPr lang="en-US" smtClean="0"/>
              <a:t>2/25/24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FAF009-B46C-4EDF-9BA5-16F59B71AA2E}" type="slidenum">
              <a:rPr lang="en-US" smtClean="0"/>
              <a:t>‹#›</a:t>
            </a:fld>
            <a:endParaRPr lang="en-US"/>
          </a:p>
        </p:txBody>
      </p:sp>
    </p:spTree>
    <p:extLst>
      <p:ext uri="{BB962C8B-B14F-4D97-AF65-F5344CB8AC3E}">
        <p14:creationId xmlns:p14="http://schemas.microsoft.com/office/powerpoint/2010/main" val="2884761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21CA0C-2F1E-4E8C-8846-18D065CAC918}" type="datetimeFigureOut">
              <a:rPr lang="en-US" smtClean="0"/>
              <a:t>2/25/24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AF009-B46C-4EDF-9BA5-16F59B71AA2E}" type="slidenum">
              <a:rPr lang="en-US" smtClean="0"/>
              <a:t>‹#›</a:t>
            </a:fld>
            <a:endParaRPr lang="en-US"/>
          </a:p>
        </p:txBody>
      </p:sp>
    </p:spTree>
    <p:extLst>
      <p:ext uri="{BB962C8B-B14F-4D97-AF65-F5344CB8AC3E}">
        <p14:creationId xmlns:p14="http://schemas.microsoft.com/office/powerpoint/2010/main" val="163297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21CA0C-2F1E-4E8C-8846-18D065CAC918}" type="datetimeFigureOut">
              <a:rPr lang="en-US" smtClean="0"/>
              <a:t>2/25/24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AF009-B46C-4EDF-9BA5-16F59B71AA2E}" type="slidenum">
              <a:rPr lang="en-US" smtClean="0"/>
              <a:t>‹#›</a:t>
            </a:fld>
            <a:endParaRPr lang="en-US"/>
          </a:p>
        </p:txBody>
      </p:sp>
    </p:spTree>
    <p:extLst>
      <p:ext uri="{BB962C8B-B14F-4D97-AF65-F5344CB8AC3E}">
        <p14:creationId xmlns:p14="http://schemas.microsoft.com/office/powerpoint/2010/main" val="2719085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21CA0C-2F1E-4E8C-8846-18D065CAC918}" type="datetimeFigureOut">
              <a:rPr lang="en-US" smtClean="0"/>
              <a:t>2/25/24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FAF009-B46C-4EDF-9BA5-16F59B71AA2E}" type="slidenum">
              <a:rPr lang="en-US" smtClean="0"/>
              <a:t>‹#›</a:t>
            </a:fld>
            <a:endParaRPr lang="en-US"/>
          </a:p>
        </p:txBody>
      </p:sp>
    </p:spTree>
    <p:extLst>
      <p:ext uri="{BB962C8B-B14F-4D97-AF65-F5344CB8AC3E}">
        <p14:creationId xmlns:p14="http://schemas.microsoft.com/office/powerpoint/2010/main" val="884201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www.mindtools.com/pages/article/paraphrasing-summarizing.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mindtools.com/pages/article/paraphrasing-summarizing.ht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mindtools.com/pages/article/paraphrasing-summarizing.ht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85800"/>
            <a:ext cx="7772400" cy="1470025"/>
          </a:xfrm>
        </p:spPr>
        <p:txBody>
          <a:bodyPr/>
          <a:lstStyle/>
          <a:p>
            <a:r>
              <a:rPr lang="en-US" b="1" dirty="0">
                <a:solidFill>
                  <a:schemeClr val="bg1"/>
                </a:solidFill>
              </a:rPr>
              <a:t>Punctuation Marks</a:t>
            </a:r>
          </a:p>
        </p:txBody>
      </p:sp>
      <p:sp>
        <p:nvSpPr>
          <p:cNvPr id="4" name="TextBox 3"/>
          <p:cNvSpPr txBox="1"/>
          <p:nvPr/>
        </p:nvSpPr>
        <p:spPr>
          <a:xfrm>
            <a:off x="942648" y="1676400"/>
            <a:ext cx="657552" cy="2215991"/>
          </a:xfrm>
          <a:prstGeom prst="rect">
            <a:avLst/>
          </a:prstGeom>
          <a:noFill/>
        </p:spPr>
        <p:txBody>
          <a:bodyPr wrap="none" rtlCol="0">
            <a:spAutoFit/>
          </a:bodyPr>
          <a:lstStyle/>
          <a:p>
            <a:r>
              <a:rPr lang="en-US" sz="13800" dirty="0">
                <a:solidFill>
                  <a:srgbClr val="FFFF00"/>
                </a:solidFill>
              </a:rPr>
              <a:t>;</a:t>
            </a:r>
          </a:p>
        </p:txBody>
      </p:sp>
      <p:sp>
        <p:nvSpPr>
          <p:cNvPr id="5" name="TextBox 4"/>
          <p:cNvSpPr txBox="1"/>
          <p:nvPr/>
        </p:nvSpPr>
        <p:spPr>
          <a:xfrm>
            <a:off x="5010650" y="3008843"/>
            <a:ext cx="657552" cy="2215991"/>
          </a:xfrm>
          <a:prstGeom prst="rect">
            <a:avLst/>
          </a:prstGeom>
          <a:noFill/>
        </p:spPr>
        <p:txBody>
          <a:bodyPr wrap="none" rtlCol="0">
            <a:spAutoFit/>
          </a:bodyPr>
          <a:lstStyle/>
          <a:p>
            <a:r>
              <a:rPr lang="en-US" sz="13800" dirty="0">
                <a:solidFill>
                  <a:srgbClr val="FFFF00"/>
                </a:solidFill>
              </a:rPr>
              <a:t>:</a:t>
            </a:r>
          </a:p>
        </p:txBody>
      </p:sp>
      <p:sp>
        <p:nvSpPr>
          <p:cNvPr id="6" name="TextBox 5"/>
          <p:cNvSpPr txBox="1"/>
          <p:nvPr/>
        </p:nvSpPr>
        <p:spPr>
          <a:xfrm>
            <a:off x="6083710" y="2010386"/>
            <a:ext cx="2066591" cy="2215991"/>
          </a:xfrm>
          <a:prstGeom prst="rect">
            <a:avLst/>
          </a:prstGeom>
          <a:noFill/>
        </p:spPr>
        <p:txBody>
          <a:bodyPr wrap="none" rtlCol="0">
            <a:spAutoFit/>
          </a:bodyPr>
          <a:lstStyle/>
          <a:p>
            <a:r>
              <a:rPr lang="en-US" sz="13800" dirty="0">
                <a:solidFill>
                  <a:srgbClr val="FFFF00"/>
                </a:solidFill>
              </a:rPr>
              <a:t>“ ”</a:t>
            </a:r>
          </a:p>
        </p:txBody>
      </p:sp>
      <p:sp>
        <p:nvSpPr>
          <p:cNvPr id="8" name="TextBox 7"/>
          <p:cNvSpPr txBox="1"/>
          <p:nvPr/>
        </p:nvSpPr>
        <p:spPr>
          <a:xfrm>
            <a:off x="1600200" y="2895600"/>
            <a:ext cx="625492" cy="2215991"/>
          </a:xfrm>
          <a:prstGeom prst="rect">
            <a:avLst/>
          </a:prstGeom>
          <a:noFill/>
        </p:spPr>
        <p:txBody>
          <a:bodyPr wrap="none" rtlCol="0">
            <a:spAutoFit/>
          </a:bodyPr>
          <a:lstStyle/>
          <a:p>
            <a:r>
              <a:rPr lang="en-US" sz="13800" dirty="0">
                <a:solidFill>
                  <a:srgbClr val="FFFF00"/>
                </a:solidFill>
              </a:rPr>
              <a:t>,</a:t>
            </a:r>
          </a:p>
        </p:txBody>
      </p:sp>
      <p:sp>
        <p:nvSpPr>
          <p:cNvPr id="9" name="TextBox 8"/>
          <p:cNvSpPr txBox="1"/>
          <p:nvPr/>
        </p:nvSpPr>
        <p:spPr>
          <a:xfrm>
            <a:off x="7533562" y="2514600"/>
            <a:ext cx="631904" cy="2215991"/>
          </a:xfrm>
          <a:prstGeom prst="rect">
            <a:avLst/>
          </a:prstGeom>
          <a:noFill/>
        </p:spPr>
        <p:txBody>
          <a:bodyPr wrap="none" rtlCol="0">
            <a:spAutoFit/>
          </a:bodyPr>
          <a:lstStyle/>
          <a:p>
            <a:r>
              <a:rPr lang="en-US" sz="13800" dirty="0">
                <a:solidFill>
                  <a:srgbClr val="FFFF00"/>
                </a:solidFill>
              </a:rPr>
              <a:t>.</a:t>
            </a:r>
          </a:p>
        </p:txBody>
      </p:sp>
      <p:sp>
        <p:nvSpPr>
          <p:cNvPr id="11" name="TextBox 10"/>
          <p:cNvSpPr txBox="1"/>
          <p:nvPr/>
        </p:nvSpPr>
        <p:spPr>
          <a:xfrm>
            <a:off x="4372400" y="1916087"/>
            <a:ext cx="761747" cy="2215991"/>
          </a:xfrm>
          <a:prstGeom prst="rect">
            <a:avLst/>
          </a:prstGeom>
          <a:noFill/>
        </p:spPr>
        <p:txBody>
          <a:bodyPr wrap="none" rtlCol="0">
            <a:spAutoFit/>
          </a:bodyPr>
          <a:lstStyle/>
          <a:p>
            <a:r>
              <a:rPr lang="en-US" sz="13800" dirty="0">
                <a:solidFill>
                  <a:srgbClr val="FFFF00"/>
                </a:solidFill>
              </a:rPr>
              <a:t>!</a:t>
            </a:r>
          </a:p>
        </p:txBody>
      </p:sp>
      <p:sp>
        <p:nvSpPr>
          <p:cNvPr id="12" name="TextBox 11"/>
          <p:cNvSpPr txBox="1"/>
          <p:nvPr/>
        </p:nvSpPr>
        <p:spPr>
          <a:xfrm>
            <a:off x="2119826" y="2010386"/>
            <a:ext cx="1745991" cy="1862048"/>
          </a:xfrm>
          <a:prstGeom prst="rect">
            <a:avLst/>
          </a:prstGeom>
          <a:noFill/>
        </p:spPr>
        <p:txBody>
          <a:bodyPr wrap="none" rtlCol="0">
            <a:spAutoFit/>
          </a:bodyPr>
          <a:lstStyle/>
          <a:p>
            <a:r>
              <a:rPr lang="en-US" sz="11500" dirty="0">
                <a:solidFill>
                  <a:srgbClr val="FFFF00"/>
                </a:solidFill>
              </a:rPr>
              <a:t>(  )</a:t>
            </a:r>
          </a:p>
        </p:txBody>
      </p:sp>
      <p:sp>
        <p:nvSpPr>
          <p:cNvPr id="13" name="TextBox 12"/>
          <p:cNvSpPr txBox="1"/>
          <p:nvPr/>
        </p:nvSpPr>
        <p:spPr>
          <a:xfrm rot="2761179">
            <a:off x="5078948" y="3526169"/>
            <a:ext cx="2970300" cy="1107996"/>
          </a:xfrm>
          <a:prstGeom prst="rect">
            <a:avLst/>
          </a:prstGeom>
          <a:noFill/>
        </p:spPr>
        <p:txBody>
          <a:bodyPr wrap="none" rtlCol="0">
            <a:spAutoFit/>
          </a:bodyPr>
          <a:lstStyle/>
          <a:p>
            <a:r>
              <a:rPr lang="en-US" sz="6600" dirty="0">
                <a:solidFill>
                  <a:srgbClr val="FFFF00"/>
                </a:solidFill>
              </a:rPr>
              <a:t>CAPITAL</a:t>
            </a:r>
          </a:p>
        </p:txBody>
      </p:sp>
      <p:sp>
        <p:nvSpPr>
          <p:cNvPr id="14" name="TextBox 13"/>
          <p:cNvSpPr txBox="1"/>
          <p:nvPr/>
        </p:nvSpPr>
        <p:spPr>
          <a:xfrm>
            <a:off x="2647213" y="3349410"/>
            <a:ext cx="1005403" cy="2215991"/>
          </a:xfrm>
          <a:prstGeom prst="rect">
            <a:avLst/>
          </a:prstGeom>
          <a:noFill/>
        </p:spPr>
        <p:txBody>
          <a:bodyPr wrap="none" rtlCol="0">
            <a:spAutoFit/>
          </a:bodyPr>
          <a:lstStyle/>
          <a:p>
            <a:r>
              <a:rPr lang="en-US" sz="13800" dirty="0">
                <a:solidFill>
                  <a:srgbClr val="FFFF00"/>
                </a:solidFill>
              </a:rPr>
              <a:t>?</a:t>
            </a:r>
          </a:p>
        </p:txBody>
      </p:sp>
      <p:sp>
        <p:nvSpPr>
          <p:cNvPr id="16" name="Rectangle 15"/>
          <p:cNvSpPr/>
          <p:nvPr/>
        </p:nvSpPr>
        <p:spPr>
          <a:xfrm>
            <a:off x="228600" y="152400"/>
            <a:ext cx="8686800" cy="652109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120207" y="3317560"/>
            <a:ext cx="726481" cy="2215991"/>
          </a:xfrm>
          <a:prstGeom prst="rect">
            <a:avLst/>
          </a:prstGeom>
          <a:noFill/>
        </p:spPr>
        <p:txBody>
          <a:bodyPr wrap="none" rtlCol="0">
            <a:spAutoFit/>
          </a:bodyPr>
          <a:lstStyle/>
          <a:p>
            <a:r>
              <a:rPr lang="en-US" sz="13800" dirty="0">
                <a:solidFill>
                  <a:srgbClr val="FFFF00"/>
                </a:solidFill>
              </a:rPr>
              <a:t>-</a:t>
            </a:r>
          </a:p>
        </p:txBody>
      </p:sp>
    </p:spTree>
    <p:extLst>
      <p:ext uri="{BB962C8B-B14F-4D97-AF65-F5344CB8AC3E}">
        <p14:creationId xmlns:p14="http://schemas.microsoft.com/office/powerpoint/2010/main" val="3654255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85800"/>
            <a:ext cx="7772400" cy="1981200"/>
          </a:xfrm>
        </p:spPr>
        <p:txBody>
          <a:bodyPr>
            <a:noAutofit/>
          </a:bodyPr>
          <a:lstStyle/>
          <a:p>
            <a:pPr algn="just"/>
            <a:r>
              <a:rPr lang="en-US" sz="2400" dirty="0">
                <a:solidFill>
                  <a:srgbClr val="FFFF00"/>
                </a:solidFill>
              </a:rPr>
              <a:t>Punctuation is the use of marks or signs in our writings to indicate expressions, divide or separate them and to make them understood, meaningful or clear. The way a sentence is punctuated can lead to either clarity, confusion or ambiguity in the meaning the speaker intends to pass to his listeners.</a:t>
            </a:r>
          </a:p>
        </p:txBody>
      </p:sp>
      <p:sp>
        <p:nvSpPr>
          <p:cNvPr id="16" name="Rectangle 15"/>
          <p:cNvSpPr/>
          <p:nvPr/>
        </p:nvSpPr>
        <p:spPr>
          <a:xfrm>
            <a:off x="228600" y="152400"/>
            <a:ext cx="8686800" cy="652109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762000" y="3810000"/>
            <a:ext cx="7086600" cy="2308324"/>
          </a:xfrm>
          <a:prstGeom prst="rect">
            <a:avLst/>
          </a:prstGeom>
        </p:spPr>
        <p:txBody>
          <a:bodyPr wrap="square">
            <a:spAutoFit/>
          </a:bodyPr>
          <a:lstStyle/>
          <a:p>
            <a:r>
              <a:rPr lang="en-US" i="1" dirty="0">
                <a:solidFill>
                  <a:srgbClr val="FFFF00"/>
                </a:solidFill>
              </a:rPr>
              <a:t>The bear eats, shoots, and leaves.</a:t>
            </a:r>
          </a:p>
          <a:p>
            <a:r>
              <a:rPr lang="en-US" i="1" dirty="0">
                <a:solidFill>
                  <a:srgbClr val="FFFF00"/>
                </a:solidFill>
              </a:rPr>
              <a:t>The bear eats shoots and leaves.</a:t>
            </a:r>
          </a:p>
          <a:p>
            <a:endParaRPr lang="en-US" dirty="0">
              <a:solidFill>
                <a:srgbClr val="FFFF00"/>
              </a:solidFill>
            </a:endParaRPr>
          </a:p>
          <a:p>
            <a:r>
              <a:rPr lang="en-US" i="1" dirty="0">
                <a:solidFill>
                  <a:srgbClr val="FFFF00"/>
                </a:solidFill>
              </a:rPr>
              <a:t>Let’s eat Grandma!</a:t>
            </a:r>
          </a:p>
          <a:p>
            <a:r>
              <a:rPr lang="en-US" i="1" dirty="0">
                <a:solidFill>
                  <a:srgbClr val="FFFF00"/>
                </a:solidFill>
              </a:rPr>
              <a:t>Let’s eat, Grandma!</a:t>
            </a:r>
          </a:p>
          <a:p>
            <a:endParaRPr lang="en-US" i="1" dirty="0">
              <a:solidFill>
                <a:srgbClr val="FFFF00"/>
              </a:solidFill>
            </a:endParaRPr>
          </a:p>
          <a:p>
            <a:r>
              <a:rPr lang="en-US" i="1" dirty="0">
                <a:solidFill>
                  <a:srgbClr val="FFFF00"/>
                </a:solidFill>
              </a:rPr>
              <a:t>The Germans, who are philosophers, are humane.</a:t>
            </a:r>
          </a:p>
          <a:p>
            <a:r>
              <a:rPr lang="en-US" i="1" dirty="0">
                <a:solidFill>
                  <a:srgbClr val="FFFF00"/>
                </a:solidFill>
              </a:rPr>
              <a:t>The Germans who are philosophers are humane.</a:t>
            </a:r>
          </a:p>
        </p:txBody>
      </p:sp>
      <p:sp>
        <p:nvSpPr>
          <p:cNvPr id="5" name="Rectangle 4"/>
          <p:cNvSpPr/>
          <p:nvPr/>
        </p:nvSpPr>
        <p:spPr>
          <a:xfrm>
            <a:off x="914400" y="3120560"/>
            <a:ext cx="5344668" cy="584775"/>
          </a:xfrm>
          <a:prstGeom prst="rect">
            <a:avLst/>
          </a:prstGeom>
        </p:spPr>
        <p:txBody>
          <a:bodyPr wrap="none">
            <a:spAutoFit/>
          </a:bodyPr>
          <a:lstStyle/>
          <a:p>
            <a:r>
              <a:rPr lang="en-US" sz="3200" b="1" dirty="0">
                <a:solidFill>
                  <a:schemeClr val="bg1"/>
                </a:solidFill>
              </a:rPr>
              <a:t>Any difference in meaning (s)?</a:t>
            </a:r>
            <a:endParaRPr lang="en-US" sz="3200" dirty="0">
              <a:solidFill>
                <a:schemeClr val="bg1"/>
              </a:solidFill>
            </a:endParaRPr>
          </a:p>
        </p:txBody>
      </p:sp>
    </p:spTree>
    <p:extLst>
      <p:ext uri="{BB962C8B-B14F-4D97-AF65-F5344CB8AC3E}">
        <p14:creationId xmlns:p14="http://schemas.microsoft.com/office/powerpoint/2010/main" val="3728604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marL="514350" indent="-514350">
              <a:buAutoNum type="arabicParenBoth"/>
            </a:pPr>
            <a:r>
              <a:rPr lang="en-US" b="1" dirty="0"/>
              <a:t>Capital Letter</a:t>
            </a:r>
            <a:r>
              <a:rPr lang="en-US" dirty="0"/>
              <a:t>  </a:t>
            </a:r>
          </a:p>
          <a:p>
            <a:pPr marL="0" indent="0">
              <a:buNone/>
            </a:pPr>
            <a:r>
              <a:rPr lang="en-US" dirty="0"/>
              <a:t>The capital letter is used at the beginning of every sentence. e.g. The guest has arrived.</a:t>
            </a:r>
          </a:p>
          <a:p>
            <a:pPr marL="0" indent="0">
              <a:buNone/>
            </a:pPr>
            <a:r>
              <a:rPr lang="en-US" b="1" dirty="0"/>
              <a:t>It can also be used in the following areas:</a:t>
            </a:r>
          </a:p>
          <a:p>
            <a:pPr marL="571500" indent="-571500">
              <a:buAutoNum type="romanLcParenBoth"/>
            </a:pPr>
            <a:r>
              <a:rPr lang="en-US" dirty="0"/>
              <a:t>At the beginning of proper nouns  such as , </a:t>
            </a:r>
            <a:r>
              <a:rPr lang="en-US" i="1" dirty="0"/>
              <a:t>James, December, Kano, Nigeria, </a:t>
            </a:r>
            <a:r>
              <a:rPr lang="en-US" i="1" dirty="0" err="1"/>
              <a:t>Aso</a:t>
            </a:r>
            <a:r>
              <a:rPr lang="en-US" i="1" dirty="0"/>
              <a:t> Rock, White House, etc.</a:t>
            </a:r>
          </a:p>
          <a:p>
            <a:pPr marL="571500" indent="-571500">
              <a:buAutoNum type="romanLcParenBoth"/>
            </a:pPr>
            <a:r>
              <a:rPr lang="en-US" dirty="0"/>
              <a:t>At the beginning of chieftaincy titles, titles of books, and plays, </a:t>
            </a:r>
            <a:r>
              <a:rPr lang="en-US" b="1" dirty="0" err="1"/>
              <a:t>e.g</a:t>
            </a:r>
            <a:r>
              <a:rPr lang="en-US" b="1" dirty="0"/>
              <a:t>: </a:t>
            </a:r>
            <a:r>
              <a:rPr lang="en-US" i="1" dirty="0"/>
              <a:t>The </a:t>
            </a:r>
            <a:r>
              <a:rPr lang="en-US" i="1" dirty="0" err="1"/>
              <a:t>Alaafin</a:t>
            </a:r>
            <a:r>
              <a:rPr lang="en-US" i="1" dirty="0"/>
              <a:t> of Oyo; Romeo and Juliet.</a:t>
            </a:r>
          </a:p>
          <a:p>
            <a:pPr marL="0" indent="0">
              <a:buNone/>
            </a:pPr>
            <a:endParaRPr lang="en-US" dirty="0"/>
          </a:p>
        </p:txBody>
      </p:sp>
    </p:spTree>
    <p:extLst>
      <p:ext uri="{BB962C8B-B14F-4D97-AF65-F5344CB8AC3E}">
        <p14:creationId xmlns:p14="http://schemas.microsoft.com/office/powerpoint/2010/main" val="2359157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marL="571500" indent="-571500">
              <a:buAutoNum type="romanLcParenBoth"/>
            </a:pPr>
            <a:r>
              <a:rPr lang="en-US" sz="3600" dirty="0"/>
              <a:t>At the beginning of names and titles of God. Examples : </a:t>
            </a:r>
            <a:r>
              <a:rPr lang="en-US" sz="3600" i="1" dirty="0">
                <a:solidFill>
                  <a:srgbClr val="FF0000"/>
                </a:solidFill>
              </a:rPr>
              <a:t>Creator, Allah</a:t>
            </a:r>
            <a:r>
              <a:rPr lang="en-US" sz="3600" i="1" dirty="0"/>
              <a:t>, </a:t>
            </a:r>
            <a:r>
              <a:rPr lang="en-US" sz="3600" dirty="0"/>
              <a:t>etc.</a:t>
            </a:r>
          </a:p>
          <a:p>
            <a:pPr marL="571500" indent="-571500">
              <a:buAutoNum type="romanLcParenBoth"/>
            </a:pPr>
            <a:r>
              <a:rPr lang="en-US" sz="3600" dirty="0"/>
              <a:t>At the beginning of salutations, forms of address, greetings and the complimentary close of a letter. Examples: </a:t>
            </a:r>
            <a:r>
              <a:rPr lang="en-US" sz="3600" i="1" dirty="0">
                <a:solidFill>
                  <a:srgbClr val="FF0000"/>
                </a:solidFill>
              </a:rPr>
              <a:t>Dr. Mr./Mrs. Miss. Messrs. Dear Sir/Madam</a:t>
            </a:r>
          </a:p>
        </p:txBody>
      </p:sp>
    </p:spTree>
    <p:extLst>
      <p:ext uri="{BB962C8B-B14F-4D97-AF65-F5344CB8AC3E}">
        <p14:creationId xmlns:p14="http://schemas.microsoft.com/office/powerpoint/2010/main" val="2590693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t>2. FULL STOP [ </a:t>
            </a:r>
            <a:r>
              <a:rPr lang="en-US" sz="5400" b="1" dirty="0">
                <a:solidFill>
                  <a:srgbClr val="FF0000"/>
                </a:solidFill>
              </a:rPr>
              <a:t>.</a:t>
            </a:r>
            <a:r>
              <a:rPr lang="en-US" sz="5400" b="1" dirty="0"/>
              <a:t> </a:t>
            </a:r>
            <a:r>
              <a:rPr lang="en-US" b="1" dirty="0"/>
              <a:t>]</a:t>
            </a:r>
          </a:p>
        </p:txBody>
      </p:sp>
      <p:sp>
        <p:nvSpPr>
          <p:cNvPr id="3" name="Content Placeholder 2"/>
          <p:cNvSpPr>
            <a:spLocks noGrp="1"/>
          </p:cNvSpPr>
          <p:nvPr>
            <p:ph idx="1"/>
          </p:nvPr>
        </p:nvSpPr>
        <p:spPr>
          <a:xfrm>
            <a:off x="457200" y="1421050"/>
            <a:ext cx="8229600" cy="4525963"/>
          </a:xfrm>
        </p:spPr>
        <p:txBody>
          <a:bodyPr>
            <a:normAutofit fontScale="92500"/>
          </a:bodyPr>
          <a:lstStyle/>
          <a:p>
            <a:pPr marL="0" indent="0">
              <a:buNone/>
            </a:pPr>
            <a:r>
              <a:rPr lang="en-US" dirty="0"/>
              <a:t>This mark is used at the end of each sentence. Example: Practice brings about perfection. Example: </a:t>
            </a:r>
          </a:p>
          <a:p>
            <a:pPr marL="571500" indent="-571500">
              <a:buAutoNum type="romanLcParenBoth"/>
            </a:pPr>
            <a:r>
              <a:rPr lang="en-US" dirty="0"/>
              <a:t>It is also used to show abbreviations. Example: </a:t>
            </a:r>
            <a:r>
              <a:rPr lang="en-US" dirty="0">
                <a:solidFill>
                  <a:srgbClr val="FF0000"/>
                </a:solidFill>
              </a:rPr>
              <a:t>U.S.A,  Nov.</a:t>
            </a:r>
          </a:p>
          <a:p>
            <a:pPr marL="571500" indent="-571500">
              <a:buAutoNum type="romanLcParenBoth"/>
            </a:pPr>
            <a:r>
              <a:rPr lang="en-US" dirty="0"/>
              <a:t>Some abbreviations as seen as words hence, we may not put a full stop. The are called acronyms. Examples: </a:t>
            </a:r>
            <a:r>
              <a:rPr lang="en-US" dirty="0">
                <a:solidFill>
                  <a:srgbClr val="FF0000"/>
                </a:solidFill>
              </a:rPr>
              <a:t>UNESCO (United Nations Educational Scientific and Cultural Organization), WHO, OPEC, INEC, AUN, etc.</a:t>
            </a:r>
          </a:p>
          <a:p>
            <a:pPr marL="0" indent="0">
              <a:buNone/>
            </a:pPr>
            <a:endParaRPr lang="en-US" dirty="0"/>
          </a:p>
        </p:txBody>
      </p:sp>
    </p:spTree>
    <p:extLst>
      <p:ext uri="{BB962C8B-B14F-4D97-AF65-F5344CB8AC3E}">
        <p14:creationId xmlns:p14="http://schemas.microsoft.com/office/powerpoint/2010/main" val="2591005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3. COMMA [, ]</a:t>
            </a:r>
          </a:p>
        </p:txBody>
      </p:sp>
      <p:sp>
        <p:nvSpPr>
          <p:cNvPr id="3" name="Content Placeholder 2"/>
          <p:cNvSpPr>
            <a:spLocks noGrp="1"/>
          </p:cNvSpPr>
          <p:nvPr>
            <p:ph idx="1"/>
          </p:nvPr>
        </p:nvSpPr>
        <p:spPr/>
        <p:txBody>
          <a:bodyPr>
            <a:normAutofit lnSpcReduction="10000"/>
          </a:bodyPr>
          <a:lstStyle/>
          <a:p>
            <a:pPr marL="0" indent="0">
              <a:buNone/>
            </a:pPr>
            <a:r>
              <a:rPr lang="en-US" dirty="0"/>
              <a:t>The comma helps in breaking up a sentence into convenient units of thought so that the message is well understood. Here are the more common uses of the comma:</a:t>
            </a:r>
          </a:p>
          <a:p>
            <a:pPr marL="571500" indent="-571500">
              <a:buAutoNum type="romanLcParenBoth"/>
            </a:pPr>
            <a:r>
              <a:rPr lang="en-US" dirty="0"/>
              <a:t>To separate words that are listed. e.g. </a:t>
            </a:r>
            <a:r>
              <a:rPr lang="en-US" dirty="0">
                <a:solidFill>
                  <a:srgbClr val="FF0000"/>
                </a:solidFill>
              </a:rPr>
              <a:t>The bed, the chairs, the tables, and all other things were counted. </a:t>
            </a:r>
          </a:p>
          <a:p>
            <a:pPr marL="571500" indent="-571500">
              <a:buAutoNum type="romanLcParenBoth"/>
            </a:pPr>
            <a:r>
              <a:rPr lang="en-US" dirty="0"/>
              <a:t>To mark off the nouns in apposition, e.g. </a:t>
            </a:r>
          </a:p>
          <a:p>
            <a:pPr marL="0" indent="0">
              <a:buNone/>
            </a:pPr>
            <a:r>
              <a:rPr lang="en-US" i="1" dirty="0">
                <a:solidFill>
                  <a:srgbClr val="FF0000"/>
                </a:solidFill>
              </a:rPr>
              <a:t>I don’t think you mean what you say, do you?</a:t>
            </a:r>
          </a:p>
          <a:p>
            <a:pPr marL="0" indent="0">
              <a:buNone/>
            </a:pPr>
            <a:endParaRPr lang="en-US" dirty="0"/>
          </a:p>
        </p:txBody>
      </p:sp>
    </p:spTree>
    <p:extLst>
      <p:ext uri="{BB962C8B-B14F-4D97-AF65-F5344CB8AC3E}">
        <p14:creationId xmlns:p14="http://schemas.microsoft.com/office/powerpoint/2010/main" val="2516046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15000"/>
          </a:xfrm>
        </p:spPr>
        <p:txBody>
          <a:bodyPr>
            <a:noAutofit/>
          </a:bodyPr>
          <a:lstStyle/>
          <a:p>
            <a:pPr marL="0" indent="0">
              <a:buNone/>
            </a:pPr>
            <a:r>
              <a:rPr lang="en-US" sz="2200" dirty="0"/>
              <a:t>To separate short co-ordinated clauses. E.g. </a:t>
            </a:r>
            <a:r>
              <a:rPr lang="en-US" sz="2200" dirty="0">
                <a:solidFill>
                  <a:srgbClr val="FF0000"/>
                </a:solidFill>
              </a:rPr>
              <a:t>I cooked, ate, did some work and went home.</a:t>
            </a:r>
          </a:p>
          <a:p>
            <a:pPr marL="0" indent="0">
              <a:buNone/>
            </a:pPr>
            <a:r>
              <a:rPr lang="en-US" sz="2200" dirty="0"/>
              <a:t>(v) To separate subordinate clauses if there be more than one, e.g.</a:t>
            </a:r>
          </a:p>
          <a:p>
            <a:pPr marL="0" indent="0">
              <a:buNone/>
            </a:pPr>
            <a:r>
              <a:rPr lang="en-US" sz="2200" dirty="0">
                <a:solidFill>
                  <a:srgbClr val="FF0000"/>
                </a:solidFill>
              </a:rPr>
              <a:t>When my new maid came, I asked her who she was, where she came from, how long she would stay with me and where she would later move to.</a:t>
            </a:r>
          </a:p>
          <a:p>
            <a:pPr marL="0" indent="0">
              <a:buNone/>
            </a:pPr>
            <a:r>
              <a:rPr lang="en-US" sz="2200" b="1" dirty="0"/>
              <a:t>4. SEMI-COLON </a:t>
            </a:r>
            <a:r>
              <a:rPr lang="en-US" sz="2200" dirty="0"/>
              <a:t>[;]</a:t>
            </a:r>
            <a:endParaRPr lang="en-US" sz="2200" b="1" dirty="0"/>
          </a:p>
          <a:p>
            <a:pPr marL="0" indent="0">
              <a:buNone/>
            </a:pPr>
            <a:r>
              <a:rPr lang="en-US" sz="2200" dirty="0"/>
              <a:t>The semi-colon is used:</a:t>
            </a:r>
          </a:p>
          <a:p>
            <a:pPr marL="571500" indent="-571500">
              <a:buAutoNum type="romanLcParenBoth"/>
            </a:pPr>
            <a:r>
              <a:rPr lang="en-US" sz="2200" dirty="0"/>
              <a:t>To show a contrast e.g., </a:t>
            </a:r>
          </a:p>
          <a:p>
            <a:pPr lvl="1"/>
            <a:r>
              <a:rPr lang="en-US" sz="2200" dirty="0">
                <a:solidFill>
                  <a:srgbClr val="FF0000"/>
                </a:solidFill>
              </a:rPr>
              <a:t>To the young, listening to news is boring; to the adult, it is a form of education.</a:t>
            </a:r>
          </a:p>
          <a:p>
            <a:pPr lvl="1"/>
            <a:r>
              <a:rPr lang="en-US" sz="2200" dirty="0">
                <a:solidFill>
                  <a:srgbClr val="FF0000"/>
                </a:solidFill>
              </a:rPr>
              <a:t>They didn’t scold Bola; they advised her.</a:t>
            </a:r>
          </a:p>
          <a:p>
            <a:pPr marL="0" indent="0">
              <a:buNone/>
            </a:pPr>
            <a:r>
              <a:rPr lang="en-US" sz="2200" dirty="0"/>
              <a:t>(ii) To show relationship between one clause or another e.g.</a:t>
            </a:r>
          </a:p>
          <a:p>
            <a:pPr lvl="1"/>
            <a:r>
              <a:rPr lang="en-US" sz="2200" dirty="0"/>
              <a:t> </a:t>
            </a:r>
            <a:r>
              <a:rPr lang="en-US" sz="2200" dirty="0">
                <a:solidFill>
                  <a:srgbClr val="FF0000"/>
                </a:solidFill>
              </a:rPr>
              <a:t>He was a good man; he will be dearly missed.</a:t>
            </a:r>
          </a:p>
          <a:p>
            <a:pPr lvl="1"/>
            <a:r>
              <a:rPr lang="en-US" sz="2200" dirty="0" err="1">
                <a:solidFill>
                  <a:srgbClr val="FF0000"/>
                </a:solidFill>
              </a:rPr>
              <a:t>Taju</a:t>
            </a:r>
            <a:r>
              <a:rPr lang="en-US" sz="2200" dirty="0">
                <a:solidFill>
                  <a:srgbClr val="FF0000"/>
                </a:solidFill>
              </a:rPr>
              <a:t> is a very rude boy; he has done it again.</a:t>
            </a:r>
          </a:p>
        </p:txBody>
      </p:sp>
    </p:spTree>
    <p:extLst>
      <p:ext uri="{BB962C8B-B14F-4D97-AF65-F5344CB8AC3E}">
        <p14:creationId xmlns:p14="http://schemas.microsoft.com/office/powerpoint/2010/main" val="3451264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4. COLON [</a:t>
            </a:r>
            <a:r>
              <a:rPr lang="en-US" b="1" dirty="0">
                <a:solidFill>
                  <a:srgbClr val="FF0000"/>
                </a:solidFill>
              </a:rPr>
              <a:t>:</a:t>
            </a:r>
            <a:r>
              <a:rPr lang="en-US" b="1" dirty="0"/>
              <a:t>]</a:t>
            </a:r>
          </a:p>
        </p:txBody>
      </p:sp>
      <p:sp>
        <p:nvSpPr>
          <p:cNvPr id="3" name="Content Placeholder 2"/>
          <p:cNvSpPr>
            <a:spLocks noGrp="1"/>
          </p:cNvSpPr>
          <p:nvPr>
            <p:ph idx="1"/>
          </p:nvPr>
        </p:nvSpPr>
        <p:spPr>
          <a:xfrm>
            <a:off x="457200" y="1371600"/>
            <a:ext cx="8229600" cy="4754563"/>
          </a:xfrm>
        </p:spPr>
        <p:txBody>
          <a:bodyPr>
            <a:normAutofit lnSpcReduction="10000"/>
          </a:bodyPr>
          <a:lstStyle/>
          <a:p>
            <a:pPr marL="0" indent="0">
              <a:buNone/>
            </a:pPr>
            <a:r>
              <a:rPr lang="en-US" dirty="0"/>
              <a:t>The colon is used to introduce items in a list </a:t>
            </a:r>
            <a:r>
              <a:rPr lang="en-US" dirty="0" err="1"/>
              <a:t>e.g</a:t>
            </a:r>
            <a:r>
              <a:rPr lang="en-US" dirty="0"/>
              <a:t>,</a:t>
            </a:r>
          </a:p>
          <a:p>
            <a:pPr marL="0" indent="0">
              <a:buNone/>
            </a:pPr>
            <a:r>
              <a:rPr lang="en-US" i="1" dirty="0">
                <a:solidFill>
                  <a:srgbClr val="FF0000"/>
                </a:solidFill>
              </a:rPr>
              <a:t>These are her wedding gifts:  a ticket to travel to London, a wedding gown, a week honeymoon at Nico-</a:t>
            </a:r>
            <a:r>
              <a:rPr lang="en-US" i="1" dirty="0" err="1">
                <a:solidFill>
                  <a:srgbClr val="FF0000"/>
                </a:solidFill>
              </a:rPr>
              <a:t>Noga</a:t>
            </a:r>
            <a:r>
              <a:rPr lang="en-US" i="1" dirty="0">
                <a:solidFill>
                  <a:srgbClr val="FF0000"/>
                </a:solidFill>
              </a:rPr>
              <a:t> Hotel and a fifty-thousand-naira gold wristwatch.</a:t>
            </a:r>
          </a:p>
          <a:p>
            <a:pPr marL="0" indent="0">
              <a:buNone/>
            </a:pPr>
            <a:r>
              <a:rPr lang="en-US" dirty="0"/>
              <a:t>(ii) It can be used in a written dialogue between two people e.g.</a:t>
            </a:r>
          </a:p>
          <a:p>
            <a:pPr marL="0" indent="0">
              <a:buNone/>
            </a:pPr>
            <a:r>
              <a:rPr lang="en-US" dirty="0"/>
              <a:t>Bola: Where are you going?</a:t>
            </a:r>
          </a:p>
          <a:p>
            <a:pPr marL="0" indent="0">
              <a:buNone/>
            </a:pPr>
            <a:r>
              <a:rPr lang="en-US" dirty="0" err="1"/>
              <a:t>Tunde</a:t>
            </a:r>
            <a:r>
              <a:rPr lang="en-US" dirty="0"/>
              <a:t>: I am going to Lagos.</a:t>
            </a:r>
          </a:p>
        </p:txBody>
      </p:sp>
    </p:spTree>
    <p:extLst>
      <p:ext uri="{BB962C8B-B14F-4D97-AF65-F5344CB8AC3E}">
        <p14:creationId xmlns:p14="http://schemas.microsoft.com/office/powerpoint/2010/main" val="1650995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925" y="2275"/>
            <a:ext cx="8229600" cy="1143000"/>
          </a:xfrm>
        </p:spPr>
        <p:txBody>
          <a:bodyPr>
            <a:normAutofit/>
          </a:bodyPr>
          <a:lstStyle/>
          <a:p>
            <a:pPr algn="l"/>
            <a:r>
              <a:rPr lang="en-US" sz="2400" b="1" dirty="0">
                <a:latin typeface="+mn-lt"/>
                <a:ea typeface="+mn-ea"/>
                <a:cs typeface="+mn-cs"/>
              </a:rPr>
              <a:t>5. QUESTION MARK [?]</a:t>
            </a:r>
          </a:p>
        </p:txBody>
      </p:sp>
      <p:sp>
        <p:nvSpPr>
          <p:cNvPr id="3" name="Content Placeholder 2"/>
          <p:cNvSpPr>
            <a:spLocks noGrp="1"/>
          </p:cNvSpPr>
          <p:nvPr>
            <p:ph idx="1"/>
          </p:nvPr>
        </p:nvSpPr>
        <p:spPr>
          <a:xfrm>
            <a:off x="449238" y="838200"/>
            <a:ext cx="8229600" cy="5638800"/>
          </a:xfrm>
        </p:spPr>
        <p:txBody>
          <a:bodyPr>
            <a:noAutofit/>
          </a:bodyPr>
          <a:lstStyle/>
          <a:p>
            <a:pPr marL="0" indent="0">
              <a:buNone/>
            </a:pPr>
            <a:r>
              <a:rPr lang="en-US" sz="2000" dirty="0"/>
              <a:t>This is used at the end of a question. Example: </a:t>
            </a:r>
          </a:p>
          <a:p>
            <a:pPr marL="0" indent="0">
              <a:buNone/>
            </a:pPr>
            <a:r>
              <a:rPr lang="en-US" sz="2000" i="1" dirty="0">
                <a:solidFill>
                  <a:srgbClr val="FF0000"/>
                </a:solidFill>
              </a:rPr>
              <a:t>What is your name?</a:t>
            </a:r>
          </a:p>
          <a:p>
            <a:pPr marL="0" indent="0">
              <a:buNone/>
            </a:pPr>
            <a:r>
              <a:rPr lang="en-US" sz="2000" i="1" dirty="0">
                <a:solidFill>
                  <a:srgbClr val="FF0000"/>
                </a:solidFill>
              </a:rPr>
              <a:t>How are you?</a:t>
            </a:r>
          </a:p>
          <a:p>
            <a:pPr marL="0" indent="0">
              <a:buNone/>
            </a:pPr>
            <a:endParaRPr lang="en-US" sz="900" dirty="0"/>
          </a:p>
          <a:p>
            <a:pPr marL="0" indent="0">
              <a:buNone/>
            </a:pPr>
            <a:r>
              <a:rPr lang="en-US" sz="2400" b="1" dirty="0"/>
              <a:t>6. EXCLAMATION MARK [!]</a:t>
            </a:r>
          </a:p>
          <a:p>
            <a:pPr marL="0" indent="0">
              <a:buNone/>
            </a:pPr>
            <a:r>
              <a:rPr lang="en-US" sz="2000" dirty="0"/>
              <a:t>This is used after an interjection or an exclamatory sentence. Example: </a:t>
            </a:r>
          </a:p>
          <a:p>
            <a:pPr marL="0" indent="0">
              <a:buNone/>
            </a:pPr>
            <a:r>
              <a:rPr lang="en-US" sz="2000" i="1" dirty="0">
                <a:solidFill>
                  <a:srgbClr val="FF0000"/>
                </a:solidFill>
              </a:rPr>
              <a:t>Oh my God!</a:t>
            </a:r>
          </a:p>
          <a:p>
            <a:pPr marL="0" indent="0">
              <a:buNone/>
            </a:pPr>
            <a:r>
              <a:rPr lang="en-US" sz="2000" i="1" dirty="0">
                <a:solidFill>
                  <a:srgbClr val="FF0000"/>
                </a:solidFill>
              </a:rPr>
              <a:t>What a goal!</a:t>
            </a:r>
          </a:p>
          <a:p>
            <a:pPr marL="0" indent="0">
              <a:buNone/>
            </a:pPr>
            <a:endParaRPr lang="en-US" sz="1800" i="1" dirty="0"/>
          </a:p>
          <a:p>
            <a:pPr marL="0" indent="0">
              <a:buNone/>
            </a:pPr>
            <a:r>
              <a:rPr lang="en-US" sz="2000" b="1" i="1" dirty="0"/>
              <a:t>7. </a:t>
            </a:r>
            <a:r>
              <a:rPr lang="en-US" sz="2400" b="1" dirty="0"/>
              <a:t>DASH [—]</a:t>
            </a:r>
          </a:p>
          <a:p>
            <a:pPr marL="0" indent="0">
              <a:buNone/>
            </a:pPr>
            <a:r>
              <a:rPr lang="en-US" sz="2000" dirty="0"/>
              <a:t>The dash is used to introduce list. Example: </a:t>
            </a:r>
          </a:p>
          <a:p>
            <a:pPr marL="0" indent="0">
              <a:buNone/>
            </a:pPr>
            <a:r>
              <a:rPr lang="en-US" sz="2000" i="1" dirty="0">
                <a:solidFill>
                  <a:srgbClr val="FF0000"/>
                </a:solidFill>
              </a:rPr>
              <a:t>The ex-president has a lot of property in Abuja—land, cars, and buildings.</a:t>
            </a:r>
          </a:p>
          <a:p>
            <a:pPr marL="0" indent="0">
              <a:buNone/>
            </a:pPr>
            <a:r>
              <a:rPr lang="en-US" sz="2000" dirty="0"/>
              <a:t>Dash can also be used to show expressions that are after thoughts. Examples: </a:t>
            </a:r>
          </a:p>
          <a:p>
            <a:pPr marL="0" indent="0">
              <a:buNone/>
            </a:pPr>
            <a:r>
              <a:rPr lang="en-US" sz="2000" i="1" dirty="0">
                <a:solidFill>
                  <a:srgbClr val="FF0000"/>
                </a:solidFill>
              </a:rPr>
              <a:t>I have done all I was asked to do—sweep the floor, wash the clothes and prepare the meal.</a:t>
            </a:r>
            <a:endParaRPr lang="en-US" sz="2000" b="1" dirty="0">
              <a:solidFill>
                <a:srgbClr val="FF0000"/>
              </a:solidFill>
            </a:endParaRPr>
          </a:p>
        </p:txBody>
      </p:sp>
    </p:spTree>
    <p:extLst>
      <p:ext uri="{BB962C8B-B14F-4D97-AF65-F5344CB8AC3E}">
        <p14:creationId xmlns:p14="http://schemas.microsoft.com/office/powerpoint/2010/main" val="2676064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85800"/>
            <a:ext cx="8229600" cy="4525963"/>
          </a:xfrm>
        </p:spPr>
        <p:txBody>
          <a:bodyPr/>
          <a:lstStyle/>
          <a:p>
            <a:pPr marL="0" indent="0">
              <a:buNone/>
            </a:pPr>
            <a:r>
              <a:rPr lang="en-US" b="1" i="1" dirty="0"/>
              <a:t>8. </a:t>
            </a:r>
            <a:r>
              <a:rPr lang="en-US" sz="3600" b="1" dirty="0"/>
              <a:t>HYPHEN [-]</a:t>
            </a:r>
          </a:p>
          <a:p>
            <a:pPr marL="0" indent="0">
              <a:buNone/>
            </a:pPr>
            <a:r>
              <a:rPr lang="en-US" dirty="0"/>
              <a:t>(</a:t>
            </a:r>
            <a:r>
              <a:rPr lang="en-US" dirty="0" err="1"/>
              <a:t>i</a:t>
            </a:r>
            <a:r>
              <a:rPr lang="en-US" dirty="0"/>
              <a:t>) The hyphen is used in compound words. Example:</a:t>
            </a:r>
          </a:p>
          <a:p>
            <a:pPr marL="0" indent="0">
              <a:buNone/>
            </a:pPr>
            <a:r>
              <a:rPr lang="en-US" u="sng" dirty="0">
                <a:solidFill>
                  <a:srgbClr val="FF0000"/>
                </a:solidFill>
              </a:rPr>
              <a:t>Father-in-law</a:t>
            </a:r>
            <a:r>
              <a:rPr lang="en-US" dirty="0">
                <a:solidFill>
                  <a:srgbClr val="FF0000"/>
                </a:solidFill>
              </a:rPr>
              <a:t>, </a:t>
            </a:r>
            <a:r>
              <a:rPr lang="en-US" u="sng" dirty="0">
                <a:solidFill>
                  <a:srgbClr val="FF0000"/>
                </a:solidFill>
              </a:rPr>
              <a:t>long-necked </a:t>
            </a:r>
            <a:r>
              <a:rPr lang="en-US" dirty="0">
                <a:solidFill>
                  <a:srgbClr val="FF0000"/>
                </a:solidFill>
              </a:rPr>
              <a:t>animal, </a:t>
            </a:r>
            <a:r>
              <a:rPr lang="en-US" u="sng" dirty="0">
                <a:solidFill>
                  <a:srgbClr val="FF0000"/>
                </a:solidFill>
              </a:rPr>
              <a:t>outstretched-hand</a:t>
            </a:r>
            <a:r>
              <a:rPr lang="en-US" dirty="0">
                <a:solidFill>
                  <a:srgbClr val="FF0000"/>
                </a:solidFill>
              </a:rPr>
              <a:t> </a:t>
            </a:r>
          </a:p>
          <a:p>
            <a:pPr marL="0" indent="0">
              <a:buNone/>
            </a:pPr>
            <a:r>
              <a:rPr lang="en-US" dirty="0"/>
              <a:t>(ii) The hyphen is also used to join some prefixes to the main words. E.g.</a:t>
            </a:r>
          </a:p>
          <a:p>
            <a:pPr marL="0" indent="0">
              <a:buNone/>
            </a:pPr>
            <a:r>
              <a:rPr lang="en-US" dirty="0">
                <a:solidFill>
                  <a:srgbClr val="FF0000"/>
                </a:solidFill>
              </a:rPr>
              <a:t>Ex-presidents, co-education, post-election, etc.</a:t>
            </a:r>
          </a:p>
          <a:p>
            <a:endParaRPr lang="en-US" dirty="0"/>
          </a:p>
        </p:txBody>
      </p:sp>
    </p:spTree>
    <p:extLst>
      <p:ext uri="{BB962C8B-B14F-4D97-AF65-F5344CB8AC3E}">
        <p14:creationId xmlns:p14="http://schemas.microsoft.com/office/powerpoint/2010/main" val="3473908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866" y="152400"/>
            <a:ext cx="8229600" cy="1143000"/>
          </a:xfrm>
        </p:spPr>
        <p:txBody>
          <a:bodyPr>
            <a:normAutofit/>
          </a:bodyPr>
          <a:lstStyle/>
          <a:p>
            <a:pPr algn="l"/>
            <a:r>
              <a:rPr lang="en-US" sz="4000" b="1" dirty="0"/>
              <a:t>9. APOSTROPHE [’]</a:t>
            </a:r>
          </a:p>
        </p:txBody>
      </p:sp>
      <p:sp>
        <p:nvSpPr>
          <p:cNvPr id="3" name="Content Placeholder 2"/>
          <p:cNvSpPr>
            <a:spLocks noGrp="1"/>
          </p:cNvSpPr>
          <p:nvPr>
            <p:ph idx="1"/>
          </p:nvPr>
        </p:nvSpPr>
        <p:spPr>
          <a:xfrm>
            <a:off x="452651" y="990600"/>
            <a:ext cx="8229600" cy="5486400"/>
          </a:xfrm>
        </p:spPr>
        <p:txBody>
          <a:bodyPr>
            <a:normAutofit/>
          </a:bodyPr>
          <a:lstStyle/>
          <a:p>
            <a:pPr marL="0" indent="0">
              <a:buNone/>
            </a:pPr>
            <a:r>
              <a:rPr lang="en-US" sz="2200" dirty="0"/>
              <a:t>This is used to indicate possessive case. Example:</a:t>
            </a:r>
          </a:p>
          <a:p>
            <a:pPr marL="0" indent="0">
              <a:spcBef>
                <a:spcPts val="0"/>
              </a:spcBef>
              <a:buNone/>
            </a:pPr>
            <a:r>
              <a:rPr lang="en-US" sz="2200" i="1" dirty="0">
                <a:solidFill>
                  <a:srgbClr val="FF0000"/>
                </a:solidFill>
              </a:rPr>
              <a:t>In my father’s town</a:t>
            </a:r>
          </a:p>
          <a:p>
            <a:pPr marL="0" indent="0">
              <a:spcBef>
                <a:spcPts val="0"/>
              </a:spcBef>
              <a:buNone/>
            </a:pPr>
            <a:r>
              <a:rPr lang="en-US" sz="2200" i="1" dirty="0">
                <a:solidFill>
                  <a:srgbClr val="FF0000"/>
                </a:solidFill>
              </a:rPr>
              <a:t>Girl’s college</a:t>
            </a:r>
          </a:p>
          <a:p>
            <a:pPr marL="0" indent="0">
              <a:buNone/>
            </a:pPr>
            <a:r>
              <a:rPr lang="en-US" sz="2200" dirty="0"/>
              <a:t>It can also be used to indicate the omission of a letter. Example:</a:t>
            </a:r>
          </a:p>
          <a:p>
            <a:pPr marL="0" indent="0">
              <a:spcBef>
                <a:spcPts val="0"/>
              </a:spcBef>
              <a:buNone/>
            </a:pPr>
            <a:r>
              <a:rPr lang="en-US" sz="2200" i="1" dirty="0">
                <a:solidFill>
                  <a:srgbClr val="FF0000"/>
                </a:solidFill>
              </a:rPr>
              <a:t>You’re</a:t>
            </a:r>
          </a:p>
          <a:p>
            <a:pPr marL="0" indent="0">
              <a:spcBef>
                <a:spcPts val="0"/>
              </a:spcBef>
              <a:buNone/>
            </a:pPr>
            <a:r>
              <a:rPr lang="en-US" sz="2200" i="1" dirty="0">
                <a:solidFill>
                  <a:srgbClr val="FF0000"/>
                </a:solidFill>
              </a:rPr>
              <a:t>Don’t </a:t>
            </a:r>
          </a:p>
          <a:p>
            <a:pPr marL="0" indent="0">
              <a:spcBef>
                <a:spcPts val="0"/>
              </a:spcBef>
              <a:buNone/>
            </a:pPr>
            <a:r>
              <a:rPr lang="en-US" sz="2200" i="1" dirty="0">
                <a:solidFill>
                  <a:srgbClr val="FF0000"/>
                </a:solidFill>
              </a:rPr>
              <a:t>She’s </a:t>
            </a:r>
          </a:p>
          <a:p>
            <a:pPr marL="0" indent="0">
              <a:spcBef>
                <a:spcPts val="0"/>
              </a:spcBef>
              <a:buNone/>
            </a:pPr>
            <a:endParaRPr lang="en-US" sz="1400" i="1" dirty="0"/>
          </a:p>
          <a:p>
            <a:pPr marL="0" indent="0">
              <a:spcBef>
                <a:spcPts val="0"/>
              </a:spcBef>
              <a:buNone/>
            </a:pPr>
            <a:r>
              <a:rPr lang="en-US" b="1" dirty="0"/>
              <a:t>10. Parenthesis [ ( ) ]</a:t>
            </a:r>
          </a:p>
          <a:p>
            <a:pPr marL="0" indent="0">
              <a:spcBef>
                <a:spcPts val="0"/>
              </a:spcBef>
              <a:buNone/>
            </a:pPr>
            <a:r>
              <a:rPr lang="en-US" sz="2200" dirty="0"/>
              <a:t>This is used when one has an expression that is optional in the main sentence, such that if it is removed, the sentence is still grammatically correct. It may be an afterthought. Example:</a:t>
            </a:r>
          </a:p>
          <a:p>
            <a:pPr marL="0" indent="0">
              <a:spcBef>
                <a:spcPts val="0"/>
              </a:spcBef>
              <a:buNone/>
            </a:pPr>
            <a:r>
              <a:rPr lang="en-US" sz="2200" i="1" dirty="0">
                <a:solidFill>
                  <a:srgbClr val="FF0000"/>
                </a:solidFill>
              </a:rPr>
              <a:t>You may come for the book (maybe on your way home).</a:t>
            </a:r>
          </a:p>
          <a:p>
            <a:pPr marL="0" indent="0">
              <a:spcBef>
                <a:spcPts val="0"/>
              </a:spcBef>
              <a:buNone/>
            </a:pPr>
            <a:r>
              <a:rPr lang="en-US" sz="2200" i="1" dirty="0">
                <a:solidFill>
                  <a:srgbClr val="FF0000"/>
                </a:solidFill>
              </a:rPr>
              <a:t>His red cap is quite glittering (actually, I don’t like red,  but it looks good on him).</a:t>
            </a:r>
          </a:p>
          <a:p>
            <a:pPr marL="0" indent="0">
              <a:spcBef>
                <a:spcPts val="0"/>
              </a:spcBef>
              <a:buNone/>
            </a:pPr>
            <a:endParaRPr lang="en-US" b="1" dirty="0"/>
          </a:p>
          <a:p>
            <a:pPr marL="0" indent="0" algn="ctr">
              <a:spcBef>
                <a:spcPts val="0"/>
              </a:spcBef>
              <a:buNone/>
            </a:pPr>
            <a:endParaRPr lang="en-US" b="1" dirty="0"/>
          </a:p>
        </p:txBody>
      </p:sp>
    </p:spTree>
    <p:extLst>
      <p:ext uri="{BB962C8B-B14F-4D97-AF65-F5344CB8AC3E}">
        <p14:creationId xmlns:p14="http://schemas.microsoft.com/office/powerpoint/2010/main" val="3901072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Rectangle 15"/>
          <p:cNvSpPr/>
          <p:nvPr/>
        </p:nvSpPr>
        <p:spPr>
          <a:xfrm>
            <a:off x="228600" y="152400"/>
            <a:ext cx="8686800" cy="652109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14400" y="2135675"/>
            <a:ext cx="6705600" cy="2554545"/>
          </a:xfrm>
          <a:prstGeom prst="rect">
            <a:avLst/>
          </a:prstGeom>
        </p:spPr>
        <p:txBody>
          <a:bodyPr wrap="square">
            <a:spAutoFit/>
          </a:bodyPr>
          <a:lstStyle/>
          <a:p>
            <a:r>
              <a:rPr lang="en-US" sz="4000" b="1" dirty="0">
                <a:solidFill>
                  <a:schemeClr val="bg1"/>
                </a:solidFill>
                <a:latin typeface="Aharoni" pitchFamily="2" charset="-79"/>
                <a:cs typeface="Aharoni" pitchFamily="2" charset="-79"/>
              </a:rPr>
              <a:t>i</a:t>
            </a:r>
            <a:r>
              <a:rPr lang="en-US" sz="4000" b="1" dirty="0">
                <a:solidFill>
                  <a:srgbClr val="FFFF00"/>
                </a:solidFill>
                <a:latin typeface="Aharoni" pitchFamily="2" charset="-79"/>
                <a:cs typeface="Aharoni" pitchFamily="2" charset="-79"/>
              </a:rPr>
              <a:t>f a sentence is not punctuated correctly </a:t>
            </a:r>
          </a:p>
          <a:p>
            <a:r>
              <a:rPr lang="en-US" sz="4000" b="1" dirty="0">
                <a:solidFill>
                  <a:srgbClr val="FFFF00"/>
                </a:solidFill>
                <a:latin typeface="Aharoni" pitchFamily="2" charset="-79"/>
                <a:cs typeface="Aharoni" pitchFamily="2" charset="-79"/>
              </a:rPr>
              <a:t>It’s meaning wont be clear</a:t>
            </a:r>
            <a:r>
              <a:rPr lang="en-US" sz="4000" b="1" dirty="0">
                <a:solidFill>
                  <a:schemeClr val="bg1"/>
                </a:solidFill>
                <a:latin typeface="Aharoni" pitchFamily="2" charset="-79"/>
                <a:cs typeface="Aharoni" pitchFamily="2" charset="-79"/>
              </a:rPr>
              <a:t> </a:t>
            </a:r>
            <a:r>
              <a:rPr lang="en-US" sz="4000" b="1" dirty="0">
                <a:solidFill>
                  <a:srgbClr val="FFFF00"/>
                </a:solidFill>
                <a:latin typeface="Aharoni" pitchFamily="2" charset="-79"/>
                <a:cs typeface="Aharoni" pitchFamily="2" charset="-79"/>
              </a:rPr>
              <a:t>isnt it</a:t>
            </a:r>
            <a:r>
              <a:rPr lang="en-US" sz="4000" b="1" dirty="0">
                <a:solidFill>
                  <a:schemeClr val="bg1"/>
                </a:solidFill>
                <a:latin typeface="Aharoni" pitchFamily="2" charset="-79"/>
                <a:cs typeface="Aharoni" pitchFamily="2" charset="-79"/>
              </a:rPr>
              <a:t> </a:t>
            </a:r>
            <a:r>
              <a:rPr lang="en-US" sz="4000" b="1" dirty="0">
                <a:solidFill>
                  <a:srgbClr val="FFFF00"/>
                </a:solidFill>
                <a:latin typeface="Aharoni" pitchFamily="2" charset="-79"/>
                <a:cs typeface="Aharoni" pitchFamily="2" charset="-79"/>
              </a:rPr>
              <a:t>Yes it is</a:t>
            </a:r>
            <a:endParaRPr lang="en-US" sz="4000" b="1" dirty="0">
              <a:solidFill>
                <a:schemeClr val="bg1"/>
              </a:solidFill>
              <a:latin typeface="Aharoni" pitchFamily="2" charset="-79"/>
              <a:cs typeface="Aharoni" pitchFamily="2" charset="-79"/>
            </a:endParaRPr>
          </a:p>
        </p:txBody>
      </p:sp>
      <p:sp>
        <p:nvSpPr>
          <p:cNvPr id="9" name="Rectangle 8"/>
          <p:cNvSpPr/>
          <p:nvPr/>
        </p:nvSpPr>
        <p:spPr>
          <a:xfrm>
            <a:off x="914400" y="609600"/>
            <a:ext cx="6705600" cy="1323439"/>
          </a:xfrm>
          <a:prstGeom prst="rect">
            <a:avLst/>
          </a:prstGeom>
        </p:spPr>
        <p:txBody>
          <a:bodyPr wrap="square">
            <a:spAutoFit/>
          </a:bodyPr>
          <a:lstStyle/>
          <a:p>
            <a:r>
              <a:rPr lang="en-US" sz="4000" dirty="0">
                <a:solidFill>
                  <a:schemeClr val="bg1"/>
                </a:solidFill>
                <a:cs typeface="Aharoni" pitchFamily="2" charset="-79"/>
              </a:rPr>
              <a:t>Rewrite and punctuate these expressions correctly.</a:t>
            </a:r>
          </a:p>
        </p:txBody>
      </p:sp>
    </p:spTree>
    <p:extLst>
      <p:ext uri="{BB962C8B-B14F-4D97-AF65-F5344CB8AC3E}">
        <p14:creationId xmlns:p14="http://schemas.microsoft.com/office/powerpoint/2010/main" val="2319235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1162"/>
            <a:ext cx="8229600" cy="1189038"/>
          </a:xfrm>
        </p:spPr>
        <p:txBody>
          <a:bodyPr>
            <a:noAutofit/>
          </a:bodyPr>
          <a:lstStyle/>
          <a:p>
            <a:r>
              <a:rPr lang="en-US" sz="3200" b="1" dirty="0">
                <a:solidFill>
                  <a:srgbClr val="0070C0"/>
                </a:solidFill>
              </a:rPr>
              <a:t>Paraphrasing and Summarizing: why are they important?</a:t>
            </a:r>
            <a:br>
              <a:rPr lang="en-US" sz="3200" b="1" dirty="0"/>
            </a:br>
            <a:endParaRPr lang="en-US" sz="3200" dirty="0"/>
          </a:p>
        </p:txBody>
      </p:sp>
      <p:sp>
        <p:nvSpPr>
          <p:cNvPr id="3" name="Content Placeholder 2"/>
          <p:cNvSpPr>
            <a:spLocks noGrp="1"/>
          </p:cNvSpPr>
          <p:nvPr>
            <p:ph idx="1"/>
          </p:nvPr>
        </p:nvSpPr>
        <p:spPr/>
        <p:txBody>
          <a:bodyPr>
            <a:normAutofit fontScale="92500" lnSpcReduction="10000"/>
          </a:bodyPr>
          <a:lstStyle/>
          <a:p>
            <a:pPr fontAlgn="base"/>
            <a:r>
              <a:rPr lang="en-US" dirty="0"/>
              <a:t>Imagine you're preparing a presentation for your instructor. You asked everyone in your team to contribute, and they all had plenty to say!</a:t>
            </a:r>
          </a:p>
          <a:p>
            <a:pPr fontAlgn="base"/>
            <a:r>
              <a:rPr lang="en-US" dirty="0"/>
              <a:t>But now you have a dozen reports in different styles, and your instructor informs you that she can spare only 10 minutes to read the final version. What do you do?</a:t>
            </a:r>
          </a:p>
          <a:p>
            <a:pPr fontAlgn="base"/>
            <a:r>
              <a:rPr lang="en-US" dirty="0"/>
              <a:t>The solution is to paraphrase and summarize the reports so your instructor gets only the critical information.</a:t>
            </a:r>
          </a:p>
        </p:txBody>
      </p:sp>
      <p:sp>
        <p:nvSpPr>
          <p:cNvPr id="5" name="Rectangle 4"/>
          <p:cNvSpPr/>
          <p:nvPr/>
        </p:nvSpPr>
        <p:spPr>
          <a:xfrm>
            <a:off x="3505200" y="6151777"/>
            <a:ext cx="5943600" cy="307777"/>
          </a:xfrm>
          <a:prstGeom prst="rect">
            <a:avLst/>
          </a:prstGeom>
        </p:spPr>
        <p:txBody>
          <a:bodyPr wrap="square">
            <a:spAutoFit/>
          </a:bodyPr>
          <a:lstStyle/>
          <a:p>
            <a:pPr fontAlgn="base"/>
            <a:r>
              <a:rPr lang="en-US" sz="1400" u="sng" dirty="0">
                <a:hlinkClick r:id="rId2"/>
              </a:rPr>
              <a:t>https://www.mindtools.com/pages/article/paraphrasing-summarizing.htm</a:t>
            </a:r>
            <a:endParaRPr lang="en-US" sz="1400" dirty="0"/>
          </a:p>
        </p:txBody>
      </p:sp>
    </p:spTree>
    <p:extLst>
      <p:ext uri="{BB962C8B-B14F-4D97-AF65-F5344CB8AC3E}">
        <p14:creationId xmlns:p14="http://schemas.microsoft.com/office/powerpoint/2010/main" val="2359635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Paraphrasing?</a:t>
            </a:r>
            <a:r>
              <a:rPr lang="en-US" dirty="0"/>
              <a:t> </a:t>
            </a:r>
          </a:p>
        </p:txBody>
      </p:sp>
      <p:sp>
        <p:nvSpPr>
          <p:cNvPr id="3" name="Content Placeholder 2"/>
          <p:cNvSpPr>
            <a:spLocks noGrp="1"/>
          </p:cNvSpPr>
          <p:nvPr>
            <p:ph idx="1"/>
          </p:nvPr>
        </p:nvSpPr>
        <p:spPr>
          <a:xfrm>
            <a:off x="457200" y="1417638"/>
            <a:ext cx="8229600" cy="4830762"/>
          </a:xfrm>
        </p:spPr>
        <p:txBody>
          <a:bodyPr>
            <a:noAutofit/>
          </a:bodyPr>
          <a:lstStyle/>
          <a:p>
            <a:r>
              <a:rPr lang="en-US" sz="2200" dirty="0">
                <a:solidFill>
                  <a:srgbClr val="FF0000"/>
                </a:solidFill>
              </a:rPr>
              <a:t>Paraphrasing </a:t>
            </a:r>
            <a:r>
              <a:rPr lang="en-US" sz="2200" dirty="0"/>
              <a:t>– rewriting what has been said or written by another person in your own words.</a:t>
            </a:r>
          </a:p>
          <a:p>
            <a:r>
              <a:rPr lang="en-US" sz="2200" dirty="0"/>
              <a:t>You might use paraphrased material to support your argument or viewpoint. </a:t>
            </a:r>
          </a:p>
          <a:p>
            <a:pPr fontAlgn="base"/>
            <a:r>
              <a:rPr lang="en-US" sz="2200" dirty="0"/>
              <a:t>Suppose you’re representing information from an article, a story, a report, or a presentation. In that case, you can use paraphrasing to maintain a consistent style and avoid lengthy quotations from the original text.</a:t>
            </a:r>
          </a:p>
          <a:p>
            <a:pPr fontAlgn="base"/>
            <a:r>
              <a:rPr lang="en-US" sz="2200" dirty="0"/>
              <a:t>Paraphrasing is a good way to ensure you understand what the other person has said correctly. However, it requires active reading or listening and asking the right questions.  </a:t>
            </a:r>
          </a:p>
          <a:p>
            <a:pPr fontAlgn="base"/>
            <a:r>
              <a:rPr lang="en-US" sz="2200" dirty="0"/>
              <a:t>Paraphrased work can be the same length as or longer than the original attributed source.</a:t>
            </a:r>
          </a:p>
          <a:p>
            <a:endParaRPr lang="en-US" sz="2200" dirty="0"/>
          </a:p>
        </p:txBody>
      </p:sp>
    </p:spTree>
    <p:extLst>
      <p:ext uri="{BB962C8B-B14F-4D97-AF65-F5344CB8AC3E}">
        <p14:creationId xmlns:p14="http://schemas.microsoft.com/office/powerpoint/2010/main" val="1613284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The following steps are useful in paraphrasing:</a:t>
            </a:r>
          </a:p>
        </p:txBody>
      </p:sp>
      <p:sp>
        <p:nvSpPr>
          <p:cNvPr id="3" name="Content Placeholder 2"/>
          <p:cNvSpPr>
            <a:spLocks noGrp="1"/>
          </p:cNvSpPr>
          <p:nvPr>
            <p:ph idx="1"/>
          </p:nvPr>
        </p:nvSpPr>
        <p:spPr/>
        <p:txBody>
          <a:bodyPr>
            <a:normAutofit/>
          </a:bodyPr>
          <a:lstStyle/>
          <a:p>
            <a:pPr fontAlgn="base"/>
            <a:r>
              <a:rPr lang="en-US" b="1" dirty="0"/>
              <a:t>1. </a:t>
            </a:r>
            <a:r>
              <a:rPr lang="en-US" b="1" dirty="0">
                <a:solidFill>
                  <a:srgbClr val="FF0000"/>
                </a:solidFill>
              </a:rPr>
              <a:t>Read and Make Notes </a:t>
            </a:r>
            <a:r>
              <a:rPr lang="en-US" b="1" dirty="0"/>
              <a:t>- Highlight, underline, or note down important terms and phrases.</a:t>
            </a:r>
          </a:p>
          <a:p>
            <a:pPr fontAlgn="base"/>
            <a:r>
              <a:rPr lang="en-US" b="1" dirty="0">
                <a:solidFill>
                  <a:srgbClr val="FF0000"/>
                </a:solidFill>
              </a:rPr>
              <a:t>2. Find Different Terms </a:t>
            </a:r>
            <a:r>
              <a:rPr lang="en-US" b="1" dirty="0"/>
              <a:t>- Find synonyms to replace the terms. A dictionary, thesaurus or online search can be useful here, but be sure they do not lose their meaning </a:t>
            </a:r>
          </a:p>
        </p:txBody>
      </p:sp>
    </p:spTree>
    <p:extLst>
      <p:ext uri="{BB962C8B-B14F-4D97-AF65-F5344CB8AC3E}">
        <p14:creationId xmlns:p14="http://schemas.microsoft.com/office/powerpoint/2010/main" val="3520164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fontAlgn="base"/>
            <a:r>
              <a:rPr lang="en-US" sz="2400" b="1" dirty="0"/>
              <a:t>3. </a:t>
            </a:r>
            <a:r>
              <a:rPr lang="en-US" sz="2400" b="1" dirty="0">
                <a:solidFill>
                  <a:srgbClr val="FF0000"/>
                </a:solidFill>
              </a:rPr>
              <a:t>Put the Text into Your Own Words </a:t>
            </a:r>
            <a:r>
              <a:rPr lang="en-US" sz="2400" b="1" dirty="0"/>
              <a:t>- </a:t>
            </a:r>
            <a:r>
              <a:rPr lang="en-US" sz="2400" dirty="0"/>
              <a:t>Rewrite the original text, line by line. Use simple grammar and vocabulary, adjust the order of the words and sentences, and replace "passive" expressions with "active" ones. Remove complex clauses and break longer sentences into shorter ones. All of this will make your new version more straightforward to understand.</a:t>
            </a:r>
          </a:p>
          <a:p>
            <a:pPr marL="0" indent="0" fontAlgn="base">
              <a:buNone/>
            </a:pPr>
            <a:endParaRPr lang="en-US" sz="2000" b="1" dirty="0"/>
          </a:p>
          <a:p>
            <a:r>
              <a:rPr lang="en-US" sz="2400" b="1" dirty="0"/>
              <a:t>4. </a:t>
            </a:r>
            <a:r>
              <a:rPr lang="en-US" sz="2400" b="1" dirty="0">
                <a:solidFill>
                  <a:srgbClr val="FF0000"/>
                </a:solidFill>
              </a:rPr>
              <a:t>Comparing your work with the original</a:t>
            </a:r>
            <a:r>
              <a:rPr lang="en-US" sz="2400" b="1" dirty="0"/>
              <a:t>. </a:t>
            </a:r>
            <a:r>
              <a:rPr lang="en-US" sz="2400" dirty="0"/>
              <a:t>Your paraphrased expressions should be clear, simple, and written in your own words. It may be shorter, but it should include all necessary details.</a:t>
            </a:r>
          </a:p>
          <a:p>
            <a:endParaRPr lang="en-US" sz="2400" dirty="0"/>
          </a:p>
        </p:txBody>
      </p:sp>
    </p:spTree>
    <p:extLst>
      <p:ext uri="{BB962C8B-B14F-4D97-AF65-F5344CB8AC3E}">
        <p14:creationId xmlns:p14="http://schemas.microsoft.com/office/powerpoint/2010/main" val="318919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433" y="152400"/>
            <a:ext cx="8229600" cy="1143000"/>
          </a:xfrm>
        </p:spPr>
        <p:txBody>
          <a:bodyPr>
            <a:normAutofit/>
          </a:bodyPr>
          <a:lstStyle/>
          <a:p>
            <a:r>
              <a:rPr lang="en-US" b="1" dirty="0"/>
              <a:t>An Example</a:t>
            </a:r>
            <a:endParaRPr lang="en-US" dirty="0"/>
          </a:p>
        </p:txBody>
      </p:sp>
      <p:sp>
        <p:nvSpPr>
          <p:cNvPr id="3" name="Content Placeholder 2"/>
          <p:cNvSpPr>
            <a:spLocks noGrp="1"/>
          </p:cNvSpPr>
          <p:nvPr>
            <p:ph idx="1"/>
          </p:nvPr>
        </p:nvSpPr>
        <p:spPr>
          <a:xfrm>
            <a:off x="409433" y="990600"/>
            <a:ext cx="8229600" cy="5410200"/>
          </a:xfrm>
        </p:spPr>
        <p:txBody>
          <a:bodyPr>
            <a:noAutofit/>
          </a:bodyPr>
          <a:lstStyle/>
          <a:p>
            <a:pPr marL="0" indent="0" algn="ctr" fontAlgn="base">
              <a:buNone/>
            </a:pPr>
            <a:r>
              <a:rPr lang="en-US" sz="1800" b="1" dirty="0"/>
              <a:t>Original</a:t>
            </a:r>
          </a:p>
          <a:p>
            <a:pPr fontAlgn="base"/>
            <a:r>
              <a:rPr lang="en-US" sz="1800" dirty="0"/>
              <a:t>Despite the undoubted fact that everyone's vision of what constitutes success is different, one should spend time establishing and finalizing one's vision. Otherwise, how can you possibly understand what your final destination might be or whether or not your decisions are assisting you in moving in the direction of the goals you've set yourself?</a:t>
            </a:r>
          </a:p>
          <a:p>
            <a:pPr fontAlgn="base"/>
            <a:r>
              <a:rPr lang="en-US" sz="1800" dirty="0"/>
              <a:t>The two kinds of statement – mission and vision – can be invaluable to your approach, aiding you, as they do, in focusing on your primary goal and quickly identifying possibilities that you might wish to exploit and explore.</a:t>
            </a:r>
          </a:p>
          <a:p>
            <a:pPr marL="0" indent="0" algn="ctr" fontAlgn="base">
              <a:buNone/>
            </a:pPr>
            <a:endParaRPr lang="en-US" sz="1800" dirty="0"/>
          </a:p>
          <a:p>
            <a:pPr marL="0" indent="0" algn="ctr" fontAlgn="base">
              <a:buNone/>
            </a:pPr>
            <a:r>
              <a:rPr lang="en-US" sz="1800" b="1" dirty="0"/>
              <a:t>Paraphrase</a:t>
            </a:r>
          </a:p>
          <a:p>
            <a:pPr fontAlgn="base"/>
            <a:r>
              <a:rPr lang="en-US" sz="1800" dirty="0"/>
              <a:t>We all have different ideas about success. What's important is that you spend time defining your version of success. That way, you'll understand what you should be working toward. You'll also know if your decisions are helping you to move toward your goals.</a:t>
            </a:r>
          </a:p>
          <a:p>
            <a:pPr fontAlgn="base"/>
            <a:r>
              <a:rPr lang="en-US" sz="1800" dirty="0"/>
              <a:t>As part of your approach to goal-setting, mission and vision statements help bring sharp focus to your most important goal and help you quickly identify which opportunities you should pursue.</a:t>
            </a:r>
          </a:p>
          <a:p>
            <a:endParaRPr lang="en-US" sz="1800" dirty="0"/>
          </a:p>
        </p:txBody>
      </p:sp>
      <p:sp>
        <p:nvSpPr>
          <p:cNvPr id="4" name="Rectangle 3"/>
          <p:cNvSpPr/>
          <p:nvPr/>
        </p:nvSpPr>
        <p:spPr>
          <a:xfrm>
            <a:off x="3505200" y="6400800"/>
            <a:ext cx="5638800" cy="304800"/>
          </a:xfrm>
          <a:prstGeom prst="rect">
            <a:avLst/>
          </a:prstGeom>
        </p:spPr>
        <p:txBody>
          <a:bodyPr wrap="square">
            <a:spAutoFit/>
          </a:bodyPr>
          <a:lstStyle/>
          <a:p>
            <a:pPr fontAlgn="base"/>
            <a:r>
              <a:rPr lang="en-US" sz="1400" u="sng" dirty="0">
                <a:hlinkClick r:id="rId2"/>
              </a:rPr>
              <a:t>https://www.mindtools.com/pages/article/paraphrasing-summarizing.htm</a:t>
            </a:r>
            <a:endParaRPr lang="en-US" sz="1400" dirty="0"/>
          </a:p>
        </p:txBody>
      </p:sp>
    </p:spTree>
    <p:extLst>
      <p:ext uri="{BB962C8B-B14F-4D97-AF65-F5344CB8AC3E}">
        <p14:creationId xmlns:p14="http://schemas.microsoft.com/office/powerpoint/2010/main" val="263161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Summarization </a:t>
            </a:r>
            <a:endParaRPr lang="en-US" dirty="0"/>
          </a:p>
        </p:txBody>
      </p:sp>
      <p:sp>
        <p:nvSpPr>
          <p:cNvPr id="3" name="Content Placeholder 2"/>
          <p:cNvSpPr>
            <a:spLocks noGrp="1"/>
          </p:cNvSpPr>
          <p:nvPr>
            <p:ph idx="1"/>
          </p:nvPr>
        </p:nvSpPr>
        <p:spPr>
          <a:xfrm>
            <a:off x="439003" y="1417638"/>
            <a:ext cx="8229600" cy="4525963"/>
          </a:xfrm>
        </p:spPr>
        <p:txBody>
          <a:bodyPr>
            <a:noAutofit/>
          </a:bodyPr>
          <a:lstStyle/>
          <a:p>
            <a:r>
              <a:rPr lang="en-US" sz="2200" dirty="0"/>
              <a:t>It is a short, clear description of a larger text </a:t>
            </a:r>
            <a:r>
              <a:rPr lang="en-US" sz="2200" b="1" dirty="0"/>
              <a:t>that provides the central facts or </a:t>
            </a:r>
            <a:r>
              <a:rPr lang="en-US" sz="2200" dirty="0"/>
              <a:t>essential points in a text. It is an abridged version of a text. </a:t>
            </a:r>
          </a:p>
          <a:p>
            <a:r>
              <a:rPr lang="en-US" sz="2200" dirty="0"/>
              <a:t>It is a brief overview of an entire discussion or argument. </a:t>
            </a:r>
          </a:p>
          <a:p>
            <a:r>
              <a:rPr lang="en-US" sz="2200" dirty="0"/>
              <a:t>You might summarize a whole research paper or conversation in a single paragraph, for example, or with a series of bullet points, using your own words and style.</a:t>
            </a:r>
          </a:p>
          <a:p>
            <a:pPr fontAlgn="base"/>
            <a:r>
              <a:rPr lang="en-US" sz="2200" dirty="0"/>
              <a:t>People often summarize when the original material is long or to emphasize critical facts or points. </a:t>
            </a:r>
          </a:p>
          <a:p>
            <a:pPr fontAlgn="base"/>
            <a:r>
              <a:rPr lang="en-US" sz="2200" dirty="0"/>
              <a:t>Summaries leave out details or examples that may distract the reader from the most essential information.</a:t>
            </a:r>
          </a:p>
          <a:p>
            <a:pPr marL="0" indent="0">
              <a:buNone/>
            </a:pPr>
            <a:endParaRPr lang="en-US" sz="2200" dirty="0"/>
          </a:p>
        </p:txBody>
      </p:sp>
    </p:spTree>
    <p:extLst>
      <p:ext uri="{BB962C8B-B14F-4D97-AF65-F5344CB8AC3E}">
        <p14:creationId xmlns:p14="http://schemas.microsoft.com/office/powerpoint/2010/main" val="1979334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Steps:</a:t>
            </a:r>
          </a:p>
        </p:txBody>
      </p:sp>
      <p:sp>
        <p:nvSpPr>
          <p:cNvPr id="3" name="Content Placeholder 2"/>
          <p:cNvSpPr>
            <a:spLocks noGrp="1"/>
          </p:cNvSpPr>
          <p:nvPr>
            <p:ph idx="1"/>
          </p:nvPr>
        </p:nvSpPr>
        <p:spPr>
          <a:xfrm>
            <a:off x="457200" y="1417638"/>
            <a:ext cx="8229600" cy="4708525"/>
          </a:xfrm>
        </p:spPr>
        <p:txBody>
          <a:bodyPr>
            <a:normAutofit/>
          </a:bodyPr>
          <a:lstStyle/>
          <a:p>
            <a:pPr marL="514350" lvl="0" indent="-514350" fontAlgn="base">
              <a:buAutoNum type="arabicPeriod"/>
            </a:pPr>
            <a:r>
              <a:rPr lang="en-US" b="1" dirty="0"/>
              <a:t>Read the passage and understand.</a:t>
            </a:r>
            <a:r>
              <a:rPr lang="en-US" dirty="0"/>
              <a:t> </a:t>
            </a:r>
          </a:p>
          <a:p>
            <a:pPr marL="0" lvl="0" indent="0" fontAlgn="base">
              <a:buNone/>
            </a:pPr>
            <a:r>
              <a:rPr lang="en-US" dirty="0"/>
              <a:t>- A passage is usually written in paragraphs. Pay attention to </a:t>
            </a:r>
            <a:r>
              <a:rPr lang="en-US" b="1" dirty="0"/>
              <a:t>topic sentences</a:t>
            </a:r>
            <a:r>
              <a:rPr lang="en-US" dirty="0"/>
              <a:t>.</a:t>
            </a:r>
          </a:p>
          <a:p>
            <a:pPr fontAlgn="base">
              <a:buFontTx/>
              <a:buChar char="-"/>
            </a:pPr>
            <a:r>
              <a:rPr lang="en-US" dirty="0"/>
              <a:t>A topic sentence carries this idea is the </a:t>
            </a:r>
            <a:r>
              <a:rPr lang="en-US" b="1" u="sng" dirty="0"/>
              <a:t>topic sentence</a:t>
            </a:r>
            <a:r>
              <a:rPr lang="en-US" b="1" dirty="0"/>
              <a:t> in each paragraph</a:t>
            </a:r>
            <a:r>
              <a:rPr lang="en-US" dirty="0"/>
              <a:t>. It tells you what the passage is mainly about. </a:t>
            </a:r>
          </a:p>
          <a:p>
            <a:pPr fontAlgn="base">
              <a:buFontTx/>
              <a:buChar char="-"/>
            </a:pPr>
            <a:r>
              <a:rPr lang="en-US" dirty="0"/>
              <a:t>It is usually, but not always, the first sentence in a paragraph. </a:t>
            </a:r>
          </a:p>
          <a:p>
            <a:endParaRPr lang="en-US" dirty="0"/>
          </a:p>
        </p:txBody>
      </p:sp>
    </p:spTree>
    <p:extLst>
      <p:ext uri="{BB962C8B-B14F-4D97-AF65-F5344CB8AC3E}">
        <p14:creationId xmlns:p14="http://schemas.microsoft.com/office/powerpoint/2010/main" val="2792173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85000" lnSpcReduction="20000"/>
          </a:bodyPr>
          <a:lstStyle/>
          <a:p>
            <a:pPr marL="0" indent="0" fontAlgn="base">
              <a:buNone/>
            </a:pPr>
            <a:r>
              <a:rPr lang="en-US" b="1" dirty="0"/>
              <a:t>2. Make notes</a:t>
            </a:r>
          </a:p>
          <a:p>
            <a:pPr fontAlgn="base">
              <a:buFontTx/>
              <a:buChar char="-"/>
            </a:pPr>
            <a:r>
              <a:rPr lang="en-US" dirty="0"/>
              <a:t>Take notes on what you're reading or listening to. </a:t>
            </a:r>
          </a:p>
          <a:p>
            <a:pPr fontAlgn="base">
              <a:buFontTx/>
              <a:buChar char="-"/>
            </a:pPr>
            <a:r>
              <a:rPr lang="en-US" dirty="0"/>
              <a:t>Use bullet points. </a:t>
            </a:r>
          </a:p>
          <a:p>
            <a:pPr fontAlgn="base">
              <a:buFontTx/>
              <a:buChar char="-"/>
            </a:pPr>
            <a:r>
              <a:rPr lang="en-US" dirty="0"/>
              <a:t>Make sure your notes are concise, ordered and include only the important points.</a:t>
            </a:r>
          </a:p>
          <a:p>
            <a:pPr marL="0" indent="0" fontAlgn="base">
              <a:buNone/>
            </a:pPr>
            <a:r>
              <a:rPr lang="en-US" b="1" dirty="0"/>
              <a:t>3. Write your summary</a:t>
            </a:r>
          </a:p>
          <a:p>
            <a:pPr marL="0" indent="0" fontAlgn="base">
              <a:buNone/>
            </a:pPr>
            <a:r>
              <a:rPr lang="en-US" dirty="0"/>
              <a:t>- Write in your own words. </a:t>
            </a:r>
          </a:p>
          <a:p>
            <a:pPr marL="0" indent="0" fontAlgn="base">
              <a:buNone/>
            </a:pPr>
            <a:r>
              <a:rPr lang="en-US" dirty="0"/>
              <a:t>- Bullet points or numbered lists are often an acceptable format for summaries – for example, on presentation slides, in the minutes of a meeting, etc.</a:t>
            </a:r>
          </a:p>
          <a:p>
            <a:pPr fontAlgn="base">
              <a:buFontTx/>
              <a:buChar char="-"/>
            </a:pPr>
            <a:r>
              <a:rPr lang="en-US" dirty="0"/>
              <a:t>For research paper abstracts, press releases, etc., do so in paragraphs, turning each bullet point into a full sentence.</a:t>
            </a:r>
          </a:p>
          <a:p>
            <a:pPr marL="0" indent="0" fontAlgn="base">
              <a:buNone/>
            </a:pPr>
            <a:r>
              <a:rPr lang="en-US" b="1" dirty="0"/>
              <a:t>4. Check your summary</a:t>
            </a:r>
          </a:p>
          <a:p>
            <a:pPr fontAlgn="base">
              <a:buFontTx/>
              <a:buChar char="-"/>
            </a:pPr>
            <a:endParaRPr lang="en-US" dirty="0"/>
          </a:p>
          <a:p>
            <a:endParaRPr lang="en-US" dirty="0"/>
          </a:p>
        </p:txBody>
      </p:sp>
    </p:spTree>
    <p:extLst>
      <p:ext uri="{BB962C8B-B14F-4D97-AF65-F5344CB8AC3E}">
        <p14:creationId xmlns:p14="http://schemas.microsoft.com/office/powerpoint/2010/main" val="3147924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876800"/>
          </a:xfrm>
        </p:spPr>
        <p:txBody>
          <a:bodyPr>
            <a:noAutofit/>
          </a:bodyPr>
          <a:lstStyle/>
          <a:p>
            <a:pPr marL="0" indent="0" algn="ctr" fontAlgn="base">
              <a:buNone/>
            </a:pPr>
            <a:r>
              <a:rPr lang="en-US" sz="1800" b="1" dirty="0"/>
              <a:t>Original</a:t>
            </a:r>
          </a:p>
          <a:p>
            <a:pPr fontAlgn="base"/>
            <a:r>
              <a:rPr lang="en-US" sz="1800" dirty="0"/>
              <a:t>So, how do you identify your strengths and weaknesses and </a:t>
            </a:r>
            <a:r>
              <a:rPr lang="en-US" sz="1800" dirty="0" err="1"/>
              <a:t>analyse</a:t>
            </a:r>
            <a:r>
              <a:rPr lang="en-US" sz="1800" dirty="0"/>
              <a:t> the opportunities and threats that flow from them? SWOT Analysis is a useful technique that helps you to do this.</a:t>
            </a:r>
          </a:p>
          <a:p>
            <a:pPr fontAlgn="base"/>
            <a:r>
              <a:rPr lang="en-US" sz="1800" dirty="0"/>
              <a:t>What makes SWOT especially powerful is that, with a bit of thought, it can help you uncover opportunities you would not otherwise have spotted. And by understanding your weaknesses, you can manage and eliminate threats that might otherwise hurt your ability to move forward in your role.</a:t>
            </a:r>
          </a:p>
          <a:p>
            <a:pPr fontAlgn="base"/>
            <a:r>
              <a:rPr lang="en-US" sz="1800" dirty="0"/>
              <a:t>Look at yourself using the SWOT framework. You can separate yourself from your peers and further develop the specialized talents and abilities needed to advance your career and help you achieve your personal goals.</a:t>
            </a:r>
          </a:p>
          <a:p>
            <a:pPr marL="0" indent="0" algn="ctr" fontAlgn="base">
              <a:buNone/>
            </a:pPr>
            <a:r>
              <a:rPr lang="en-US" sz="1800" b="1" dirty="0"/>
              <a:t>Summary</a:t>
            </a:r>
          </a:p>
          <a:p>
            <a:pPr fontAlgn="base"/>
            <a:r>
              <a:rPr lang="en-US" sz="1800" dirty="0"/>
              <a:t>SWOT Analysis is a technique that helps you identify strengths, weaknesses, opportunities, and threats. Understanding and managing these factors helps you to develop the abilities you need to achieve your goals and progress in your career.</a:t>
            </a:r>
          </a:p>
          <a:p>
            <a:pPr fontAlgn="base"/>
            <a:endParaRPr lang="en-US" sz="1800" b="1" dirty="0"/>
          </a:p>
        </p:txBody>
      </p:sp>
      <p:sp>
        <p:nvSpPr>
          <p:cNvPr id="4" name="Rectangle 3"/>
          <p:cNvSpPr/>
          <p:nvPr/>
        </p:nvSpPr>
        <p:spPr>
          <a:xfrm>
            <a:off x="2667000" y="533400"/>
            <a:ext cx="4016612" cy="523220"/>
          </a:xfrm>
          <a:prstGeom prst="rect">
            <a:avLst/>
          </a:prstGeom>
        </p:spPr>
        <p:txBody>
          <a:bodyPr wrap="none">
            <a:spAutoFit/>
          </a:bodyPr>
          <a:lstStyle/>
          <a:p>
            <a:pPr fontAlgn="base"/>
            <a:r>
              <a:rPr lang="en-US" sz="2800" b="1" dirty="0">
                <a:solidFill>
                  <a:srgbClr val="FF0000"/>
                </a:solidFill>
              </a:rPr>
              <a:t>Summarizing: an Example</a:t>
            </a:r>
          </a:p>
        </p:txBody>
      </p:sp>
      <p:sp>
        <p:nvSpPr>
          <p:cNvPr id="5" name="Rectangle 4"/>
          <p:cNvSpPr/>
          <p:nvPr/>
        </p:nvSpPr>
        <p:spPr>
          <a:xfrm>
            <a:off x="3352800" y="6400800"/>
            <a:ext cx="5638800" cy="304800"/>
          </a:xfrm>
          <a:prstGeom prst="rect">
            <a:avLst/>
          </a:prstGeom>
        </p:spPr>
        <p:txBody>
          <a:bodyPr wrap="square">
            <a:spAutoFit/>
          </a:bodyPr>
          <a:lstStyle/>
          <a:p>
            <a:pPr fontAlgn="base"/>
            <a:r>
              <a:rPr lang="en-US" sz="1400" u="sng" dirty="0">
                <a:hlinkClick r:id="rId2"/>
              </a:rPr>
              <a:t>https://www.mindtools.com/pages/article/paraphrasing-summarizing.htm</a:t>
            </a:r>
            <a:endParaRPr lang="en-US" sz="1400" dirty="0"/>
          </a:p>
        </p:txBody>
      </p:sp>
    </p:spTree>
    <p:extLst>
      <p:ext uri="{BB962C8B-B14F-4D97-AF65-F5344CB8AC3E}">
        <p14:creationId xmlns:p14="http://schemas.microsoft.com/office/powerpoint/2010/main" val="1233065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0"/>
            <a:ext cx="8229600" cy="2667000"/>
          </a:xfrm>
        </p:spPr>
        <p:txBody>
          <a:bodyPr>
            <a:normAutofit fontScale="90000"/>
          </a:bodyPr>
          <a:lstStyle/>
          <a:p>
            <a:r>
              <a:rPr lang="en-US" b="1" dirty="0">
                <a:solidFill>
                  <a:srgbClr val="FF0000"/>
                </a:solidFill>
              </a:rPr>
              <a:t>Exercise: </a:t>
            </a:r>
            <a:r>
              <a:rPr lang="en-US" dirty="0"/>
              <a:t>Read the text in the next slide and summarize the consequences of rural-urban migration.</a:t>
            </a:r>
          </a:p>
        </p:txBody>
      </p:sp>
    </p:spTree>
    <p:extLst>
      <p:ext uri="{BB962C8B-B14F-4D97-AF65-F5344CB8AC3E}">
        <p14:creationId xmlns:p14="http://schemas.microsoft.com/office/powerpoint/2010/main" val="2300013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772400" cy="5867400"/>
          </a:xfrm>
        </p:spPr>
        <p:txBody>
          <a:bodyPr>
            <a:noAutofit/>
          </a:bodyPr>
          <a:lstStyle/>
          <a:p>
            <a:r>
              <a:rPr lang="en-US" sz="1800" dirty="0"/>
              <a:t>Many cities in the world have now become overcrowded because everyday people migrate to them from the country­side in search of work and better living conditions. This problem is far worse in Third World countries, where the harsh living conditions and the lack of gainful employment opportunities in rural areas usually compel a ceaseless and massive rural-urban drift.</a:t>
            </a:r>
          </a:p>
          <a:p>
            <a:endParaRPr lang="en-US" sz="1800" dirty="0"/>
          </a:p>
          <a:p>
            <a:r>
              <a:rPr lang="en-US" sz="1800" dirty="0"/>
              <a:t>This desperate situation has direct consequences for the cities. Facilities like accommodation, schools, hospitals, water supply and public transport cannot cope with the increased number of people's demands, so they are under severe strain. House rents soar astronomically, and many tenants crowd into inadequate spaces. Markets, streets and motorways are congested with people and vehicles. And as the garbage disposal is inefficient, the garbage piles up everywhere, contributing to environmental pollution.</a:t>
            </a:r>
          </a:p>
          <a:p>
            <a:endParaRPr lang="en-US" sz="1800" dirty="0"/>
          </a:p>
          <a:p>
            <a:r>
              <a:rPr lang="en-US" sz="1800" dirty="0"/>
              <a:t>Many of the migrants come to the big cities in the hope of finding employment. However, because most of them are unskilled workers or fresh school leavers not equipped for gainful self-employment, they end up swelling the ranks of the desperate unemployed in the city.</a:t>
            </a:r>
          </a:p>
        </p:txBody>
      </p:sp>
    </p:spTree>
    <p:extLst>
      <p:ext uri="{BB962C8B-B14F-4D97-AF65-F5344CB8AC3E}">
        <p14:creationId xmlns:p14="http://schemas.microsoft.com/office/powerpoint/2010/main" val="3552319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EED51-C34C-7A4C-A15A-2BE319D200A1}"/>
              </a:ext>
            </a:extLst>
          </p:cNvPr>
          <p:cNvSpPr>
            <a:spLocks noGrp="1"/>
          </p:cNvSpPr>
          <p:nvPr>
            <p:ph type="title"/>
          </p:nvPr>
        </p:nvSpPr>
        <p:spPr/>
        <p:txBody>
          <a:bodyPr/>
          <a:lstStyle/>
          <a:p>
            <a:r>
              <a:rPr lang="en-NG" dirty="0"/>
              <a:t>Thank you</a:t>
            </a:r>
          </a:p>
        </p:txBody>
      </p:sp>
      <p:sp>
        <p:nvSpPr>
          <p:cNvPr id="3" name="Content Placeholder 2">
            <a:extLst>
              <a:ext uri="{FF2B5EF4-FFF2-40B4-BE49-F238E27FC236}">
                <a16:creationId xmlns:a16="http://schemas.microsoft.com/office/drawing/2014/main" id="{9E799ABD-C86E-EC41-BB19-4990CCA8917D}"/>
              </a:ext>
            </a:extLst>
          </p:cNvPr>
          <p:cNvSpPr>
            <a:spLocks noGrp="1"/>
          </p:cNvSpPr>
          <p:nvPr>
            <p:ph idx="1"/>
          </p:nvPr>
        </p:nvSpPr>
        <p:spPr/>
        <p:txBody>
          <a:bodyPr/>
          <a:lstStyle/>
          <a:p>
            <a:r>
              <a:rPr lang="en-NG" dirty="0"/>
              <a:t>Collated by:</a:t>
            </a:r>
          </a:p>
          <a:p>
            <a:pPr marL="0" indent="0">
              <a:buNone/>
            </a:pPr>
            <a:r>
              <a:rPr lang="en-NG" dirty="0"/>
              <a:t>The Curricular Literacy Advisor (CLA) </a:t>
            </a:r>
          </a:p>
        </p:txBody>
      </p:sp>
      <p:pic>
        <p:nvPicPr>
          <p:cNvPr id="5" name="Picture 4" descr="Logo, company name&#10;&#10;Description automatically generated">
            <a:extLst>
              <a:ext uri="{FF2B5EF4-FFF2-40B4-BE49-F238E27FC236}">
                <a16:creationId xmlns:a16="http://schemas.microsoft.com/office/drawing/2014/main" id="{DC4384A5-62F7-8A49-8B91-E35BD66B92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3581400"/>
            <a:ext cx="2362200" cy="2381250"/>
          </a:xfrm>
          <a:prstGeom prst="rect">
            <a:avLst/>
          </a:prstGeom>
        </p:spPr>
      </p:pic>
    </p:spTree>
    <p:extLst>
      <p:ext uri="{BB962C8B-B14F-4D97-AF65-F5344CB8AC3E}">
        <p14:creationId xmlns:p14="http://schemas.microsoft.com/office/powerpoint/2010/main" val="10306185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1845</TotalTime>
  <Words>2263</Words>
  <Application>Microsoft Macintosh PowerPoint</Application>
  <PresentationFormat>On-screen Show (4:3)</PresentationFormat>
  <Paragraphs>153</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Aharoni</vt:lpstr>
      <vt:lpstr>Arial</vt:lpstr>
      <vt:lpstr>Calibri</vt:lpstr>
      <vt:lpstr>Office Theme</vt:lpstr>
      <vt:lpstr>Punctuation Marks</vt:lpstr>
      <vt:lpstr>Punctuation is the use of marks or signs in our writings to indicate expressions, divide or separate them and to make them understood, meaningful or clear. The way a sentence is punctuated can lead to either clarity, confusion or ambiguity in the meaning the speaker intends to pass to his listeners.</vt:lpstr>
      <vt:lpstr>PowerPoint Presentation</vt:lpstr>
      <vt:lpstr>PowerPoint Presentation</vt:lpstr>
      <vt:lpstr>2. FULL STOP [ . ]</vt:lpstr>
      <vt:lpstr>3. COMMA [, ]</vt:lpstr>
      <vt:lpstr>PowerPoint Presentation</vt:lpstr>
      <vt:lpstr>4. COLON [:]</vt:lpstr>
      <vt:lpstr>5. QUESTION MARK [?]</vt:lpstr>
      <vt:lpstr>PowerPoint Presentation</vt:lpstr>
      <vt:lpstr>9. APOSTROPHE [’]</vt:lpstr>
      <vt:lpstr>PowerPoint Presentation</vt:lpstr>
      <vt:lpstr>Paraphrasing and Summarizing: why are they important? </vt:lpstr>
      <vt:lpstr>Paraphrasing? </vt:lpstr>
      <vt:lpstr>The following steps are useful in paraphrasing:</vt:lpstr>
      <vt:lpstr>PowerPoint Presentation</vt:lpstr>
      <vt:lpstr>An Example</vt:lpstr>
      <vt:lpstr>Summarization </vt:lpstr>
      <vt:lpstr>Steps:</vt:lpstr>
      <vt:lpstr>PowerPoint Presentation</vt:lpstr>
      <vt:lpstr>PowerPoint Presentation</vt:lpstr>
      <vt:lpstr>Exercise: Read the text in the next slide and summarize the consequences of rural-urban migration.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Punctuation Marks in English Expression</dc:title>
  <dc:creator>user</dc:creator>
  <cp:lastModifiedBy>Emilienne Idorenyin Akpan</cp:lastModifiedBy>
  <cp:revision>56</cp:revision>
  <dcterms:created xsi:type="dcterms:W3CDTF">2017-06-13T15:07:19Z</dcterms:created>
  <dcterms:modified xsi:type="dcterms:W3CDTF">2024-02-25T21:32:12Z</dcterms:modified>
</cp:coreProperties>
</file>