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Montserrat" pitchFamily="2" charset="77"/>
      <p:regular r:id="rId20"/>
      <p:bold r:id="rId21"/>
      <p:italic r:id="rId22"/>
      <p:boldItalic r:id="rId23"/>
    </p:embeddedFont>
    <p:embeddedFont>
      <p:font typeface="Montserrat ExtraBold" panose="020F0502020204030204" pitchFamily="34" charset="0"/>
      <p:bold r:id="rId24"/>
      <p:italic r:id="rId25"/>
      <p:boldItalic r:id="rId26"/>
    </p:embeddedFont>
    <p:embeddedFont>
      <p:font typeface="Open Sans Medium" pitchFamily="2" charset="0"/>
      <p:regular r:id="rId27"/>
      <p:bold r:id="rId28"/>
      <p:italic r:id="rId29"/>
      <p:boldItalic r:id="rId30"/>
    </p:embeddedFont>
    <p:embeddedFont>
      <p:font typeface="Poppins" pitchFamily="2" charset="77"/>
      <p:regular r:id="rId31"/>
      <p:bold r:id="rId32"/>
      <p:italic r:id="rId33"/>
      <p:boldItalic r:id="rId34"/>
    </p:embeddedFont>
    <p:embeddedFont>
      <p:font typeface="Proxima Nova" panose="02000506030000020004" pitchFamily="2" charset="0"/>
      <p:regular r:id="rId35"/>
      <p:bold r:id="rId36"/>
      <p:italic r:id="rId37"/>
      <p:boldItalic r:id="rId38"/>
    </p:embeddedFont>
    <p:embeddedFont>
      <p:font typeface="Roboto" panose="020000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94694"/>
  </p:normalViewPr>
  <p:slideViewPr>
    <p:cSldViewPr snapToGrid="0">
      <p:cViewPr varScale="1">
        <p:scale>
          <a:sx n="154" d="100"/>
          <a:sy n="154" d="100"/>
        </p:scale>
        <p:origin x="200" y="31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font" Target="fonts/font20.fntdata"/><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font" Target="fonts/font2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font" Target="fonts/font21.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46" Type="http://schemas.openxmlformats.org/officeDocument/2006/relationships/tableStyles" Target="tableStyles.xml"/><Relationship Id="rId20" Type="http://schemas.openxmlformats.org/officeDocument/2006/relationships/font" Target="fonts/font1.fntdata"/><Relationship Id="rId41" Type="http://schemas.openxmlformats.org/officeDocument/2006/relationships/font" Target="fonts/font2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SLIDES_API83335918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SLIDES_API83335918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95082e5294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95082e5294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951c0a4f3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951c0a4f3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SLIDES_API83335918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SLIDES_API83335918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951c0a4f34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951c0a4f3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951c0a4f34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2951c0a4f34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SLIDES_API833359181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SLIDES_API83335918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SLIDES_API83335918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SLIDES_API83335918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SLIDES_API833359181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SLIDES_API83335918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SLIDES_API833359181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SLIDES_API83335918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SLIDES_API833359181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SLIDES_API833359181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SLIDES_API833359181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SLIDES_API833359181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95082e529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295082e529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95082e5294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95082e5294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SLIDES_API833359181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SLIDES_API833359181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95082e5294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95082e5294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SLIDES_API833359181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SLIDES_API833359181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2" name="Google Shape;12;p2"/>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6" name="Google Shape;16;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Montserrat"/>
              <a:buNone/>
              <a:defRPr b="1">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Font typeface="Montserrat"/>
              <a:buChar char="●"/>
              <a:defRPr>
                <a:latin typeface="Montserrat"/>
                <a:ea typeface="Montserrat"/>
                <a:cs typeface="Montserrat"/>
                <a:sym typeface="Montserrat"/>
              </a:defRPr>
            </a:lvl1pPr>
            <a:lvl2pPr marL="914400" lvl="1" indent="-317500">
              <a:spcBef>
                <a:spcPts val="0"/>
              </a:spcBef>
              <a:spcAft>
                <a:spcPts val="0"/>
              </a:spcAft>
              <a:buSzPts val="1400"/>
              <a:buFont typeface="Montserrat"/>
              <a:buChar char="○"/>
              <a:defRPr>
                <a:latin typeface="Montserrat"/>
                <a:ea typeface="Montserrat"/>
                <a:cs typeface="Montserrat"/>
                <a:sym typeface="Montserrat"/>
              </a:defRPr>
            </a:lvl2pPr>
            <a:lvl3pPr marL="1371600" lvl="2" indent="-317500">
              <a:spcBef>
                <a:spcPts val="0"/>
              </a:spcBef>
              <a:spcAft>
                <a:spcPts val="0"/>
              </a:spcAft>
              <a:buSzPts val="1400"/>
              <a:buFont typeface="Montserrat"/>
              <a:buChar char="■"/>
              <a:defRPr>
                <a:latin typeface="Montserrat"/>
                <a:ea typeface="Montserrat"/>
                <a:cs typeface="Montserrat"/>
                <a:sym typeface="Montserrat"/>
              </a:defRPr>
            </a:lvl3pPr>
            <a:lvl4pPr marL="1828800" lvl="3" indent="-317500">
              <a:spcBef>
                <a:spcPts val="0"/>
              </a:spcBef>
              <a:spcAft>
                <a:spcPts val="0"/>
              </a:spcAft>
              <a:buSzPts val="1400"/>
              <a:buFont typeface="Montserrat"/>
              <a:buChar char="●"/>
              <a:defRPr>
                <a:latin typeface="Montserrat"/>
                <a:ea typeface="Montserrat"/>
                <a:cs typeface="Montserrat"/>
                <a:sym typeface="Montserrat"/>
              </a:defRPr>
            </a:lvl4pPr>
            <a:lvl5pPr marL="2286000" lvl="4" indent="-317500">
              <a:spcBef>
                <a:spcPts val="0"/>
              </a:spcBef>
              <a:spcAft>
                <a:spcPts val="0"/>
              </a:spcAft>
              <a:buSzPts val="1400"/>
              <a:buFont typeface="Montserrat"/>
              <a:buChar char="○"/>
              <a:defRPr>
                <a:latin typeface="Montserrat"/>
                <a:ea typeface="Montserrat"/>
                <a:cs typeface="Montserrat"/>
                <a:sym typeface="Montserrat"/>
              </a:defRPr>
            </a:lvl5pPr>
            <a:lvl6pPr marL="2743200" lvl="5" indent="-317500">
              <a:spcBef>
                <a:spcPts val="0"/>
              </a:spcBef>
              <a:spcAft>
                <a:spcPts val="0"/>
              </a:spcAft>
              <a:buSzPts val="1400"/>
              <a:buFont typeface="Montserrat"/>
              <a:buChar char="■"/>
              <a:defRPr>
                <a:latin typeface="Montserrat"/>
                <a:ea typeface="Montserrat"/>
                <a:cs typeface="Montserrat"/>
                <a:sym typeface="Montserrat"/>
              </a:defRPr>
            </a:lvl6pPr>
            <a:lvl7pPr marL="3200400" lvl="6" indent="-317500">
              <a:spcBef>
                <a:spcPts val="0"/>
              </a:spcBef>
              <a:spcAft>
                <a:spcPts val="0"/>
              </a:spcAft>
              <a:buSzPts val="1400"/>
              <a:buFont typeface="Montserrat"/>
              <a:buChar char="●"/>
              <a:defRPr>
                <a:latin typeface="Montserrat"/>
                <a:ea typeface="Montserrat"/>
                <a:cs typeface="Montserrat"/>
                <a:sym typeface="Montserrat"/>
              </a:defRPr>
            </a:lvl7pPr>
            <a:lvl8pPr marL="3657600" lvl="7" indent="-317500">
              <a:spcBef>
                <a:spcPts val="0"/>
              </a:spcBef>
              <a:spcAft>
                <a:spcPts val="0"/>
              </a:spcAft>
              <a:buSzPts val="1400"/>
              <a:buFont typeface="Montserrat"/>
              <a:buChar char="○"/>
              <a:defRPr>
                <a:latin typeface="Montserrat"/>
                <a:ea typeface="Montserrat"/>
                <a:cs typeface="Montserrat"/>
                <a:sym typeface="Montserrat"/>
              </a:defRPr>
            </a:lvl8pPr>
            <a:lvl9pPr marL="4114800" lvl="8" indent="-317500">
              <a:spcBef>
                <a:spcPts val="0"/>
              </a:spcBef>
              <a:spcAft>
                <a:spcPts val="0"/>
              </a:spcAft>
              <a:buSzPts val="1400"/>
              <a:buFont typeface="Montserrat"/>
              <a:buChar char="■"/>
              <a:defRPr>
                <a:latin typeface="Montserrat"/>
                <a:ea typeface="Montserrat"/>
                <a:cs typeface="Montserrat"/>
                <a:sym typeface="Montserrat"/>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Montserrat"/>
              <a:buNone/>
              <a:defRPr b="1">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Font typeface="Montserrat"/>
              <a:buNone/>
              <a:defRPr sz="4800" b="1">
                <a:latin typeface="Montserrat"/>
                <a:ea typeface="Montserrat"/>
                <a:cs typeface="Montserrat"/>
                <a:sym typeface="Montserrat"/>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9"/>
          <p:cNvSpPr txBox="1">
            <a:spLocks noGrp="1"/>
          </p:cNvSpPr>
          <p:nvPr>
            <p:ph type="title"/>
          </p:nvPr>
        </p:nvSpPr>
        <p:spPr>
          <a:xfrm>
            <a:off x="265500" y="1205825"/>
            <a:ext cx="4045200" cy="1509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Font typeface="Montserrat"/>
              <a:buNone/>
              <a:defRPr sz="4200" b="1">
                <a:latin typeface="Montserrat"/>
                <a:ea typeface="Montserrat"/>
                <a:cs typeface="Montserrat"/>
                <a:sym typeface="Montserrat"/>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None/>
              <a:defRPr sz="2100"/>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A_Introduction_Slide_1">
  <p:cSld name="TITLE_2">
    <p:spTree>
      <p:nvGrpSpPr>
        <p:cNvPr id="1" name="Shape 55"/>
        <p:cNvGrpSpPr/>
        <p:nvPr/>
      </p:nvGrpSpPr>
      <p:grpSpPr>
        <a:xfrm>
          <a:off x="0" y="0"/>
          <a:ext cx="0" cy="0"/>
          <a:chOff x="0" y="0"/>
          <a:chExt cx="0" cy="0"/>
        </a:xfrm>
      </p:grpSpPr>
      <p:sp>
        <p:nvSpPr>
          <p:cNvPr id="56" name="Google Shape;56;p13"/>
          <p:cNvSpPr txBox="1">
            <a:spLocks noGrp="1"/>
          </p:cNvSpPr>
          <p:nvPr>
            <p:ph type="title"/>
          </p:nvPr>
        </p:nvSpPr>
        <p:spPr>
          <a:xfrm>
            <a:off x="732150" y="1432763"/>
            <a:ext cx="7679700" cy="726900"/>
          </a:xfrm>
          <a:prstGeom prst="rect">
            <a:avLst/>
          </a:prstGeom>
        </p:spPr>
        <p:txBody>
          <a:bodyPr spcFirstLastPara="1" wrap="square" lIns="91425" tIns="91425" rIns="91425" bIns="91425" anchor="ctr" anchorCtr="0">
            <a:spAutoFit/>
          </a:bodyPr>
          <a:lstStyle>
            <a:lvl1pPr lvl="0" algn="ctr" rtl="0">
              <a:spcBef>
                <a:spcPts val="0"/>
              </a:spcBef>
              <a:spcAft>
                <a:spcPts val="0"/>
              </a:spcAft>
              <a:buSzPts val="2800"/>
              <a:buNone/>
              <a:defRPr/>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a:endParaRPr/>
          </a:p>
        </p:txBody>
      </p:sp>
      <p:sp>
        <p:nvSpPr>
          <p:cNvPr id="57" name="Google Shape;57;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58" name="Google Shape;58;p13"/>
          <p:cNvSpPr txBox="1">
            <a:spLocks noGrp="1"/>
          </p:cNvSpPr>
          <p:nvPr>
            <p:ph type="body" idx="1"/>
          </p:nvPr>
        </p:nvSpPr>
        <p:spPr>
          <a:xfrm>
            <a:off x="732150" y="2229500"/>
            <a:ext cx="7679700" cy="1959600"/>
          </a:xfrm>
          <a:prstGeom prst="rect">
            <a:avLst/>
          </a:prstGeom>
        </p:spPr>
        <p:txBody>
          <a:bodyPr spcFirstLastPara="1" wrap="square" lIns="91425" tIns="91425" rIns="91425" bIns="91425" anchor="t" anchorCtr="0">
            <a:normAutofit/>
          </a:bodyPr>
          <a:lstStyle>
            <a:lvl1pPr marL="457200" lvl="0" indent="-311150" algn="ctr" rtl="0">
              <a:spcBef>
                <a:spcPts val="0"/>
              </a:spcBef>
              <a:spcAft>
                <a:spcPts val="0"/>
              </a:spcAft>
              <a:buSzPts val="1300"/>
              <a:buChar char="●"/>
              <a:defRPr sz="1300"/>
            </a:lvl1pPr>
            <a:lvl2pPr marL="914400" lvl="1" indent="-304800" algn="ctr" rtl="0">
              <a:spcBef>
                <a:spcPts val="0"/>
              </a:spcBef>
              <a:spcAft>
                <a:spcPts val="0"/>
              </a:spcAft>
              <a:buSzPts val="1200"/>
              <a:buChar char="○"/>
              <a:defRPr sz="1200"/>
            </a:lvl2pPr>
            <a:lvl3pPr marL="1371600" lvl="2" indent="-304800" algn="ctr" rtl="0">
              <a:spcBef>
                <a:spcPts val="0"/>
              </a:spcBef>
              <a:spcAft>
                <a:spcPts val="0"/>
              </a:spcAft>
              <a:buSzPts val="1200"/>
              <a:buChar char="■"/>
              <a:defRPr sz="1200"/>
            </a:lvl3pPr>
            <a:lvl4pPr marL="1828800" lvl="3" indent="-304800" algn="ctr" rtl="0">
              <a:spcBef>
                <a:spcPts val="0"/>
              </a:spcBef>
              <a:spcAft>
                <a:spcPts val="0"/>
              </a:spcAft>
              <a:buSzPts val="1200"/>
              <a:buChar char="●"/>
              <a:defRPr sz="1200"/>
            </a:lvl4pPr>
            <a:lvl5pPr marL="2286000" lvl="4" indent="-304800" algn="ctr" rtl="0">
              <a:spcBef>
                <a:spcPts val="0"/>
              </a:spcBef>
              <a:spcAft>
                <a:spcPts val="0"/>
              </a:spcAft>
              <a:buSzPts val="1200"/>
              <a:buChar char="○"/>
              <a:defRPr sz="1200"/>
            </a:lvl5pPr>
            <a:lvl6pPr marL="2743200" lvl="5" indent="-304800" algn="ctr" rtl="0">
              <a:spcBef>
                <a:spcPts val="0"/>
              </a:spcBef>
              <a:spcAft>
                <a:spcPts val="0"/>
              </a:spcAft>
              <a:buSzPts val="1200"/>
              <a:buChar char="■"/>
              <a:defRPr sz="1200"/>
            </a:lvl6pPr>
            <a:lvl7pPr marL="3200400" lvl="6" indent="-304800" algn="ctr" rtl="0">
              <a:spcBef>
                <a:spcPts val="0"/>
              </a:spcBef>
              <a:spcAft>
                <a:spcPts val="0"/>
              </a:spcAft>
              <a:buSzPts val="1200"/>
              <a:buChar char="●"/>
              <a:defRPr sz="1200"/>
            </a:lvl7pPr>
            <a:lvl8pPr marL="3657600" lvl="7" indent="-304800" algn="ctr" rtl="0">
              <a:spcBef>
                <a:spcPts val="0"/>
              </a:spcBef>
              <a:spcAft>
                <a:spcPts val="0"/>
              </a:spcAft>
              <a:buSzPts val="1200"/>
              <a:buChar char="○"/>
              <a:defRPr sz="1200"/>
            </a:lvl8pPr>
            <a:lvl9pPr marL="4114800" lvl="8" indent="-304800" algn="ctr" rtl="0">
              <a:spcBef>
                <a:spcPts val="0"/>
              </a:spcBef>
              <a:spcAft>
                <a:spcPts val="0"/>
              </a:spcAft>
              <a:buSzPts val="1200"/>
              <a:buChar char="■"/>
              <a:defRPr sz="1200"/>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guide id="3" pos="398">
          <p15:clr>
            <a:srgbClr val="E46962"/>
          </p15:clr>
        </p15:guide>
        <p15:guide id="4" orient="horz" pos="628">
          <p15:clr>
            <a:srgbClr val="E46962"/>
          </p15:clr>
        </p15:guide>
        <p15:guide id="5" pos="5362">
          <p15:clr>
            <a:srgbClr val="E46962"/>
          </p15:clr>
        </p15:guide>
        <p15:guide id="6" pos="458">
          <p15:clr>
            <a:srgbClr val="E46962"/>
          </p15:clr>
        </p15:guide>
        <p15:guide id="7" orient="horz" pos="1082">
          <p15:clr>
            <a:srgbClr val="E46962"/>
          </p15:clr>
        </p15:guide>
        <p15:guide id="8" orient="horz" pos="90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A_Title_Body_2">
  <p:cSld name="TITLE_1_1">
    <p:spTree>
      <p:nvGrpSpPr>
        <p:cNvPr id="1" name="Shape 59"/>
        <p:cNvGrpSpPr/>
        <p:nvPr/>
      </p:nvGrpSpPr>
      <p:grpSpPr>
        <a:xfrm>
          <a:off x="0" y="0"/>
          <a:ext cx="0" cy="0"/>
          <a:chOff x="0" y="0"/>
          <a:chExt cx="0" cy="0"/>
        </a:xfrm>
      </p:grpSpPr>
      <p:sp>
        <p:nvSpPr>
          <p:cNvPr id="60" name="Google Shape;60;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1" name="Google Shape;61;p14"/>
          <p:cNvSpPr>
            <a:spLocks noGrp="1"/>
          </p:cNvSpPr>
          <p:nvPr>
            <p:ph type="pic" idx="2"/>
          </p:nvPr>
        </p:nvSpPr>
        <p:spPr>
          <a:xfrm>
            <a:off x="0" y="57700"/>
            <a:ext cx="3393900" cy="5085900"/>
          </a:xfrm>
          <a:prstGeom prst="roundRect">
            <a:avLst>
              <a:gd name="adj" fmla="val 0"/>
            </a:avLst>
          </a:prstGeom>
          <a:noFill/>
          <a:ln>
            <a:noFill/>
          </a:ln>
        </p:spPr>
      </p:sp>
      <p:sp>
        <p:nvSpPr>
          <p:cNvPr id="62" name="Google Shape;62;p14"/>
          <p:cNvSpPr txBox="1">
            <a:spLocks noGrp="1"/>
          </p:cNvSpPr>
          <p:nvPr>
            <p:ph type="subTitle" idx="1"/>
          </p:nvPr>
        </p:nvSpPr>
        <p:spPr>
          <a:xfrm>
            <a:off x="4135200" y="1595175"/>
            <a:ext cx="4176600" cy="1964700"/>
          </a:xfrm>
          <a:prstGeom prst="rect">
            <a:avLst/>
          </a:prstGeom>
        </p:spPr>
        <p:txBody>
          <a:bodyPr spcFirstLastPara="1" wrap="square" lIns="91425" tIns="91425" rIns="91425" bIns="91425" anchor="t" anchorCtr="0">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3" name="Google Shape;63;p14"/>
          <p:cNvSpPr txBox="1">
            <a:spLocks noGrp="1"/>
          </p:cNvSpPr>
          <p:nvPr>
            <p:ph type="title"/>
          </p:nvPr>
        </p:nvSpPr>
        <p:spPr>
          <a:xfrm>
            <a:off x="4135200" y="650250"/>
            <a:ext cx="4270500" cy="726900"/>
          </a:xfrm>
          <a:prstGeom prst="rect">
            <a:avLst/>
          </a:prstGeom>
        </p:spPr>
        <p:txBody>
          <a:bodyPr spcFirstLastPara="1" wrap="square" lIns="91425" tIns="91425" rIns="91425" bIns="91425" anchor="ctr" anchorCtr="0">
            <a:spAutoFit/>
          </a:bodyPr>
          <a:lstStyle>
            <a:lvl1pPr lvl="0" rtl="0">
              <a:spcBef>
                <a:spcPts val="0"/>
              </a:spcBef>
              <a:spcAft>
                <a:spcPts val="0"/>
              </a:spcAft>
              <a:buSzPts val="2400"/>
              <a:buNone/>
              <a:defRPr sz="2400"/>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664">
          <p15:clr>
            <a:srgbClr val="E46962"/>
          </p15:clr>
        </p15:guide>
        <p15:guide id="3" pos="405">
          <p15:clr>
            <a:srgbClr val="E46962"/>
          </p15:clr>
        </p15:guide>
        <p15:guide id="4" pos="5328">
          <p15:clr>
            <a:srgbClr val="E46962"/>
          </p15:clr>
        </p15:guide>
        <p15:guide id="5" orient="horz" pos="409">
          <p15:clr>
            <a:srgbClr val="E46962"/>
          </p15:clr>
        </p15:guide>
        <p15:guide id="6" orient="horz" pos="1005">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A_Title_Body_1_no_image">
  <p:cSld name="TITLE_1_1_1_2">
    <p:spTree>
      <p:nvGrpSpPr>
        <p:cNvPr id="1" name="Shape 64"/>
        <p:cNvGrpSpPr/>
        <p:nvPr/>
      </p:nvGrpSpPr>
      <p:grpSpPr>
        <a:xfrm>
          <a:off x="0" y="0"/>
          <a:ext cx="0" cy="0"/>
          <a:chOff x="0" y="0"/>
          <a:chExt cx="0" cy="0"/>
        </a:xfrm>
      </p:grpSpPr>
      <p:sp>
        <p:nvSpPr>
          <p:cNvPr id="65" name="Google Shape;65;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6" name="Google Shape;66;p15"/>
          <p:cNvSpPr txBox="1">
            <a:spLocks noGrp="1"/>
          </p:cNvSpPr>
          <p:nvPr>
            <p:ph type="subTitle" idx="1"/>
          </p:nvPr>
        </p:nvSpPr>
        <p:spPr>
          <a:xfrm>
            <a:off x="383075" y="1631500"/>
            <a:ext cx="7023600" cy="4074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sz="1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7" name="Google Shape;67;p15"/>
          <p:cNvSpPr txBox="1">
            <a:spLocks noGrp="1"/>
          </p:cNvSpPr>
          <p:nvPr>
            <p:ph type="title"/>
          </p:nvPr>
        </p:nvSpPr>
        <p:spPr>
          <a:xfrm>
            <a:off x="383075" y="900950"/>
            <a:ext cx="7753500" cy="636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guide id="3" orient="horz" pos="628">
          <p15:clr>
            <a:srgbClr val="E46962"/>
          </p15:clr>
        </p15:guide>
        <p15:guide id="4" pos="5328">
          <p15:clr>
            <a:srgbClr val="E46962"/>
          </p15:clr>
        </p15:guide>
        <p15:guide id="5" pos="288">
          <p15:clr>
            <a:srgbClr val="E46962"/>
          </p15:clr>
        </p15:guide>
        <p15:guide id="6" pos="1758">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oints 2_1">
  <p:cSld name="TITLE_1_1_2">
    <p:spTree>
      <p:nvGrpSpPr>
        <p:cNvPr id="1" name="Shape 68"/>
        <p:cNvGrpSpPr/>
        <p:nvPr/>
      </p:nvGrpSpPr>
      <p:grpSpPr>
        <a:xfrm>
          <a:off x="0" y="0"/>
          <a:ext cx="0" cy="0"/>
          <a:chOff x="0" y="0"/>
          <a:chExt cx="0" cy="0"/>
        </a:xfrm>
      </p:grpSpPr>
      <p:sp>
        <p:nvSpPr>
          <p:cNvPr id="69" name="Google Shape;69;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70" name="Google Shape;70;p16"/>
          <p:cNvSpPr>
            <a:spLocks noGrp="1"/>
          </p:cNvSpPr>
          <p:nvPr>
            <p:ph type="pic" idx="2"/>
          </p:nvPr>
        </p:nvSpPr>
        <p:spPr>
          <a:xfrm>
            <a:off x="0" y="57700"/>
            <a:ext cx="3393900" cy="5085900"/>
          </a:xfrm>
          <a:prstGeom prst="roundRect">
            <a:avLst>
              <a:gd name="adj" fmla="val 0"/>
            </a:avLst>
          </a:prstGeom>
          <a:noFill/>
          <a:ln>
            <a:noFill/>
          </a:ln>
        </p:spPr>
      </p:sp>
      <p:sp>
        <p:nvSpPr>
          <p:cNvPr id="71" name="Google Shape;71;p16"/>
          <p:cNvSpPr txBox="1">
            <a:spLocks noGrp="1"/>
          </p:cNvSpPr>
          <p:nvPr>
            <p:ph type="title"/>
          </p:nvPr>
        </p:nvSpPr>
        <p:spPr>
          <a:xfrm>
            <a:off x="4135200" y="650250"/>
            <a:ext cx="4270500" cy="726900"/>
          </a:xfrm>
          <a:prstGeom prst="rect">
            <a:avLst/>
          </a:prstGeom>
        </p:spPr>
        <p:txBody>
          <a:bodyPr spcFirstLastPara="1" wrap="square" lIns="91425" tIns="91425" rIns="91425" bIns="91425" anchor="ctr" anchorCtr="0">
            <a:normAutofit/>
          </a:bodyPr>
          <a:lstStyle>
            <a:lvl1pPr lvl="0" rtl="0">
              <a:spcBef>
                <a:spcPts val="0"/>
              </a:spcBef>
              <a:spcAft>
                <a:spcPts val="0"/>
              </a:spcAft>
              <a:buSzPts val="2400"/>
              <a:buNone/>
              <a:defRPr sz="2400"/>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a:endParaRPr/>
          </a:p>
        </p:txBody>
      </p:sp>
      <p:sp>
        <p:nvSpPr>
          <p:cNvPr id="72" name="Google Shape;72;p16"/>
          <p:cNvSpPr txBox="1"/>
          <p:nvPr/>
        </p:nvSpPr>
        <p:spPr>
          <a:xfrm>
            <a:off x="4135195" y="1741075"/>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01</a:t>
            </a:r>
            <a:endParaRPr sz="2000">
              <a:solidFill>
                <a:schemeClr val="accent4"/>
              </a:solidFill>
            </a:endParaRPr>
          </a:p>
        </p:txBody>
      </p:sp>
      <p:sp>
        <p:nvSpPr>
          <p:cNvPr id="73" name="Google Shape;73;p16"/>
          <p:cNvSpPr txBox="1">
            <a:spLocks noGrp="1"/>
          </p:cNvSpPr>
          <p:nvPr>
            <p:ph type="subTitle" idx="1"/>
          </p:nvPr>
        </p:nvSpPr>
        <p:spPr>
          <a:xfrm>
            <a:off x="4678425" y="1687125"/>
            <a:ext cx="3727200" cy="934800"/>
          </a:xfrm>
          <a:prstGeom prst="rect">
            <a:avLst/>
          </a:prstGeom>
        </p:spPr>
        <p:txBody>
          <a:bodyPr spcFirstLastPara="1" wrap="square" lIns="91425" tIns="91425" rIns="91425" bIns="91425" anchor="t" anchorCtr="0">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
        <p:nvSpPr>
          <p:cNvPr id="74" name="Google Shape;74;p16"/>
          <p:cNvSpPr txBox="1"/>
          <p:nvPr/>
        </p:nvSpPr>
        <p:spPr>
          <a:xfrm>
            <a:off x="4135195" y="2768100"/>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02</a:t>
            </a:r>
            <a:endParaRPr sz="2000">
              <a:solidFill>
                <a:schemeClr val="accent4"/>
              </a:solidFill>
            </a:endParaRPr>
          </a:p>
        </p:txBody>
      </p:sp>
      <p:sp>
        <p:nvSpPr>
          <p:cNvPr id="75" name="Google Shape;75;p16"/>
          <p:cNvSpPr txBox="1">
            <a:spLocks noGrp="1"/>
          </p:cNvSpPr>
          <p:nvPr>
            <p:ph type="subTitle" idx="3"/>
          </p:nvPr>
        </p:nvSpPr>
        <p:spPr>
          <a:xfrm>
            <a:off x="4678425" y="2726325"/>
            <a:ext cx="3727200" cy="934800"/>
          </a:xfrm>
          <a:prstGeom prst="rect">
            <a:avLst/>
          </a:prstGeom>
        </p:spPr>
        <p:txBody>
          <a:bodyPr spcFirstLastPara="1" wrap="square" lIns="91425" tIns="91425" rIns="91425" bIns="91425" anchor="t" anchorCtr="0">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664">
          <p15:clr>
            <a:srgbClr val="E46962"/>
          </p15:clr>
        </p15:guide>
        <p15:guide id="3" pos="405">
          <p15:clr>
            <a:srgbClr val="E46962"/>
          </p15:clr>
        </p15:guide>
        <p15:guide id="4" pos="5328">
          <p15:clr>
            <a:srgbClr val="E46962"/>
          </p15:clr>
        </p15:guide>
        <p15:guide id="5" orient="horz" pos="409">
          <p15:clr>
            <a:srgbClr val="E46962"/>
          </p15:clr>
        </p15:guide>
        <p15:guide id="6" orient="horz" pos="1005">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A_Title_Body_1">
  <p:cSld name="TITLE_1_2">
    <p:spTree>
      <p:nvGrpSpPr>
        <p:cNvPr id="1" name="Shape 76"/>
        <p:cNvGrpSpPr/>
        <p:nvPr/>
      </p:nvGrpSpPr>
      <p:grpSpPr>
        <a:xfrm>
          <a:off x="0" y="0"/>
          <a:ext cx="0" cy="0"/>
          <a:chOff x="0" y="0"/>
          <a:chExt cx="0" cy="0"/>
        </a:xfrm>
      </p:grpSpPr>
      <p:sp>
        <p:nvSpPr>
          <p:cNvPr id="77" name="Google Shape;77;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78" name="Google Shape;78;p17"/>
          <p:cNvSpPr>
            <a:spLocks noGrp="1"/>
          </p:cNvSpPr>
          <p:nvPr>
            <p:ph type="pic" idx="2"/>
          </p:nvPr>
        </p:nvSpPr>
        <p:spPr>
          <a:xfrm>
            <a:off x="5756411" y="66975"/>
            <a:ext cx="3387600" cy="5076600"/>
          </a:xfrm>
          <a:prstGeom prst="roundRect">
            <a:avLst>
              <a:gd name="adj" fmla="val 0"/>
            </a:avLst>
          </a:prstGeom>
          <a:noFill/>
          <a:ln>
            <a:noFill/>
          </a:ln>
        </p:spPr>
      </p:sp>
      <p:sp>
        <p:nvSpPr>
          <p:cNvPr id="79" name="Google Shape;79;p17"/>
          <p:cNvSpPr txBox="1">
            <a:spLocks noGrp="1"/>
          </p:cNvSpPr>
          <p:nvPr>
            <p:ph type="title"/>
          </p:nvPr>
        </p:nvSpPr>
        <p:spPr>
          <a:xfrm>
            <a:off x="632175" y="650250"/>
            <a:ext cx="4717200" cy="726900"/>
          </a:xfrm>
          <a:prstGeom prst="rect">
            <a:avLst/>
          </a:prstGeom>
        </p:spPr>
        <p:txBody>
          <a:bodyPr spcFirstLastPara="1" wrap="square" lIns="91425" tIns="91425" rIns="91425" bIns="91425" anchor="ctr" anchorCtr="0">
            <a:spAutoFit/>
          </a:bodyPr>
          <a:lstStyle>
            <a:lvl1pPr lvl="0" rtl="0">
              <a:spcBef>
                <a:spcPts val="0"/>
              </a:spcBef>
              <a:spcAft>
                <a:spcPts val="0"/>
              </a:spcAft>
              <a:buSzPts val="2400"/>
              <a:buNone/>
              <a:defRPr sz="2400"/>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a:endParaRPr/>
          </a:p>
        </p:txBody>
      </p:sp>
      <p:sp>
        <p:nvSpPr>
          <p:cNvPr id="80" name="Google Shape;80;p17"/>
          <p:cNvSpPr txBox="1">
            <a:spLocks noGrp="1"/>
          </p:cNvSpPr>
          <p:nvPr>
            <p:ph type="subTitle" idx="1"/>
          </p:nvPr>
        </p:nvSpPr>
        <p:spPr>
          <a:xfrm>
            <a:off x="642700" y="1562500"/>
            <a:ext cx="4337400" cy="1964700"/>
          </a:xfrm>
          <a:prstGeom prst="rect">
            <a:avLst/>
          </a:prstGeom>
        </p:spPr>
        <p:txBody>
          <a:bodyPr spcFirstLastPara="1" wrap="square" lIns="91425" tIns="91425" rIns="91425" bIns="91425" anchor="t" anchorCtr="0">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guide id="3" pos="405">
          <p15:clr>
            <a:srgbClr val="E46962"/>
          </p15:clr>
        </p15:guide>
        <p15:guide id="4" orient="horz" pos="628">
          <p15:clr>
            <a:srgbClr val="E46962"/>
          </p15:clr>
        </p15:guide>
        <p15:guide id="5" pos="5328">
          <p15:clr>
            <a:srgbClr val="E46962"/>
          </p15:clr>
        </p15:guide>
        <p15:guide id="6" orient="horz" pos="984">
          <p15:clr>
            <a:srgbClr val="E46962"/>
          </p15:clr>
        </p15:guide>
        <p15:guide id="7" orient="horz" pos="1080">
          <p15:clr>
            <a:srgbClr val="E46962"/>
          </p15:clr>
        </p15:guide>
        <p15:guide id="8" orient="horz" pos="410">
          <p15:clr>
            <a:srgbClr val="E46962"/>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oints 2_2">
  <p:cSld name="TITLE_1_1_2_1">
    <p:spTree>
      <p:nvGrpSpPr>
        <p:cNvPr id="1" name="Shape 81"/>
        <p:cNvGrpSpPr/>
        <p:nvPr/>
      </p:nvGrpSpPr>
      <p:grpSpPr>
        <a:xfrm>
          <a:off x="0" y="0"/>
          <a:ext cx="0" cy="0"/>
          <a:chOff x="0" y="0"/>
          <a:chExt cx="0" cy="0"/>
        </a:xfrm>
      </p:grpSpPr>
      <p:sp>
        <p:nvSpPr>
          <p:cNvPr id="82" name="Google Shape;82;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83" name="Google Shape;83;p18"/>
          <p:cNvSpPr>
            <a:spLocks noGrp="1"/>
          </p:cNvSpPr>
          <p:nvPr>
            <p:ph type="pic" idx="2"/>
          </p:nvPr>
        </p:nvSpPr>
        <p:spPr>
          <a:xfrm>
            <a:off x="5750100" y="57700"/>
            <a:ext cx="3393900" cy="5085900"/>
          </a:xfrm>
          <a:prstGeom prst="roundRect">
            <a:avLst>
              <a:gd name="adj" fmla="val 0"/>
            </a:avLst>
          </a:prstGeom>
          <a:noFill/>
          <a:ln>
            <a:noFill/>
          </a:ln>
        </p:spPr>
      </p:sp>
      <p:sp>
        <p:nvSpPr>
          <p:cNvPr id="84" name="Google Shape;84;p18"/>
          <p:cNvSpPr txBox="1">
            <a:spLocks noGrp="1"/>
          </p:cNvSpPr>
          <p:nvPr>
            <p:ph type="title"/>
          </p:nvPr>
        </p:nvSpPr>
        <p:spPr>
          <a:xfrm>
            <a:off x="642700" y="650250"/>
            <a:ext cx="4270500" cy="726900"/>
          </a:xfrm>
          <a:prstGeom prst="rect">
            <a:avLst/>
          </a:prstGeom>
        </p:spPr>
        <p:txBody>
          <a:bodyPr spcFirstLastPara="1" wrap="square" lIns="91425" tIns="91425" rIns="91425" bIns="91425" anchor="ctr" anchorCtr="0">
            <a:normAutofit/>
          </a:bodyPr>
          <a:lstStyle>
            <a:lvl1pPr lvl="0" rtl="0">
              <a:spcBef>
                <a:spcPts val="0"/>
              </a:spcBef>
              <a:spcAft>
                <a:spcPts val="0"/>
              </a:spcAft>
              <a:buSzPts val="2400"/>
              <a:buNone/>
              <a:defRPr sz="2400"/>
            </a:lvl1pPr>
            <a:lvl2pPr lvl="1" rtl="0">
              <a:spcBef>
                <a:spcPts val="0"/>
              </a:spcBef>
              <a:spcAft>
                <a:spcPts val="0"/>
              </a:spcAft>
              <a:buSzPts val="2800"/>
              <a:buNone/>
              <a:defRPr>
                <a:latin typeface="Poppins"/>
                <a:ea typeface="Poppins"/>
                <a:cs typeface="Poppins"/>
                <a:sym typeface="Poppins"/>
              </a:defRPr>
            </a:lvl2pPr>
            <a:lvl3pPr lvl="2" rtl="0">
              <a:spcBef>
                <a:spcPts val="0"/>
              </a:spcBef>
              <a:spcAft>
                <a:spcPts val="0"/>
              </a:spcAft>
              <a:buSzPts val="2800"/>
              <a:buNone/>
              <a:defRPr>
                <a:latin typeface="Poppins"/>
                <a:ea typeface="Poppins"/>
                <a:cs typeface="Poppins"/>
                <a:sym typeface="Poppins"/>
              </a:defRPr>
            </a:lvl3pPr>
            <a:lvl4pPr lvl="3" rtl="0">
              <a:spcBef>
                <a:spcPts val="0"/>
              </a:spcBef>
              <a:spcAft>
                <a:spcPts val="0"/>
              </a:spcAft>
              <a:buSzPts val="2800"/>
              <a:buNone/>
              <a:defRPr>
                <a:latin typeface="Poppins"/>
                <a:ea typeface="Poppins"/>
                <a:cs typeface="Poppins"/>
                <a:sym typeface="Poppins"/>
              </a:defRPr>
            </a:lvl4pPr>
            <a:lvl5pPr lvl="4" rtl="0">
              <a:spcBef>
                <a:spcPts val="0"/>
              </a:spcBef>
              <a:spcAft>
                <a:spcPts val="0"/>
              </a:spcAft>
              <a:buSzPts val="2800"/>
              <a:buNone/>
              <a:defRPr>
                <a:latin typeface="Poppins"/>
                <a:ea typeface="Poppins"/>
                <a:cs typeface="Poppins"/>
                <a:sym typeface="Poppins"/>
              </a:defRPr>
            </a:lvl5pPr>
            <a:lvl6pPr lvl="5" rtl="0">
              <a:spcBef>
                <a:spcPts val="0"/>
              </a:spcBef>
              <a:spcAft>
                <a:spcPts val="0"/>
              </a:spcAft>
              <a:buSzPts val="2800"/>
              <a:buNone/>
              <a:defRPr>
                <a:latin typeface="Poppins"/>
                <a:ea typeface="Poppins"/>
                <a:cs typeface="Poppins"/>
                <a:sym typeface="Poppins"/>
              </a:defRPr>
            </a:lvl6pPr>
            <a:lvl7pPr lvl="6" rtl="0">
              <a:spcBef>
                <a:spcPts val="0"/>
              </a:spcBef>
              <a:spcAft>
                <a:spcPts val="0"/>
              </a:spcAft>
              <a:buSzPts val="2800"/>
              <a:buNone/>
              <a:defRPr>
                <a:latin typeface="Poppins"/>
                <a:ea typeface="Poppins"/>
                <a:cs typeface="Poppins"/>
                <a:sym typeface="Poppins"/>
              </a:defRPr>
            </a:lvl7pPr>
            <a:lvl8pPr lvl="7" rtl="0">
              <a:spcBef>
                <a:spcPts val="0"/>
              </a:spcBef>
              <a:spcAft>
                <a:spcPts val="0"/>
              </a:spcAft>
              <a:buSzPts val="2800"/>
              <a:buNone/>
              <a:defRPr>
                <a:latin typeface="Poppins"/>
                <a:ea typeface="Poppins"/>
                <a:cs typeface="Poppins"/>
                <a:sym typeface="Poppins"/>
              </a:defRPr>
            </a:lvl8pPr>
            <a:lvl9pPr lvl="8" rtl="0">
              <a:spcBef>
                <a:spcPts val="0"/>
              </a:spcBef>
              <a:spcAft>
                <a:spcPts val="0"/>
              </a:spcAft>
              <a:buSzPts val="2800"/>
              <a:buNone/>
              <a:defRPr>
                <a:latin typeface="Poppins"/>
                <a:ea typeface="Poppins"/>
                <a:cs typeface="Poppins"/>
                <a:sym typeface="Poppins"/>
              </a:defRPr>
            </a:lvl9pPr>
          </a:lstStyle>
          <a:p>
            <a:endParaRPr/>
          </a:p>
        </p:txBody>
      </p:sp>
      <p:sp>
        <p:nvSpPr>
          <p:cNvPr id="85" name="Google Shape;85;p18"/>
          <p:cNvSpPr txBox="1"/>
          <p:nvPr/>
        </p:nvSpPr>
        <p:spPr>
          <a:xfrm>
            <a:off x="642695" y="1741075"/>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01</a:t>
            </a:r>
            <a:endParaRPr sz="2000">
              <a:solidFill>
                <a:schemeClr val="accent4"/>
              </a:solidFill>
            </a:endParaRPr>
          </a:p>
        </p:txBody>
      </p:sp>
      <p:sp>
        <p:nvSpPr>
          <p:cNvPr id="86" name="Google Shape;86;p18"/>
          <p:cNvSpPr txBox="1">
            <a:spLocks noGrp="1"/>
          </p:cNvSpPr>
          <p:nvPr>
            <p:ph type="subTitle" idx="1"/>
          </p:nvPr>
        </p:nvSpPr>
        <p:spPr>
          <a:xfrm>
            <a:off x="1185925" y="1687125"/>
            <a:ext cx="3727200" cy="934800"/>
          </a:xfrm>
          <a:prstGeom prst="rect">
            <a:avLst/>
          </a:prstGeom>
        </p:spPr>
        <p:txBody>
          <a:bodyPr spcFirstLastPara="1" wrap="square" lIns="91425" tIns="91425" rIns="91425" bIns="91425" anchor="t" anchorCtr="0">
            <a:normAutofit/>
          </a:bodyPr>
          <a:lstStyle>
            <a:lvl1pPr lvl="0" rtl="0">
              <a:spcBef>
                <a:spcPts val="0"/>
              </a:spcBef>
              <a:spcAft>
                <a:spcPts val="0"/>
              </a:spcAft>
              <a:buSzPts val="1100"/>
              <a:buFont typeface="Montserrat"/>
              <a:buNone/>
              <a:defRPr sz="1100" b="1">
                <a:latin typeface="Montserrat"/>
                <a:ea typeface="Montserrat"/>
                <a:cs typeface="Montserrat"/>
                <a:sym typeface="Montserrat"/>
              </a:defRPr>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
        <p:nvSpPr>
          <p:cNvPr id="87" name="Google Shape;87;p18"/>
          <p:cNvSpPr txBox="1"/>
          <p:nvPr/>
        </p:nvSpPr>
        <p:spPr>
          <a:xfrm>
            <a:off x="642695" y="2768100"/>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02</a:t>
            </a:r>
            <a:endParaRPr sz="2000">
              <a:solidFill>
                <a:schemeClr val="accent4"/>
              </a:solidFill>
            </a:endParaRPr>
          </a:p>
        </p:txBody>
      </p:sp>
      <p:sp>
        <p:nvSpPr>
          <p:cNvPr id="88" name="Google Shape;88;p18"/>
          <p:cNvSpPr txBox="1">
            <a:spLocks noGrp="1"/>
          </p:cNvSpPr>
          <p:nvPr>
            <p:ph type="subTitle" idx="3"/>
          </p:nvPr>
        </p:nvSpPr>
        <p:spPr>
          <a:xfrm>
            <a:off x="1185925" y="2726325"/>
            <a:ext cx="3727200" cy="934800"/>
          </a:xfrm>
          <a:prstGeom prst="rect">
            <a:avLst/>
          </a:prstGeom>
        </p:spPr>
        <p:txBody>
          <a:bodyPr spcFirstLastPara="1" wrap="square" lIns="91425" tIns="91425" rIns="91425" bIns="91425" anchor="t" anchorCtr="0">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664">
          <p15:clr>
            <a:srgbClr val="E46962"/>
          </p15:clr>
        </p15:guide>
        <p15:guide id="3" pos="405">
          <p15:clr>
            <a:srgbClr val="E46962"/>
          </p15:clr>
        </p15:guide>
        <p15:guide id="4" pos="5328">
          <p15:clr>
            <a:srgbClr val="E46962"/>
          </p15:clr>
        </p15:guide>
        <p15:guide id="5" orient="horz" pos="409">
          <p15:clr>
            <a:srgbClr val="E46962"/>
          </p15:clr>
        </p15:guide>
        <p15:guide id="6" orient="horz" pos="1005">
          <p15:clr>
            <a:srgbClr val="E46962"/>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A_Outro_1">
  <p:cSld name="TITLE_1_1_1_1">
    <p:spTree>
      <p:nvGrpSpPr>
        <p:cNvPr id="1" name="Shape 89"/>
        <p:cNvGrpSpPr/>
        <p:nvPr/>
      </p:nvGrpSpPr>
      <p:grpSpPr>
        <a:xfrm>
          <a:off x="0" y="0"/>
          <a:ext cx="0" cy="0"/>
          <a:chOff x="0" y="0"/>
          <a:chExt cx="0" cy="0"/>
        </a:xfrm>
      </p:grpSpPr>
      <p:sp>
        <p:nvSpPr>
          <p:cNvPr id="90" name="Google Shape;90;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91" name="Google Shape;91;p19"/>
          <p:cNvSpPr txBox="1">
            <a:spLocks noGrp="1"/>
          </p:cNvSpPr>
          <p:nvPr>
            <p:ph type="title"/>
          </p:nvPr>
        </p:nvSpPr>
        <p:spPr>
          <a:xfrm>
            <a:off x="530400" y="2208300"/>
            <a:ext cx="8083200" cy="726900"/>
          </a:xfrm>
          <a:prstGeom prst="rect">
            <a:avLst/>
          </a:prstGeom>
        </p:spPr>
        <p:txBody>
          <a:bodyPr spcFirstLastPara="1" wrap="square" lIns="91425" tIns="91425" rIns="91425" bIns="91425" anchor="ctr" anchorCtr="0">
            <a:spAutoFit/>
          </a:bodyPr>
          <a:lstStyle>
            <a:lvl1pPr lvl="0" algn="ctr" rtl="0">
              <a:spcBef>
                <a:spcPts val="0"/>
              </a:spcBef>
              <a:spcAft>
                <a:spcPts val="0"/>
              </a:spcAft>
              <a:buSzPts val="2800"/>
              <a:buNone/>
              <a:defRPr/>
            </a:lvl1pPr>
            <a:lvl2pPr lvl="1" algn="ctr" rtl="0">
              <a:spcBef>
                <a:spcPts val="0"/>
              </a:spcBef>
              <a:spcAft>
                <a:spcPts val="0"/>
              </a:spcAft>
              <a:buSzPts val="2800"/>
              <a:buNone/>
              <a:defRPr>
                <a:latin typeface="Poppins"/>
                <a:ea typeface="Poppins"/>
                <a:cs typeface="Poppins"/>
                <a:sym typeface="Poppins"/>
              </a:defRPr>
            </a:lvl2pPr>
            <a:lvl3pPr lvl="2" algn="ctr" rtl="0">
              <a:spcBef>
                <a:spcPts val="0"/>
              </a:spcBef>
              <a:spcAft>
                <a:spcPts val="0"/>
              </a:spcAft>
              <a:buSzPts val="2800"/>
              <a:buNone/>
              <a:defRPr>
                <a:latin typeface="Poppins"/>
                <a:ea typeface="Poppins"/>
                <a:cs typeface="Poppins"/>
                <a:sym typeface="Poppins"/>
              </a:defRPr>
            </a:lvl3pPr>
            <a:lvl4pPr lvl="3" algn="ctr" rtl="0">
              <a:spcBef>
                <a:spcPts val="0"/>
              </a:spcBef>
              <a:spcAft>
                <a:spcPts val="0"/>
              </a:spcAft>
              <a:buSzPts val="2800"/>
              <a:buNone/>
              <a:defRPr>
                <a:latin typeface="Poppins"/>
                <a:ea typeface="Poppins"/>
                <a:cs typeface="Poppins"/>
                <a:sym typeface="Poppins"/>
              </a:defRPr>
            </a:lvl4pPr>
            <a:lvl5pPr lvl="4" algn="ctr" rtl="0">
              <a:spcBef>
                <a:spcPts val="0"/>
              </a:spcBef>
              <a:spcAft>
                <a:spcPts val="0"/>
              </a:spcAft>
              <a:buSzPts val="2800"/>
              <a:buNone/>
              <a:defRPr>
                <a:latin typeface="Poppins"/>
                <a:ea typeface="Poppins"/>
                <a:cs typeface="Poppins"/>
                <a:sym typeface="Poppins"/>
              </a:defRPr>
            </a:lvl5pPr>
            <a:lvl6pPr lvl="5" algn="ctr" rtl="0">
              <a:spcBef>
                <a:spcPts val="0"/>
              </a:spcBef>
              <a:spcAft>
                <a:spcPts val="0"/>
              </a:spcAft>
              <a:buSzPts val="2800"/>
              <a:buNone/>
              <a:defRPr>
                <a:latin typeface="Poppins"/>
                <a:ea typeface="Poppins"/>
                <a:cs typeface="Poppins"/>
                <a:sym typeface="Poppins"/>
              </a:defRPr>
            </a:lvl6pPr>
            <a:lvl7pPr lvl="6" algn="ctr" rtl="0">
              <a:spcBef>
                <a:spcPts val="0"/>
              </a:spcBef>
              <a:spcAft>
                <a:spcPts val="0"/>
              </a:spcAft>
              <a:buSzPts val="2800"/>
              <a:buNone/>
              <a:defRPr>
                <a:latin typeface="Poppins"/>
                <a:ea typeface="Poppins"/>
                <a:cs typeface="Poppins"/>
                <a:sym typeface="Poppins"/>
              </a:defRPr>
            </a:lvl7pPr>
            <a:lvl8pPr lvl="7" algn="ctr" rtl="0">
              <a:spcBef>
                <a:spcPts val="0"/>
              </a:spcBef>
              <a:spcAft>
                <a:spcPts val="0"/>
              </a:spcAft>
              <a:buSzPts val="2800"/>
              <a:buNone/>
              <a:defRPr>
                <a:latin typeface="Poppins"/>
                <a:ea typeface="Poppins"/>
                <a:cs typeface="Poppins"/>
                <a:sym typeface="Poppins"/>
              </a:defRPr>
            </a:lvl8pPr>
            <a:lvl9pPr lvl="8" algn="ctr" rtl="0">
              <a:spcBef>
                <a:spcPts val="0"/>
              </a:spcBef>
              <a:spcAft>
                <a:spcPts val="0"/>
              </a:spcAft>
              <a:buSzPts val="2800"/>
              <a:buNone/>
              <a:defRPr>
                <a:latin typeface="Poppins"/>
                <a:ea typeface="Poppins"/>
                <a:cs typeface="Poppins"/>
                <a:sym typeface="Poppins"/>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3240">
          <p15:clr>
            <a:srgbClr val="E46962"/>
          </p15:clr>
        </p15:guide>
        <p15:guide id="3" pos="405">
          <p15:clr>
            <a:srgbClr val="E46962"/>
          </p15:clr>
        </p15:guide>
        <p15:guide id="4" orient="horz" pos="628">
          <p15:clr>
            <a:srgbClr val="E46962"/>
          </p15:clr>
        </p15:guide>
        <p15:guide id="5" pos="5328">
          <p15:clr>
            <a:srgbClr val="E46962"/>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727200" y="85060"/>
            <a:ext cx="7679700" cy="2832707"/>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br>
              <a:rPr lang="en" sz="2000" b="1" dirty="0">
                <a:solidFill>
                  <a:srgbClr val="000000"/>
                </a:solidFill>
                <a:latin typeface="Arial"/>
                <a:ea typeface="Arial"/>
                <a:cs typeface="Arial"/>
                <a:sym typeface="Arial"/>
              </a:rPr>
            </a:br>
            <a:r>
              <a:rPr lang="en" sz="2400" b="1" dirty="0">
                <a:solidFill>
                  <a:srgbClr val="000000"/>
                </a:solidFill>
                <a:latin typeface="Arial"/>
                <a:ea typeface="Arial"/>
                <a:cs typeface="Arial"/>
                <a:sym typeface="Arial"/>
              </a:rPr>
              <a:t>The Importance of Writing for Social Science College Students: </a:t>
            </a:r>
            <a:br>
              <a:rPr lang="en" sz="2400" b="1" dirty="0">
                <a:solidFill>
                  <a:srgbClr val="000000"/>
                </a:solidFill>
                <a:latin typeface="Arial"/>
                <a:ea typeface="Arial"/>
                <a:cs typeface="Arial"/>
                <a:sym typeface="Arial"/>
              </a:rPr>
            </a:br>
            <a:r>
              <a:rPr lang="en" sz="2400" b="1" dirty="0">
                <a:solidFill>
                  <a:srgbClr val="000000"/>
                </a:solidFill>
                <a:latin typeface="Arial"/>
                <a:ea typeface="Arial"/>
                <a:cs typeface="Arial"/>
                <a:sym typeface="Arial"/>
              </a:rPr>
              <a:t>Politics and International Studies</a:t>
            </a:r>
            <a:br>
              <a:rPr lang="en" sz="2400" b="1" dirty="0">
                <a:solidFill>
                  <a:srgbClr val="000000"/>
                </a:solidFill>
                <a:latin typeface="Arial"/>
                <a:ea typeface="Arial"/>
                <a:cs typeface="Arial"/>
                <a:sym typeface="Arial"/>
              </a:rPr>
            </a:br>
            <a:br>
              <a:rPr lang="en" sz="2000" b="1" dirty="0">
                <a:solidFill>
                  <a:srgbClr val="000000"/>
                </a:solidFill>
                <a:latin typeface="Arial"/>
                <a:ea typeface="Arial"/>
                <a:cs typeface="Arial"/>
                <a:sym typeface="Arial"/>
              </a:rPr>
            </a:br>
            <a:r>
              <a:rPr lang="en" b="1" dirty="0">
                <a:solidFill>
                  <a:srgbClr val="0070C0"/>
                </a:solidFill>
                <a:latin typeface="Arial"/>
                <a:ea typeface="Arial"/>
                <a:cs typeface="Arial"/>
                <a:sym typeface="Arial"/>
              </a:rPr>
              <a:t>Honors Seminar</a:t>
            </a:r>
            <a:endParaRPr sz="2000" b="1" dirty="0">
              <a:solidFill>
                <a:srgbClr val="0070C0"/>
              </a:solidFill>
              <a:latin typeface="Arial"/>
              <a:ea typeface="Arial"/>
              <a:cs typeface="Arial"/>
              <a:sym typeface="Arial"/>
            </a:endParaRPr>
          </a:p>
          <a:p>
            <a:pPr marL="0" lvl="0" indent="0" algn="ctr" rtl="0">
              <a:spcBef>
                <a:spcPts val="0"/>
              </a:spcBef>
              <a:spcAft>
                <a:spcPts val="0"/>
              </a:spcAft>
              <a:buNone/>
            </a:pPr>
            <a:endParaRPr sz="2100" dirty="0">
              <a:solidFill>
                <a:srgbClr val="D1D5DB"/>
              </a:solidFill>
              <a:highlight>
                <a:srgbClr val="444654"/>
              </a:highlight>
              <a:latin typeface="Roboto"/>
              <a:ea typeface="Roboto"/>
              <a:cs typeface="Roboto"/>
              <a:sym typeface="Roboto"/>
            </a:endParaRPr>
          </a:p>
        </p:txBody>
      </p:sp>
      <p:sp>
        <p:nvSpPr>
          <p:cNvPr id="97" name="Google Shape;97;p20"/>
          <p:cNvSpPr txBox="1">
            <a:spLocks noGrp="1"/>
          </p:cNvSpPr>
          <p:nvPr>
            <p:ph type="body" idx="1"/>
          </p:nvPr>
        </p:nvSpPr>
        <p:spPr>
          <a:xfrm>
            <a:off x="2457450" y="2229499"/>
            <a:ext cx="5954400" cy="1602667"/>
          </a:xfrm>
          <a:prstGeom prst="rect">
            <a:avLst/>
          </a:prstGeom>
        </p:spPr>
        <p:txBody>
          <a:bodyPr spcFirstLastPara="1" wrap="square" lIns="91425" tIns="91425" rIns="91425" bIns="91425" anchor="t" anchorCtr="0">
            <a:noAutofit/>
          </a:bodyPr>
          <a:lstStyle/>
          <a:p>
            <a:pPr marL="0" lvl="0" indent="0" algn="ctr" rtl="0">
              <a:spcBef>
                <a:spcPts val="1200"/>
              </a:spcBef>
              <a:spcAft>
                <a:spcPts val="1200"/>
              </a:spcAft>
              <a:buNone/>
            </a:pPr>
            <a:endParaRPr lang="en" sz="2000" b="1" dirty="0"/>
          </a:p>
          <a:p>
            <a:pPr marL="0" lvl="0" indent="0" algn="ctr" rtl="0">
              <a:spcBef>
                <a:spcPts val="1200"/>
              </a:spcBef>
              <a:spcAft>
                <a:spcPts val="1200"/>
              </a:spcAft>
              <a:buNone/>
            </a:pPr>
            <a:r>
              <a:rPr lang="en" sz="2000" b="1" dirty="0"/>
              <a:t>			31 OCTOBER, 2023</a:t>
            </a:r>
          </a:p>
          <a:p>
            <a:pPr marL="0" lvl="0" indent="0" algn="ctr" rtl="0">
              <a:spcBef>
                <a:spcPts val="1200"/>
              </a:spcBef>
              <a:spcAft>
                <a:spcPts val="1200"/>
              </a:spcAft>
              <a:buNone/>
            </a:pPr>
            <a:endParaRPr lang="en" sz="2000" b="1" dirty="0"/>
          </a:p>
        </p:txBody>
      </p:sp>
      <p:pic>
        <p:nvPicPr>
          <p:cNvPr id="2" name="Picture 1">
            <a:extLst>
              <a:ext uri="{FF2B5EF4-FFF2-40B4-BE49-F238E27FC236}">
                <a16:creationId xmlns:a16="http://schemas.microsoft.com/office/drawing/2014/main" id="{4928F6C1-0966-BA7A-430E-A17B93B256C3}"/>
              </a:ext>
            </a:extLst>
          </p:cNvPr>
          <p:cNvPicPr>
            <a:picLocks noChangeAspect="1"/>
          </p:cNvPicPr>
          <p:nvPr/>
        </p:nvPicPr>
        <p:blipFill>
          <a:blip r:embed="rId3"/>
          <a:stretch>
            <a:fillRect/>
          </a:stretch>
        </p:blipFill>
        <p:spPr>
          <a:xfrm>
            <a:off x="257810" y="3088473"/>
            <a:ext cx="2034425" cy="20550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732150" y="518447"/>
            <a:ext cx="7679700" cy="11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b="1">
                <a:latin typeface="Montserrat"/>
                <a:ea typeface="Montserrat"/>
                <a:cs typeface="Montserrat"/>
                <a:sym typeface="Montserrat"/>
              </a:rPr>
              <a:t>Agenda</a:t>
            </a:r>
            <a:endParaRPr sz="3200" b="1">
              <a:latin typeface="Montserrat"/>
              <a:ea typeface="Montserrat"/>
              <a:cs typeface="Montserrat"/>
              <a:sym typeface="Montserrat"/>
            </a:endParaRPr>
          </a:p>
        </p:txBody>
      </p:sp>
      <p:sp>
        <p:nvSpPr>
          <p:cNvPr id="103" name="Google Shape;103;p21"/>
          <p:cNvSpPr txBox="1">
            <a:spLocks noGrp="1"/>
          </p:cNvSpPr>
          <p:nvPr>
            <p:ph type="body" idx="1"/>
          </p:nvPr>
        </p:nvSpPr>
        <p:spPr>
          <a:xfrm>
            <a:off x="732150" y="2229500"/>
            <a:ext cx="7679700" cy="19596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2700">
                <a:solidFill>
                  <a:srgbClr val="000000"/>
                </a:solidFill>
                <a:latin typeface="Arial"/>
                <a:ea typeface="Arial"/>
                <a:cs typeface="Arial"/>
                <a:sym typeface="Arial"/>
              </a:rPr>
              <a:t>We’re here to explore why writing skills are crucial for students in the field of Politics and International Studies.</a:t>
            </a:r>
            <a:endParaRPr sz="2700">
              <a:solidFill>
                <a:srgbClr val="000000"/>
              </a:solidFill>
              <a:latin typeface="Arial"/>
              <a:ea typeface="Arial"/>
              <a:cs typeface="Arial"/>
              <a:sym typeface="Arial"/>
            </a:endParaRPr>
          </a:p>
          <a:p>
            <a:pPr marL="457200" lvl="0" indent="0" algn="l" rtl="0">
              <a:spcBef>
                <a:spcPts val="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732150" y="441220"/>
            <a:ext cx="7679700" cy="6927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sz="3300" b="1"/>
              <a:t>Purpose</a:t>
            </a:r>
            <a:endParaRPr sz="3300" b="1"/>
          </a:p>
        </p:txBody>
      </p:sp>
      <p:sp>
        <p:nvSpPr>
          <p:cNvPr id="109" name="Google Shape;109;p22"/>
          <p:cNvSpPr txBox="1">
            <a:spLocks noGrp="1"/>
          </p:cNvSpPr>
          <p:nvPr>
            <p:ph type="body" idx="1"/>
          </p:nvPr>
        </p:nvSpPr>
        <p:spPr>
          <a:xfrm>
            <a:off x="732150" y="1615975"/>
            <a:ext cx="7679700" cy="257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latin typeface="Arial"/>
                <a:ea typeface="Arial"/>
                <a:cs typeface="Arial"/>
                <a:sym typeface="Arial"/>
              </a:rPr>
              <a:t>This presentation is to help you understand the role of writing in academic success and future careers.</a:t>
            </a:r>
            <a:endParaRPr sz="2800">
              <a:solidFill>
                <a:srgbClr val="000000"/>
              </a:solidFill>
              <a:latin typeface="Arial"/>
              <a:ea typeface="Arial"/>
              <a:cs typeface="Arial"/>
              <a:sym typeface="Arial"/>
            </a:endParaRPr>
          </a:p>
          <a:p>
            <a:pPr marL="0" lvl="0" indent="0" algn="ctr" rtl="0">
              <a:spcBef>
                <a:spcPts val="0"/>
              </a:spcBef>
              <a:spcAft>
                <a:spcPts val="1200"/>
              </a:spcAft>
              <a:buNone/>
            </a:pPr>
            <a:endParaRPr sz="29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3"/>
          <p:cNvPicPr preferRelativeResize="0">
            <a:picLocks noGrp="1"/>
          </p:cNvPicPr>
          <p:nvPr>
            <p:ph type="pic" idx="2"/>
          </p:nvPr>
        </p:nvPicPr>
        <p:blipFill rotWithShape="1">
          <a:blip r:embed="rId3">
            <a:alphaModFix/>
          </a:blip>
          <a:srcRect l="23886" r="23880"/>
          <a:stretch/>
        </p:blipFill>
        <p:spPr>
          <a:xfrm>
            <a:off x="-1359775" y="57700"/>
            <a:ext cx="4217400" cy="5085900"/>
          </a:xfrm>
          <a:prstGeom prst="roundRect">
            <a:avLst>
              <a:gd name="adj" fmla="val 16667"/>
            </a:avLst>
          </a:prstGeom>
        </p:spPr>
      </p:pic>
      <p:sp>
        <p:nvSpPr>
          <p:cNvPr id="115" name="Google Shape;115;p23"/>
          <p:cNvSpPr txBox="1">
            <a:spLocks noGrp="1"/>
          </p:cNvSpPr>
          <p:nvPr>
            <p:ph type="subTitle" idx="1"/>
          </p:nvPr>
        </p:nvSpPr>
        <p:spPr>
          <a:xfrm>
            <a:off x="2906775" y="1014800"/>
            <a:ext cx="6178200" cy="40371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 sz="2300">
                <a:solidFill>
                  <a:srgbClr val="374151"/>
                </a:solidFill>
              </a:rPr>
              <a:t>Social sciences encompass disciplines that study human behavior, societies, cultures and interactions. </a:t>
            </a:r>
            <a:endParaRPr sz="2300">
              <a:solidFill>
                <a:srgbClr val="374151"/>
              </a:solidFill>
            </a:endParaRPr>
          </a:p>
          <a:p>
            <a:pPr marL="457200" lvl="0" indent="-374650" algn="l" rtl="0">
              <a:lnSpc>
                <a:spcPct val="110000"/>
              </a:lnSpc>
              <a:spcBef>
                <a:spcPts val="1200"/>
              </a:spcBef>
              <a:spcAft>
                <a:spcPts val="0"/>
              </a:spcAft>
              <a:buClr>
                <a:srgbClr val="374151"/>
              </a:buClr>
              <a:buSzPts val="2300"/>
              <a:buChar char="●"/>
            </a:pPr>
            <a:r>
              <a:rPr lang="en" sz="2300">
                <a:solidFill>
                  <a:srgbClr val="374151"/>
                </a:solidFill>
              </a:rPr>
              <a:t>For example, Sociology examines social structures, while psychology explores individual behavior and cognition.</a:t>
            </a:r>
            <a:endParaRPr sz="2300">
              <a:solidFill>
                <a:srgbClr val="374151"/>
              </a:solidFill>
            </a:endParaRPr>
          </a:p>
          <a:p>
            <a:pPr marL="457200" lvl="0" indent="-374650" algn="l" rtl="0">
              <a:lnSpc>
                <a:spcPct val="110000"/>
              </a:lnSpc>
              <a:spcBef>
                <a:spcPts val="0"/>
              </a:spcBef>
              <a:spcAft>
                <a:spcPts val="0"/>
              </a:spcAft>
              <a:buClr>
                <a:srgbClr val="374151"/>
              </a:buClr>
              <a:buSzPts val="2300"/>
              <a:buChar char="●"/>
            </a:pPr>
            <a:r>
              <a:rPr lang="en" sz="2300">
                <a:solidFill>
                  <a:srgbClr val="374151"/>
                </a:solidFill>
              </a:rPr>
              <a:t>Again, Anthropology focuses on cultures, and political science delves into political systems.</a:t>
            </a:r>
            <a:endParaRPr sz="2300">
              <a:solidFill>
                <a:srgbClr val="374151"/>
              </a:solidFill>
            </a:endParaRPr>
          </a:p>
        </p:txBody>
      </p:sp>
      <p:sp>
        <p:nvSpPr>
          <p:cNvPr id="116" name="Google Shape;116;p23"/>
          <p:cNvSpPr txBox="1">
            <a:spLocks noGrp="1"/>
          </p:cNvSpPr>
          <p:nvPr>
            <p:ph type="title"/>
          </p:nvPr>
        </p:nvSpPr>
        <p:spPr>
          <a:xfrm>
            <a:off x="3005300" y="110300"/>
            <a:ext cx="5400300" cy="90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Montserrat"/>
                <a:ea typeface="Montserrat"/>
                <a:cs typeface="Montserrat"/>
                <a:sym typeface="Montserrat"/>
              </a:rPr>
              <a:t>What Are Social Sciences?</a:t>
            </a:r>
            <a:endParaRPr b="1">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4"/>
          <p:cNvPicPr preferRelativeResize="0">
            <a:picLocks noGrp="1"/>
          </p:cNvPicPr>
          <p:nvPr>
            <p:ph type="pic" idx="2"/>
          </p:nvPr>
        </p:nvPicPr>
        <p:blipFill rotWithShape="1">
          <a:blip r:embed="rId3">
            <a:alphaModFix/>
          </a:blip>
          <a:srcRect l="32865" r="32868"/>
          <a:stretch/>
        </p:blipFill>
        <p:spPr>
          <a:xfrm>
            <a:off x="-1280950" y="57700"/>
            <a:ext cx="3931500" cy="5085900"/>
          </a:xfrm>
          <a:prstGeom prst="roundRect">
            <a:avLst>
              <a:gd name="adj" fmla="val 16667"/>
            </a:avLst>
          </a:prstGeom>
        </p:spPr>
      </p:pic>
      <p:sp>
        <p:nvSpPr>
          <p:cNvPr id="122" name="Google Shape;122;p24"/>
          <p:cNvSpPr txBox="1">
            <a:spLocks noGrp="1"/>
          </p:cNvSpPr>
          <p:nvPr>
            <p:ph type="subTitle" idx="1"/>
          </p:nvPr>
        </p:nvSpPr>
        <p:spPr>
          <a:xfrm>
            <a:off x="2699850" y="649225"/>
            <a:ext cx="5612100" cy="43473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2700">
                <a:solidFill>
                  <a:srgbClr val="000000"/>
                </a:solidFill>
                <a:latin typeface="Arial"/>
                <a:ea typeface="Arial"/>
                <a:cs typeface="Arial"/>
                <a:sym typeface="Arial"/>
              </a:rPr>
              <a:t>Politics and international studies are typically considered part of the social sciences. </a:t>
            </a:r>
            <a:endParaRPr sz="2700">
              <a:solidFill>
                <a:srgbClr val="000000"/>
              </a:solidFill>
              <a:latin typeface="Arial"/>
              <a:ea typeface="Arial"/>
              <a:cs typeface="Arial"/>
              <a:sym typeface="Arial"/>
            </a:endParaRPr>
          </a:p>
          <a:p>
            <a:pPr marL="0" lvl="0" indent="0" algn="l" rtl="0">
              <a:spcBef>
                <a:spcPts val="0"/>
              </a:spcBef>
              <a:spcAft>
                <a:spcPts val="0"/>
              </a:spcAft>
              <a:buNone/>
            </a:pPr>
            <a:r>
              <a:rPr lang="en" sz="2700">
                <a:solidFill>
                  <a:srgbClr val="000000"/>
                </a:solidFill>
                <a:latin typeface="Arial"/>
                <a:ea typeface="Arial"/>
                <a:cs typeface="Arial"/>
                <a:sym typeface="Arial"/>
              </a:rPr>
              <a:t>These fields fall within the broader domain of the social sciences, which encompass various disciplines that study human behavior, societies, and interactions.</a:t>
            </a:r>
            <a:endParaRPr sz="3300"/>
          </a:p>
        </p:txBody>
      </p:sp>
      <p:sp>
        <p:nvSpPr>
          <p:cNvPr id="123" name="Google Shape;123;p24"/>
          <p:cNvSpPr txBox="1">
            <a:spLocks noGrp="1"/>
          </p:cNvSpPr>
          <p:nvPr>
            <p:ph type="title"/>
          </p:nvPr>
        </p:nvSpPr>
        <p:spPr>
          <a:xfrm>
            <a:off x="2985600" y="57700"/>
            <a:ext cx="5420100" cy="5541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a:t>Politics and International Studies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25"/>
          <p:cNvPicPr preferRelativeResize="0">
            <a:picLocks noGrp="1"/>
          </p:cNvPicPr>
          <p:nvPr>
            <p:ph type="pic" idx="2"/>
          </p:nvPr>
        </p:nvPicPr>
        <p:blipFill rotWithShape="1">
          <a:blip r:embed="rId3">
            <a:alphaModFix/>
          </a:blip>
          <a:srcRect l="16636" r="16629"/>
          <a:stretch/>
        </p:blipFill>
        <p:spPr>
          <a:xfrm>
            <a:off x="-1813050" y="28800"/>
            <a:ext cx="4734000" cy="5085900"/>
          </a:xfrm>
          <a:prstGeom prst="roundRect">
            <a:avLst>
              <a:gd name="adj" fmla="val 16667"/>
            </a:avLst>
          </a:prstGeom>
        </p:spPr>
      </p:pic>
      <p:sp>
        <p:nvSpPr>
          <p:cNvPr id="129" name="Google Shape;129;p25"/>
          <p:cNvSpPr txBox="1">
            <a:spLocks noGrp="1"/>
          </p:cNvSpPr>
          <p:nvPr>
            <p:ph type="subTitle" idx="1"/>
          </p:nvPr>
        </p:nvSpPr>
        <p:spPr>
          <a:xfrm>
            <a:off x="3172800" y="827700"/>
            <a:ext cx="5784000" cy="426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000000"/>
              </a:solidFill>
              <a:latin typeface="Arial"/>
              <a:ea typeface="Arial"/>
              <a:cs typeface="Arial"/>
              <a:sym typeface="Arial"/>
            </a:endParaRPr>
          </a:p>
          <a:p>
            <a:pPr marL="0" lvl="0" indent="0" algn="l" rtl="0">
              <a:spcBef>
                <a:spcPts val="0"/>
              </a:spcBef>
              <a:spcAft>
                <a:spcPts val="0"/>
              </a:spcAft>
              <a:buNone/>
            </a:pPr>
            <a:r>
              <a:rPr lang="en">
                <a:solidFill>
                  <a:srgbClr val="000000"/>
                </a:solidFill>
                <a:latin typeface="Arial"/>
                <a:ea typeface="Arial"/>
                <a:cs typeface="Arial"/>
                <a:sym typeface="Arial"/>
              </a:rPr>
              <a:t>"Politics" typically refers to the study of government, political systems, political behavior, and the distribution of power within societies. It is a core subfield within the social sciences, and political scientists use a variety of methods to analyze and understand political phenomena.</a:t>
            </a:r>
            <a:endParaRPr sz="2400"/>
          </a:p>
          <a:p>
            <a:pPr marL="0" lvl="0" indent="0" algn="l" rtl="0">
              <a:spcBef>
                <a:spcPts val="1200"/>
              </a:spcBef>
              <a:spcAft>
                <a:spcPts val="0"/>
              </a:spcAft>
              <a:buNone/>
            </a:pPr>
            <a:r>
              <a:rPr lang="en">
                <a:solidFill>
                  <a:srgbClr val="000000"/>
                </a:solidFill>
                <a:latin typeface="Arial"/>
                <a:ea typeface="Arial"/>
                <a:cs typeface="Arial"/>
                <a:sym typeface="Arial"/>
              </a:rPr>
              <a:t>"International studies" or "international relations" focuses on the interactions between countries, diplomacy, international organizations, global issues, and the dynamics of the international system. This field is also firmly situated within the social sciences.</a:t>
            </a:r>
            <a:endParaRPr>
              <a:solidFill>
                <a:srgbClr val="000000"/>
              </a:solidFill>
              <a:latin typeface="Arial"/>
              <a:ea typeface="Arial"/>
              <a:cs typeface="Arial"/>
              <a:sym typeface="Arial"/>
            </a:endParaRPr>
          </a:p>
          <a:p>
            <a:pPr marL="0" lvl="0" indent="0" algn="l" rtl="0">
              <a:spcBef>
                <a:spcPts val="0"/>
              </a:spcBef>
              <a:spcAft>
                <a:spcPts val="0"/>
              </a:spcAft>
              <a:buNone/>
            </a:pPr>
            <a:r>
              <a:rPr lang="en">
                <a:solidFill>
                  <a:srgbClr val="000000"/>
                </a:solidFill>
                <a:latin typeface="Arial"/>
                <a:ea typeface="Arial"/>
                <a:cs typeface="Arial"/>
                <a:sym typeface="Arial"/>
              </a:rPr>
              <a:t> </a:t>
            </a:r>
            <a:endParaRPr>
              <a:solidFill>
                <a:srgbClr val="000000"/>
              </a:solidFill>
              <a:latin typeface="Arial"/>
              <a:ea typeface="Arial"/>
              <a:cs typeface="Arial"/>
              <a:sym typeface="Arial"/>
            </a:endParaRPr>
          </a:p>
          <a:p>
            <a:pPr marL="0" lvl="0" indent="0" algn="l" rtl="0">
              <a:spcBef>
                <a:spcPts val="0"/>
              </a:spcBef>
              <a:spcAft>
                <a:spcPts val="1200"/>
              </a:spcAft>
              <a:buNone/>
            </a:pPr>
            <a:endParaRPr sz="2000"/>
          </a:p>
        </p:txBody>
      </p:sp>
      <p:sp>
        <p:nvSpPr>
          <p:cNvPr id="130" name="Google Shape;130;p25"/>
          <p:cNvSpPr txBox="1">
            <a:spLocks noGrp="1"/>
          </p:cNvSpPr>
          <p:nvPr>
            <p:ph type="title"/>
          </p:nvPr>
        </p:nvSpPr>
        <p:spPr>
          <a:xfrm>
            <a:off x="4135200" y="68975"/>
            <a:ext cx="4270500" cy="8157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sz="4100" b="1"/>
              <a:t>PIS</a:t>
            </a:r>
            <a:endParaRPr sz="41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6"/>
          <p:cNvPicPr preferRelativeResize="0">
            <a:picLocks noGrp="1"/>
          </p:cNvPicPr>
          <p:nvPr>
            <p:ph type="pic" idx="2"/>
          </p:nvPr>
        </p:nvPicPr>
        <p:blipFill rotWithShape="1">
          <a:blip r:embed="rId3">
            <a:alphaModFix/>
          </a:blip>
          <a:srcRect l="27761" t="1280" r="27761" b="-1279"/>
          <a:stretch/>
        </p:blipFill>
        <p:spPr>
          <a:xfrm>
            <a:off x="0" y="57700"/>
            <a:ext cx="3393900" cy="5085900"/>
          </a:xfrm>
          <a:prstGeom prst="roundRect">
            <a:avLst>
              <a:gd name="adj" fmla="val 16667"/>
            </a:avLst>
          </a:prstGeom>
        </p:spPr>
      </p:pic>
      <p:sp>
        <p:nvSpPr>
          <p:cNvPr id="136" name="Google Shape;136;p26"/>
          <p:cNvSpPr txBox="1">
            <a:spLocks noGrp="1"/>
          </p:cNvSpPr>
          <p:nvPr>
            <p:ph type="subTitle" idx="1"/>
          </p:nvPr>
        </p:nvSpPr>
        <p:spPr>
          <a:xfrm>
            <a:off x="4135200" y="876950"/>
            <a:ext cx="4176600" cy="40497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2200">
                <a:solidFill>
                  <a:srgbClr val="000000"/>
                </a:solidFill>
                <a:latin typeface="Arial"/>
                <a:ea typeface="Arial"/>
                <a:cs typeface="Arial"/>
                <a:sym typeface="Arial"/>
              </a:rPr>
              <a:t>Both politics and international studies contribute to our understanding of how societies and nations function, interact, and address complex challenges, making them integral components of the social sciences.</a:t>
            </a:r>
            <a:endParaRPr sz="2200">
              <a:solidFill>
                <a:srgbClr val="000000"/>
              </a:solidFill>
              <a:latin typeface="Arial"/>
              <a:ea typeface="Arial"/>
              <a:cs typeface="Arial"/>
              <a:sym typeface="Arial"/>
            </a:endParaRPr>
          </a:p>
          <a:p>
            <a:pPr marL="457200" lvl="0" indent="0" algn="l" rtl="0">
              <a:spcBef>
                <a:spcPts val="0"/>
              </a:spcBef>
              <a:spcAft>
                <a:spcPts val="0"/>
              </a:spcAft>
              <a:buNone/>
            </a:pPr>
            <a:endParaRPr sz="2800"/>
          </a:p>
        </p:txBody>
      </p:sp>
      <p:sp>
        <p:nvSpPr>
          <p:cNvPr id="137" name="Google Shape;137;p26"/>
          <p:cNvSpPr txBox="1">
            <a:spLocks noGrp="1"/>
          </p:cNvSpPr>
          <p:nvPr>
            <p:ph type="title"/>
          </p:nvPr>
        </p:nvSpPr>
        <p:spPr>
          <a:xfrm>
            <a:off x="4135200" y="57700"/>
            <a:ext cx="4270500" cy="979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Montserrat"/>
                <a:ea typeface="Montserrat"/>
                <a:cs typeface="Montserrat"/>
                <a:sym typeface="Montserrat"/>
              </a:rPr>
              <a:t>The Role of PIS</a:t>
            </a:r>
            <a:endParaRPr b="1">
              <a:latin typeface="Montserrat"/>
              <a:ea typeface="Montserrat"/>
              <a:cs typeface="Montserrat"/>
              <a:sym typeface="Montserra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7"/>
          <p:cNvPicPr preferRelativeResize="0">
            <a:picLocks noGrp="1"/>
          </p:cNvPicPr>
          <p:nvPr>
            <p:ph type="pic" idx="2"/>
          </p:nvPr>
        </p:nvPicPr>
        <p:blipFill rotWithShape="1">
          <a:blip r:embed="rId3">
            <a:alphaModFix/>
          </a:blip>
          <a:srcRect t="1559" b="1559"/>
          <a:stretch/>
        </p:blipFill>
        <p:spPr>
          <a:xfrm>
            <a:off x="0" y="28800"/>
            <a:ext cx="3496548" cy="5085900"/>
          </a:xfrm>
          <a:prstGeom prst="roundRect">
            <a:avLst>
              <a:gd name="adj" fmla="val 16667"/>
            </a:avLst>
          </a:prstGeom>
        </p:spPr>
      </p:pic>
      <p:sp>
        <p:nvSpPr>
          <p:cNvPr id="143" name="Google Shape;143;p27"/>
          <p:cNvSpPr txBox="1">
            <a:spLocks noGrp="1"/>
          </p:cNvSpPr>
          <p:nvPr>
            <p:ph type="subTitle" idx="1"/>
          </p:nvPr>
        </p:nvSpPr>
        <p:spPr>
          <a:xfrm>
            <a:off x="3496549" y="858741"/>
            <a:ext cx="5548325" cy="4284759"/>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 b="1" dirty="0">
                <a:solidFill>
                  <a:srgbClr val="980000"/>
                </a:solidFill>
              </a:rPr>
              <a:t>Writing is the main form of conveying information in the social sciences, particularly academic writing. </a:t>
            </a:r>
            <a:endParaRPr b="1" dirty="0">
              <a:solidFill>
                <a:srgbClr val="980000"/>
              </a:solidFill>
            </a:endParaRPr>
          </a:p>
          <a:p>
            <a:pPr marL="0" lvl="0" indent="0" algn="l" rtl="0">
              <a:lnSpc>
                <a:spcPct val="110000"/>
              </a:lnSpc>
              <a:spcBef>
                <a:spcPts val="1200"/>
              </a:spcBef>
              <a:spcAft>
                <a:spcPts val="0"/>
              </a:spcAft>
              <a:buNone/>
            </a:pPr>
            <a:r>
              <a:rPr lang="en" sz="1600" dirty="0">
                <a:solidFill>
                  <a:srgbClr val="000000"/>
                </a:solidFill>
              </a:rPr>
              <a:t>An example of academic writing is academic journals, where scholars publish their research to the academic community and read other articles.</a:t>
            </a:r>
            <a:endParaRPr sz="1600" dirty="0">
              <a:solidFill>
                <a:srgbClr val="000000"/>
              </a:solidFill>
            </a:endParaRPr>
          </a:p>
          <a:p>
            <a:pPr marL="0" lvl="0" indent="0" algn="l" rtl="0">
              <a:lnSpc>
                <a:spcPct val="110000"/>
              </a:lnSpc>
              <a:spcBef>
                <a:spcPts val="1200"/>
              </a:spcBef>
              <a:spcAft>
                <a:spcPts val="0"/>
              </a:spcAft>
              <a:buNone/>
            </a:pPr>
            <a:r>
              <a:rPr lang="en" sz="1500" dirty="0">
                <a:solidFill>
                  <a:srgbClr val="000000"/>
                </a:solidFill>
                <a:latin typeface="Arial"/>
                <a:ea typeface="Arial"/>
                <a:cs typeface="Arial"/>
                <a:sym typeface="Arial"/>
              </a:rPr>
              <a:t>In </a:t>
            </a:r>
            <a:r>
              <a:rPr lang="en" sz="1500" b="1" dirty="0">
                <a:solidFill>
                  <a:srgbClr val="0000FF"/>
                </a:solidFill>
                <a:latin typeface="Arial"/>
                <a:ea typeface="Arial"/>
                <a:cs typeface="Arial"/>
                <a:sym typeface="Arial"/>
              </a:rPr>
              <a:t>PIS</a:t>
            </a:r>
            <a:r>
              <a:rPr lang="en" sz="1500" dirty="0">
                <a:solidFill>
                  <a:srgbClr val="000000"/>
                </a:solidFill>
                <a:latin typeface="Arial"/>
                <a:ea typeface="Arial"/>
                <a:cs typeface="Arial"/>
                <a:sym typeface="Arial"/>
              </a:rPr>
              <a:t>, you'll encounter various forms of writing, such as essays, policy briefs, research papers, and even social media posts for political campaigns. Each requires a different writing style and skill set</a:t>
            </a:r>
            <a:endParaRPr sz="1600" dirty="0">
              <a:solidFill>
                <a:srgbClr val="000000"/>
              </a:solidFill>
            </a:endParaRPr>
          </a:p>
          <a:p>
            <a:pPr marL="0" lvl="0" indent="0" algn="l" rtl="0">
              <a:lnSpc>
                <a:spcPct val="110000"/>
              </a:lnSpc>
              <a:spcBef>
                <a:spcPts val="1200"/>
              </a:spcBef>
              <a:spcAft>
                <a:spcPts val="1200"/>
              </a:spcAft>
              <a:buNone/>
            </a:pPr>
            <a:r>
              <a:rPr lang="en" sz="1400" b="1" dirty="0">
                <a:solidFill>
                  <a:srgbClr val="000000"/>
                </a:solidFill>
                <a:latin typeface="Arial"/>
                <a:ea typeface="Arial"/>
                <a:cs typeface="Arial"/>
                <a:sym typeface="Arial"/>
              </a:rPr>
              <a:t>Effective writing in Social Sciences is like a universal language that allows you to communicate your ideas, analyze complex issues, and persuade others. Writing is a powerful tool that helps you articulate your thoughts and communicate clearly. </a:t>
            </a:r>
            <a:endParaRPr sz="1400" b="1" dirty="0">
              <a:solidFill>
                <a:srgbClr val="000000"/>
              </a:solidFill>
              <a:latin typeface="Arial"/>
              <a:ea typeface="Arial"/>
              <a:cs typeface="Arial"/>
              <a:sym typeface="Arial"/>
            </a:endParaRPr>
          </a:p>
        </p:txBody>
      </p:sp>
      <p:sp>
        <p:nvSpPr>
          <p:cNvPr id="144" name="Google Shape;144;p27"/>
          <p:cNvSpPr txBox="1">
            <a:spLocks noGrp="1"/>
          </p:cNvSpPr>
          <p:nvPr>
            <p:ph type="title"/>
          </p:nvPr>
        </p:nvSpPr>
        <p:spPr>
          <a:xfrm>
            <a:off x="3496550" y="0"/>
            <a:ext cx="4909200" cy="1036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Montserrat"/>
                <a:ea typeface="Montserrat"/>
                <a:cs typeface="Montserrat"/>
                <a:sym typeface="Montserrat"/>
              </a:rPr>
              <a:t>Communication of Knowledge</a:t>
            </a:r>
            <a:endParaRPr b="1">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8"/>
          <p:cNvSpPr txBox="1">
            <a:spLocks noGrp="1"/>
          </p:cNvSpPr>
          <p:nvPr>
            <p:ph type="subTitle" idx="1"/>
          </p:nvPr>
        </p:nvSpPr>
        <p:spPr>
          <a:xfrm>
            <a:off x="55150" y="717050"/>
            <a:ext cx="9044700" cy="4257600"/>
          </a:xfrm>
          <a:prstGeom prst="rect">
            <a:avLst/>
          </a:prstGeom>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 sz="1600" b="1">
                <a:solidFill>
                  <a:srgbClr val="000000"/>
                </a:solidFill>
              </a:rPr>
              <a:t>Unlike creative writing, academic writing is characterized by:</a:t>
            </a:r>
            <a:endParaRPr sz="1600" b="1">
              <a:solidFill>
                <a:srgbClr val="000000"/>
              </a:solidFill>
            </a:endParaRPr>
          </a:p>
          <a:p>
            <a:pPr marL="457200" lvl="0" indent="-330200" algn="l" rtl="0">
              <a:lnSpc>
                <a:spcPct val="110000"/>
              </a:lnSpc>
              <a:spcBef>
                <a:spcPts val="1200"/>
              </a:spcBef>
              <a:spcAft>
                <a:spcPts val="0"/>
              </a:spcAft>
              <a:buClr>
                <a:srgbClr val="CC0000"/>
              </a:buClr>
              <a:buSzPts val="1600"/>
              <a:buChar char="●"/>
            </a:pPr>
            <a:r>
              <a:rPr lang="en" sz="1600" b="1">
                <a:solidFill>
                  <a:srgbClr val="CC0000"/>
                </a:solidFill>
              </a:rPr>
              <a:t>Formal language</a:t>
            </a:r>
            <a:endParaRPr sz="1600" b="1">
              <a:solidFill>
                <a:srgbClr val="CC0000"/>
              </a:solidFill>
            </a:endParaRPr>
          </a:p>
          <a:p>
            <a:pPr marL="457200" lvl="0" indent="-330200" algn="l" rtl="0">
              <a:lnSpc>
                <a:spcPct val="110000"/>
              </a:lnSpc>
              <a:spcBef>
                <a:spcPts val="0"/>
              </a:spcBef>
              <a:spcAft>
                <a:spcPts val="0"/>
              </a:spcAft>
              <a:buClr>
                <a:srgbClr val="CC0000"/>
              </a:buClr>
              <a:buSzPts val="1600"/>
              <a:buChar char="●"/>
            </a:pPr>
            <a:r>
              <a:rPr lang="en" sz="1600" b="1">
                <a:solidFill>
                  <a:srgbClr val="CC0000"/>
                </a:solidFill>
              </a:rPr>
              <a:t>Clear structure</a:t>
            </a:r>
            <a:endParaRPr sz="1600" b="1">
              <a:solidFill>
                <a:srgbClr val="CC0000"/>
              </a:solidFill>
            </a:endParaRPr>
          </a:p>
          <a:p>
            <a:pPr marL="457200" lvl="0" indent="-330200" algn="l" rtl="0">
              <a:lnSpc>
                <a:spcPct val="110000"/>
              </a:lnSpc>
              <a:spcBef>
                <a:spcPts val="0"/>
              </a:spcBef>
              <a:spcAft>
                <a:spcPts val="0"/>
              </a:spcAft>
              <a:buClr>
                <a:srgbClr val="CC0000"/>
              </a:buClr>
              <a:buSzPts val="1600"/>
              <a:buChar char="●"/>
            </a:pPr>
            <a:r>
              <a:rPr lang="en" sz="1600" b="1">
                <a:solidFill>
                  <a:srgbClr val="CC0000"/>
                </a:solidFill>
              </a:rPr>
              <a:t>Citations from authoritative sources.</a:t>
            </a:r>
            <a:endParaRPr sz="1600" b="1">
              <a:solidFill>
                <a:srgbClr val="CC0000"/>
              </a:solidFill>
            </a:endParaRPr>
          </a:p>
          <a:p>
            <a:pPr marL="0" lvl="0" indent="0" algn="l" rtl="0">
              <a:lnSpc>
                <a:spcPct val="110000"/>
              </a:lnSpc>
              <a:spcBef>
                <a:spcPts val="1200"/>
              </a:spcBef>
              <a:spcAft>
                <a:spcPts val="0"/>
              </a:spcAft>
              <a:buNone/>
            </a:pPr>
            <a:r>
              <a:rPr lang="en" sz="1600" b="1">
                <a:solidFill>
                  <a:srgbClr val="000000"/>
                </a:solidFill>
              </a:rPr>
              <a:t>The four academic writing styles are:</a:t>
            </a:r>
            <a:endParaRPr sz="1600" b="1">
              <a:solidFill>
                <a:srgbClr val="000000"/>
              </a:solidFill>
            </a:endParaRPr>
          </a:p>
          <a:p>
            <a:pPr marL="457200" lvl="0" indent="-330200" algn="l" rtl="0">
              <a:lnSpc>
                <a:spcPct val="110000"/>
              </a:lnSpc>
              <a:spcBef>
                <a:spcPts val="1200"/>
              </a:spcBef>
              <a:spcAft>
                <a:spcPts val="0"/>
              </a:spcAft>
              <a:buClr>
                <a:srgbClr val="000000"/>
              </a:buClr>
              <a:buSzPts val="1600"/>
              <a:buAutoNum type="arabicPeriod"/>
            </a:pPr>
            <a:r>
              <a:rPr lang="en" sz="1600" b="1">
                <a:solidFill>
                  <a:srgbClr val="000000"/>
                </a:solidFill>
              </a:rPr>
              <a:t>Descriptive: Describing subjects with clear language that appeals to the five senses.</a:t>
            </a:r>
            <a:endParaRPr sz="1600" b="1">
              <a:solidFill>
                <a:srgbClr val="000000"/>
              </a:solidFill>
            </a:endParaRPr>
          </a:p>
          <a:p>
            <a:pPr marL="457200" lvl="0" indent="-330200" algn="l" rtl="0">
              <a:lnSpc>
                <a:spcPct val="110000"/>
              </a:lnSpc>
              <a:spcBef>
                <a:spcPts val="0"/>
              </a:spcBef>
              <a:spcAft>
                <a:spcPts val="0"/>
              </a:spcAft>
              <a:buClr>
                <a:srgbClr val="000000"/>
              </a:buClr>
              <a:buSzPts val="1600"/>
              <a:buAutoNum type="arabicPeriod"/>
            </a:pPr>
            <a:r>
              <a:rPr lang="en" sz="1600" b="1">
                <a:solidFill>
                  <a:srgbClr val="000000"/>
                </a:solidFill>
              </a:rPr>
              <a:t>Analytical: Uncover the deeper meaning of an idea through evaluation and critical analysis. </a:t>
            </a:r>
            <a:endParaRPr sz="1600" b="1">
              <a:solidFill>
                <a:srgbClr val="000000"/>
              </a:solidFill>
            </a:endParaRPr>
          </a:p>
          <a:p>
            <a:pPr marL="457200" lvl="0" indent="-330200" algn="l" rtl="0">
              <a:lnSpc>
                <a:spcPct val="110000"/>
              </a:lnSpc>
              <a:spcBef>
                <a:spcPts val="0"/>
              </a:spcBef>
              <a:spcAft>
                <a:spcPts val="0"/>
              </a:spcAft>
              <a:buClr>
                <a:srgbClr val="000000"/>
              </a:buClr>
              <a:buSzPts val="1600"/>
              <a:buAutoNum type="arabicPeriod"/>
            </a:pPr>
            <a:r>
              <a:rPr lang="en" sz="1600" b="1">
                <a:solidFill>
                  <a:srgbClr val="000000"/>
                </a:solidFill>
              </a:rPr>
              <a:t>Critical: Analyzing or evaluating a specific text from your point of view.</a:t>
            </a:r>
            <a:endParaRPr sz="1600" b="1">
              <a:solidFill>
                <a:srgbClr val="000000"/>
              </a:solidFill>
            </a:endParaRPr>
          </a:p>
          <a:p>
            <a:pPr marL="457200" lvl="0" indent="-330200" algn="l" rtl="0">
              <a:lnSpc>
                <a:spcPct val="110000"/>
              </a:lnSpc>
              <a:spcBef>
                <a:spcPts val="0"/>
              </a:spcBef>
              <a:spcAft>
                <a:spcPts val="0"/>
              </a:spcAft>
              <a:buClr>
                <a:srgbClr val="000000"/>
              </a:buClr>
              <a:buSzPts val="1600"/>
              <a:buAutoNum type="arabicPeriod"/>
            </a:pPr>
            <a:r>
              <a:rPr lang="en" sz="1600" b="1">
                <a:solidFill>
                  <a:srgbClr val="000000"/>
                </a:solidFill>
              </a:rPr>
              <a:t>Persuasive: Writing that convinces the reader to believe or do something. </a:t>
            </a:r>
            <a:endParaRPr sz="1600" b="1">
              <a:solidFill>
                <a:srgbClr val="000000"/>
              </a:solidFill>
            </a:endParaRPr>
          </a:p>
          <a:p>
            <a:pPr marL="0" lvl="0" indent="0" algn="l" rtl="0">
              <a:spcBef>
                <a:spcPts val="1200"/>
              </a:spcBef>
              <a:spcAft>
                <a:spcPts val="0"/>
              </a:spcAft>
              <a:buNone/>
            </a:pPr>
            <a:r>
              <a:rPr lang="en" sz="1600" b="1">
                <a:solidFill>
                  <a:srgbClr val="000000"/>
                </a:solidFill>
                <a:latin typeface="Arial"/>
                <a:ea typeface="Arial"/>
                <a:cs typeface="Arial"/>
                <a:sym typeface="Arial"/>
              </a:rPr>
              <a:t>Good writing boosts your academic performance. When you can write a compelling essay or research paper, you're more likely to earn higher grades. </a:t>
            </a:r>
            <a:r>
              <a:rPr lang="en" sz="1600" b="1">
                <a:solidFill>
                  <a:srgbClr val="0000FF"/>
                </a:solidFill>
                <a:latin typeface="Arial"/>
                <a:ea typeface="Arial"/>
                <a:cs typeface="Arial"/>
                <a:sym typeface="Arial"/>
              </a:rPr>
              <a:t>For example, if you're writing a political science paper, a well-structured argument will get your ideas across effectively.</a:t>
            </a:r>
            <a:endParaRPr sz="1600" b="1">
              <a:solidFill>
                <a:srgbClr val="0000FF"/>
              </a:solidFill>
              <a:latin typeface="Arial"/>
              <a:ea typeface="Arial"/>
              <a:cs typeface="Arial"/>
              <a:sym typeface="Arial"/>
            </a:endParaRPr>
          </a:p>
          <a:p>
            <a:pPr marL="457200" lvl="0" indent="0" algn="l" rtl="0">
              <a:lnSpc>
                <a:spcPct val="110000"/>
              </a:lnSpc>
              <a:spcBef>
                <a:spcPts val="0"/>
              </a:spcBef>
              <a:spcAft>
                <a:spcPts val="1200"/>
              </a:spcAft>
              <a:buNone/>
            </a:pPr>
            <a:endParaRPr sz="1600"/>
          </a:p>
        </p:txBody>
      </p:sp>
      <p:sp>
        <p:nvSpPr>
          <p:cNvPr id="150" name="Google Shape;150;p28"/>
          <p:cNvSpPr txBox="1">
            <a:spLocks noGrp="1"/>
          </p:cNvSpPr>
          <p:nvPr>
            <p:ph type="title"/>
          </p:nvPr>
        </p:nvSpPr>
        <p:spPr>
          <a:xfrm>
            <a:off x="0" y="88250"/>
            <a:ext cx="9144000" cy="62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Montserrat"/>
                <a:ea typeface="Montserrat"/>
                <a:cs typeface="Montserrat"/>
                <a:sym typeface="Montserrat"/>
              </a:rPr>
              <a:t>Academic Writing &amp; Academic Success</a:t>
            </a:r>
            <a:endParaRPr b="1">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29"/>
          <p:cNvPicPr preferRelativeResize="0">
            <a:picLocks noGrp="1"/>
          </p:cNvPicPr>
          <p:nvPr>
            <p:ph type="pic" idx="2"/>
          </p:nvPr>
        </p:nvPicPr>
        <p:blipFill rotWithShape="1">
          <a:blip r:embed="rId3">
            <a:alphaModFix/>
          </a:blip>
          <a:srcRect l="5516" r="5507"/>
          <a:stretch/>
        </p:blipFill>
        <p:spPr>
          <a:xfrm>
            <a:off x="0" y="57700"/>
            <a:ext cx="3393900" cy="5085900"/>
          </a:xfrm>
          <a:prstGeom prst="roundRect">
            <a:avLst>
              <a:gd name="adj" fmla="val 16667"/>
            </a:avLst>
          </a:prstGeom>
        </p:spPr>
      </p:pic>
      <p:sp>
        <p:nvSpPr>
          <p:cNvPr id="156" name="Google Shape;156;p29"/>
          <p:cNvSpPr txBox="1">
            <a:spLocks noGrp="1"/>
          </p:cNvSpPr>
          <p:nvPr>
            <p:ph type="title"/>
          </p:nvPr>
        </p:nvSpPr>
        <p:spPr>
          <a:xfrm>
            <a:off x="4135200" y="118250"/>
            <a:ext cx="4270500" cy="906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Montserrat"/>
                <a:ea typeface="Montserrat"/>
                <a:cs typeface="Montserrat"/>
                <a:sym typeface="Montserrat"/>
              </a:rPr>
              <a:t>Clarity and Precision</a:t>
            </a:r>
            <a:endParaRPr b="1">
              <a:latin typeface="Montserrat"/>
              <a:ea typeface="Montserrat"/>
              <a:cs typeface="Montserrat"/>
              <a:sym typeface="Montserrat"/>
            </a:endParaRPr>
          </a:p>
        </p:txBody>
      </p:sp>
      <p:sp>
        <p:nvSpPr>
          <p:cNvPr id="157" name="Google Shape;157;p29"/>
          <p:cNvSpPr txBox="1">
            <a:spLocks noGrp="1"/>
          </p:cNvSpPr>
          <p:nvPr>
            <p:ph type="subTitle" idx="1"/>
          </p:nvPr>
        </p:nvSpPr>
        <p:spPr>
          <a:xfrm>
            <a:off x="4678425" y="1271100"/>
            <a:ext cx="3727200" cy="3675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900">
                <a:solidFill>
                  <a:srgbClr val="000000"/>
                </a:solidFill>
                <a:latin typeface="Proxima Nova"/>
                <a:ea typeface="Proxima Nova"/>
                <a:cs typeface="Proxima Nova"/>
                <a:sym typeface="Proxima Nova"/>
              </a:rPr>
              <a:t>Organized structure: Writing helps social scientists organize their ideas so that it is easy to understand. </a:t>
            </a:r>
            <a:endParaRPr sz="1900">
              <a:solidFill>
                <a:srgbClr val="000000"/>
              </a:solidFill>
              <a:latin typeface="Proxima Nova"/>
              <a:ea typeface="Proxima Nova"/>
              <a:cs typeface="Proxima Nova"/>
              <a:sym typeface="Proxima Nova"/>
            </a:endParaRPr>
          </a:p>
        </p:txBody>
      </p:sp>
      <p:sp>
        <p:nvSpPr>
          <p:cNvPr id="158" name="Google Shape;158;p29"/>
          <p:cNvSpPr txBox="1">
            <a:spLocks noGrp="1"/>
          </p:cNvSpPr>
          <p:nvPr>
            <p:ph type="subTitle" idx="3"/>
          </p:nvPr>
        </p:nvSpPr>
        <p:spPr>
          <a:xfrm>
            <a:off x="4678425" y="2726325"/>
            <a:ext cx="3727200" cy="22200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2100">
                <a:solidFill>
                  <a:srgbClr val="000000"/>
                </a:solidFill>
                <a:latin typeface="Proxima Nova"/>
                <a:ea typeface="Proxima Nova"/>
                <a:cs typeface="Proxima Nova"/>
                <a:sym typeface="Proxima Nova"/>
              </a:rPr>
              <a:t>Promoting clarity: Writing allows social scientists to share complex ideas with precision and coherence.</a:t>
            </a:r>
            <a:endParaRPr sz="2100">
              <a:solidFill>
                <a:srgbClr val="000000"/>
              </a:solidFill>
              <a:latin typeface="Proxima Nova"/>
              <a:ea typeface="Proxima Nova"/>
              <a:cs typeface="Proxima Nova"/>
              <a:sym typeface="Proxima Nov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30"/>
          <p:cNvPicPr preferRelativeResize="0">
            <a:picLocks noGrp="1"/>
          </p:cNvPicPr>
          <p:nvPr>
            <p:ph type="pic" idx="2"/>
          </p:nvPr>
        </p:nvPicPr>
        <p:blipFill rotWithShape="1">
          <a:blip r:embed="rId3">
            <a:alphaModFix/>
          </a:blip>
          <a:srcRect l="16636" r="16629"/>
          <a:stretch/>
        </p:blipFill>
        <p:spPr>
          <a:xfrm>
            <a:off x="-1192275" y="57700"/>
            <a:ext cx="3734400" cy="5085900"/>
          </a:xfrm>
          <a:prstGeom prst="roundRect">
            <a:avLst>
              <a:gd name="adj" fmla="val 16667"/>
            </a:avLst>
          </a:prstGeom>
        </p:spPr>
      </p:pic>
      <p:sp>
        <p:nvSpPr>
          <p:cNvPr id="164" name="Google Shape;164;p30"/>
          <p:cNvSpPr txBox="1">
            <a:spLocks noGrp="1"/>
          </p:cNvSpPr>
          <p:nvPr>
            <p:ph type="subTitle" idx="1"/>
          </p:nvPr>
        </p:nvSpPr>
        <p:spPr>
          <a:xfrm>
            <a:off x="3172800" y="1074025"/>
            <a:ext cx="5675700" cy="3754200"/>
          </a:xfrm>
          <a:prstGeom prst="rect">
            <a:avLst/>
          </a:prstGeom>
        </p:spPr>
        <p:txBody>
          <a:bodyPr spcFirstLastPara="1" wrap="square" lIns="91425" tIns="91425" rIns="91425" bIns="91425" anchor="t" anchorCtr="0">
            <a:noAutofit/>
          </a:bodyPr>
          <a:lstStyle/>
          <a:p>
            <a:pPr marL="457200" lvl="0" indent="-361950" algn="l" rtl="0">
              <a:lnSpc>
                <a:spcPct val="110000"/>
              </a:lnSpc>
              <a:spcBef>
                <a:spcPts val="0"/>
              </a:spcBef>
              <a:spcAft>
                <a:spcPts val="0"/>
              </a:spcAft>
              <a:buClr>
                <a:srgbClr val="000000"/>
              </a:buClr>
              <a:buSzPts val="2100"/>
              <a:buChar char="●"/>
            </a:pPr>
            <a:r>
              <a:rPr lang="en" sz="2100">
                <a:solidFill>
                  <a:srgbClr val="000000"/>
                </a:solidFill>
              </a:rPr>
              <a:t>Writing fosters critical thinking: It encourages students and researchers to formulate well structured arguments and defend their claims.</a:t>
            </a:r>
            <a:br>
              <a:rPr lang="en" sz="2100">
                <a:solidFill>
                  <a:srgbClr val="000000"/>
                </a:solidFill>
              </a:rPr>
            </a:br>
            <a:endParaRPr sz="2100">
              <a:solidFill>
                <a:srgbClr val="000000"/>
              </a:solidFill>
            </a:endParaRPr>
          </a:p>
          <a:p>
            <a:pPr marL="457200" lvl="0" indent="-361950" algn="l" rtl="0">
              <a:lnSpc>
                <a:spcPct val="110000"/>
              </a:lnSpc>
              <a:spcBef>
                <a:spcPts val="0"/>
              </a:spcBef>
              <a:spcAft>
                <a:spcPts val="0"/>
              </a:spcAft>
              <a:buClr>
                <a:srgbClr val="000000"/>
              </a:buClr>
              <a:buSzPts val="2100"/>
              <a:buChar char="●"/>
            </a:pPr>
            <a:r>
              <a:rPr lang="en" sz="2100">
                <a:solidFill>
                  <a:srgbClr val="000000"/>
                </a:solidFill>
              </a:rPr>
              <a:t>Analytical skills: Social scientist need to evaluate evidence, consider alternative perspectives, and construct reasoned arguments.</a:t>
            </a:r>
            <a:endParaRPr sz="2100">
              <a:solidFill>
                <a:srgbClr val="000000"/>
              </a:solidFill>
            </a:endParaRPr>
          </a:p>
        </p:txBody>
      </p:sp>
      <p:sp>
        <p:nvSpPr>
          <p:cNvPr id="165" name="Google Shape;165;p30"/>
          <p:cNvSpPr txBox="1">
            <a:spLocks noGrp="1"/>
          </p:cNvSpPr>
          <p:nvPr>
            <p:ph type="title"/>
          </p:nvPr>
        </p:nvSpPr>
        <p:spPr>
          <a:xfrm>
            <a:off x="2877200" y="57700"/>
            <a:ext cx="5528400" cy="878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Montserrat"/>
                <a:ea typeface="Montserrat"/>
                <a:cs typeface="Montserrat"/>
                <a:sym typeface="Montserrat"/>
              </a:rPr>
              <a:t>Critical Thinking</a:t>
            </a:r>
            <a:endParaRPr b="1">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31"/>
          <p:cNvPicPr preferRelativeResize="0">
            <a:picLocks noGrp="1"/>
          </p:cNvPicPr>
          <p:nvPr>
            <p:ph type="pic" idx="2"/>
          </p:nvPr>
        </p:nvPicPr>
        <p:blipFill rotWithShape="1">
          <a:blip r:embed="rId3">
            <a:alphaModFix/>
          </a:blip>
          <a:srcRect t="69" b="59"/>
          <a:stretch/>
        </p:blipFill>
        <p:spPr>
          <a:xfrm>
            <a:off x="5756411" y="66975"/>
            <a:ext cx="3387600" cy="5076600"/>
          </a:xfrm>
          <a:prstGeom prst="roundRect">
            <a:avLst>
              <a:gd name="adj" fmla="val 16667"/>
            </a:avLst>
          </a:prstGeom>
        </p:spPr>
      </p:pic>
      <p:sp>
        <p:nvSpPr>
          <p:cNvPr id="171" name="Google Shape;171;p31"/>
          <p:cNvSpPr txBox="1">
            <a:spLocks noGrp="1"/>
          </p:cNvSpPr>
          <p:nvPr>
            <p:ph type="title"/>
          </p:nvPr>
        </p:nvSpPr>
        <p:spPr>
          <a:xfrm>
            <a:off x="632175" y="650250"/>
            <a:ext cx="4717200" cy="726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latin typeface="Montserrat"/>
                <a:ea typeface="Montserrat"/>
                <a:cs typeface="Montserrat"/>
                <a:sym typeface="Montserrat"/>
              </a:rPr>
              <a:t>Building a Knowledge Base</a:t>
            </a:r>
            <a:endParaRPr b="1">
              <a:latin typeface="Montserrat"/>
              <a:ea typeface="Montserrat"/>
              <a:cs typeface="Montserrat"/>
              <a:sym typeface="Montserrat"/>
            </a:endParaRPr>
          </a:p>
        </p:txBody>
      </p:sp>
      <p:sp>
        <p:nvSpPr>
          <p:cNvPr id="172" name="Google Shape;172;p31"/>
          <p:cNvSpPr txBox="1">
            <a:spLocks noGrp="1"/>
          </p:cNvSpPr>
          <p:nvPr>
            <p:ph type="subTitle" idx="1"/>
          </p:nvPr>
        </p:nvSpPr>
        <p:spPr>
          <a:xfrm>
            <a:off x="118250" y="1377150"/>
            <a:ext cx="5537700" cy="35694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 sz="2300">
                <a:solidFill>
                  <a:srgbClr val="000000"/>
                </a:solidFill>
              </a:rPr>
              <a:t>Writing in social sciences contributes to a growing body of knowledge that future researchers can build upon.</a:t>
            </a:r>
            <a:endParaRPr sz="2300">
              <a:solidFill>
                <a:srgbClr val="000000"/>
              </a:solidFill>
            </a:endParaRPr>
          </a:p>
          <a:p>
            <a:pPr marL="457200" lvl="0" indent="-374650" algn="l" rtl="0">
              <a:lnSpc>
                <a:spcPct val="110000"/>
              </a:lnSpc>
              <a:spcBef>
                <a:spcPts val="1200"/>
              </a:spcBef>
              <a:spcAft>
                <a:spcPts val="0"/>
              </a:spcAft>
              <a:buClr>
                <a:srgbClr val="000000"/>
              </a:buClr>
              <a:buSzPts val="2300"/>
              <a:buChar char="●"/>
            </a:pPr>
            <a:r>
              <a:rPr lang="en" sz="2300">
                <a:solidFill>
                  <a:srgbClr val="000000"/>
                </a:solidFill>
              </a:rPr>
              <a:t>Proper citation ensures the traceability of information, which is crucial for scholarly progress.</a:t>
            </a:r>
            <a:endParaRPr sz="2300">
              <a:solidFill>
                <a:srgbClr val="000000"/>
              </a:solidFill>
            </a:endParaRPr>
          </a:p>
          <a:p>
            <a:pPr marL="457200" lvl="0" indent="-406400" algn="l" rtl="0">
              <a:spcBef>
                <a:spcPts val="0"/>
              </a:spcBef>
              <a:spcAft>
                <a:spcPts val="0"/>
              </a:spcAft>
              <a:buClr>
                <a:srgbClr val="000000"/>
              </a:buClr>
              <a:buSzPts val="2800"/>
              <a:buChar char="●"/>
            </a:pPr>
            <a:r>
              <a:rPr lang="en" sz="2300">
                <a:solidFill>
                  <a:srgbClr val="000000"/>
                </a:solidFill>
              </a:rPr>
              <a:t>Avoid plagiarism and provide proper attribution</a:t>
            </a:r>
            <a:endParaRPr sz="2300">
              <a:solidFill>
                <a:srgbClr val="000000"/>
              </a:solidFill>
            </a:endParaRPr>
          </a:p>
          <a:p>
            <a:pPr marL="457200" lvl="0" indent="0" algn="l" rtl="0">
              <a:lnSpc>
                <a:spcPct val="110000"/>
              </a:lnSpc>
              <a:spcBef>
                <a:spcPts val="1200"/>
              </a:spcBef>
              <a:spcAft>
                <a:spcPts val="1200"/>
              </a:spcAft>
              <a:buNone/>
            </a:pPr>
            <a:endParaRPr sz="23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p32"/>
          <p:cNvPicPr preferRelativeResize="0">
            <a:picLocks noGrp="1"/>
          </p:cNvPicPr>
          <p:nvPr>
            <p:ph type="pic" idx="2"/>
          </p:nvPr>
        </p:nvPicPr>
        <p:blipFill rotWithShape="1">
          <a:blip r:embed="rId3">
            <a:alphaModFix/>
          </a:blip>
          <a:srcRect l="27356" r="27351"/>
          <a:stretch/>
        </p:blipFill>
        <p:spPr>
          <a:xfrm>
            <a:off x="5750100" y="57700"/>
            <a:ext cx="3393900" cy="5085900"/>
          </a:xfrm>
          <a:prstGeom prst="roundRect">
            <a:avLst>
              <a:gd name="adj" fmla="val 16667"/>
            </a:avLst>
          </a:prstGeom>
        </p:spPr>
      </p:pic>
      <p:sp>
        <p:nvSpPr>
          <p:cNvPr id="178" name="Google Shape;178;p32"/>
          <p:cNvSpPr txBox="1">
            <a:spLocks noGrp="1"/>
          </p:cNvSpPr>
          <p:nvPr>
            <p:ph type="title"/>
          </p:nvPr>
        </p:nvSpPr>
        <p:spPr>
          <a:xfrm>
            <a:off x="49275" y="137950"/>
            <a:ext cx="5606700" cy="99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2460" b="1">
                <a:latin typeface="Montserrat"/>
                <a:ea typeface="Montserrat"/>
                <a:cs typeface="Montserrat"/>
                <a:sym typeface="Montserrat"/>
              </a:rPr>
              <a:t>Interdisciplinary Connections</a:t>
            </a:r>
            <a:endParaRPr sz="2460" b="1">
              <a:latin typeface="Montserrat"/>
              <a:ea typeface="Montserrat"/>
              <a:cs typeface="Montserrat"/>
              <a:sym typeface="Montserrat"/>
            </a:endParaRPr>
          </a:p>
        </p:txBody>
      </p:sp>
      <p:sp>
        <p:nvSpPr>
          <p:cNvPr id="179" name="Google Shape;179;p32"/>
          <p:cNvSpPr txBox="1">
            <a:spLocks noGrp="1"/>
          </p:cNvSpPr>
          <p:nvPr>
            <p:ph type="subTitle" idx="1"/>
          </p:nvPr>
        </p:nvSpPr>
        <p:spPr>
          <a:xfrm>
            <a:off x="1162700" y="1340075"/>
            <a:ext cx="4493400" cy="129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0">
                <a:solidFill>
                  <a:srgbClr val="000000"/>
                </a:solidFill>
                <a:latin typeface="Proxima Nova"/>
                <a:ea typeface="Proxima Nova"/>
                <a:cs typeface="Proxima Nova"/>
                <a:sym typeface="Proxima Nova"/>
              </a:rPr>
              <a:t>Bridging disciplines: Writing enables social scientists to collaborate and draw connections between different fields.</a:t>
            </a:r>
            <a:endParaRPr sz="1800" b="0">
              <a:solidFill>
                <a:srgbClr val="000000"/>
              </a:solidFill>
              <a:latin typeface="Proxima Nova"/>
              <a:ea typeface="Proxima Nova"/>
              <a:cs typeface="Proxima Nova"/>
              <a:sym typeface="Proxima Nova"/>
            </a:endParaRPr>
          </a:p>
          <a:p>
            <a:pPr marL="0" lvl="0" indent="0" algn="l" rtl="0">
              <a:spcBef>
                <a:spcPts val="0"/>
              </a:spcBef>
              <a:spcAft>
                <a:spcPts val="1200"/>
              </a:spcAft>
              <a:buNone/>
            </a:pPr>
            <a:endParaRPr sz="1600" b="0">
              <a:solidFill>
                <a:srgbClr val="000000"/>
              </a:solidFill>
              <a:latin typeface="Proxima Nova"/>
              <a:ea typeface="Proxima Nova"/>
              <a:cs typeface="Proxima Nova"/>
              <a:sym typeface="Proxima Nova"/>
            </a:endParaRPr>
          </a:p>
        </p:txBody>
      </p:sp>
      <p:sp>
        <p:nvSpPr>
          <p:cNvPr id="180" name="Google Shape;180;p32"/>
          <p:cNvSpPr txBox="1">
            <a:spLocks noGrp="1"/>
          </p:cNvSpPr>
          <p:nvPr>
            <p:ph type="subTitle" idx="3"/>
          </p:nvPr>
        </p:nvSpPr>
        <p:spPr>
          <a:xfrm>
            <a:off x="1185925" y="2726325"/>
            <a:ext cx="4470000" cy="162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solidFill>
                  <a:srgbClr val="000000"/>
                </a:solidFill>
                <a:latin typeface="Proxima Nova"/>
                <a:ea typeface="Proxima Nova"/>
                <a:cs typeface="Proxima Nova"/>
                <a:sym typeface="Proxima Nova"/>
              </a:rPr>
              <a:t>Holistic understanding: Interdisciplinary research and writing provide a more comprehensive understanding of complex societal issues.</a:t>
            </a:r>
            <a:endParaRPr sz="1700">
              <a:solidFill>
                <a:srgbClr val="000000"/>
              </a:solidFill>
              <a:latin typeface="Proxima Nova"/>
              <a:ea typeface="Proxima Nova"/>
              <a:cs typeface="Proxima Nova"/>
              <a:sym typeface="Proxima Nova"/>
            </a:endParaRPr>
          </a:p>
          <a:p>
            <a:pPr marL="0" lvl="0" indent="0" algn="l" rtl="0">
              <a:spcBef>
                <a:spcPts val="0"/>
              </a:spcBef>
              <a:spcAft>
                <a:spcPts val="1200"/>
              </a:spcAft>
              <a:buNone/>
            </a:pPr>
            <a:endParaRPr sz="1700">
              <a:solidFill>
                <a:srgbClr val="000000"/>
              </a:solidFill>
              <a:latin typeface="Proxima Nova"/>
              <a:ea typeface="Proxima Nova"/>
              <a:cs typeface="Proxima Nova"/>
              <a:sym typeface="Proxima Nov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5" name="Google Shape;185;p33"/>
          <p:cNvPicPr preferRelativeResize="0">
            <a:picLocks noGrp="1"/>
          </p:cNvPicPr>
          <p:nvPr>
            <p:ph type="pic" idx="2"/>
          </p:nvPr>
        </p:nvPicPr>
        <p:blipFill rotWithShape="1">
          <a:blip r:embed="rId3">
            <a:alphaModFix/>
          </a:blip>
          <a:srcRect l="29977" r="29977"/>
          <a:stretch/>
        </p:blipFill>
        <p:spPr>
          <a:xfrm>
            <a:off x="5750100" y="57700"/>
            <a:ext cx="3393900" cy="5085900"/>
          </a:xfrm>
          <a:prstGeom prst="roundRect">
            <a:avLst>
              <a:gd name="adj" fmla="val 16667"/>
            </a:avLst>
          </a:prstGeom>
        </p:spPr>
      </p:pic>
      <p:sp>
        <p:nvSpPr>
          <p:cNvPr id="186" name="Google Shape;186;p33"/>
          <p:cNvSpPr txBox="1">
            <a:spLocks noGrp="1"/>
          </p:cNvSpPr>
          <p:nvPr>
            <p:ph type="title"/>
          </p:nvPr>
        </p:nvSpPr>
        <p:spPr>
          <a:xfrm>
            <a:off x="642700" y="57700"/>
            <a:ext cx="4270500" cy="934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latin typeface="Montserrat ExtraBold"/>
                <a:ea typeface="Montserrat ExtraBold"/>
                <a:cs typeface="Montserrat ExtraBold"/>
                <a:sym typeface="Montserrat ExtraBold"/>
              </a:rPr>
              <a:t>Challenges in Writing </a:t>
            </a:r>
            <a:endParaRPr>
              <a:latin typeface="Montserrat ExtraBold"/>
              <a:ea typeface="Montserrat ExtraBold"/>
              <a:cs typeface="Montserrat ExtraBold"/>
              <a:sym typeface="Montserrat ExtraBold"/>
            </a:endParaRPr>
          </a:p>
        </p:txBody>
      </p:sp>
      <p:sp>
        <p:nvSpPr>
          <p:cNvPr id="187" name="Google Shape;187;p33"/>
          <p:cNvSpPr txBox="1">
            <a:spLocks noGrp="1"/>
          </p:cNvSpPr>
          <p:nvPr>
            <p:ph type="subTitle" idx="1"/>
          </p:nvPr>
        </p:nvSpPr>
        <p:spPr>
          <a:xfrm>
            <a:off x="1185925" y="1192275"/>
            <a:ext cx="4450200" cy="12120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 sz="1800" b="0">
                <a:solidFill>
                  <a:srgbClr val="000000"/>
                </a:solidFill>
                <a:latin typeface="Proxima Nova"/>
                <a:ea typeface="Proxima Nova"/>
                <a:cs typeface="Proxima Nova"/>
                <a:sym typeface="Proxima Nova"/>
              </a:rPr>
              <a:t>Common challenges social science researchers face in writing include  writer's block, data interpretation, and referencing.</a:t>
            </a:r>
            <a:endParaRPr sz="1800" b="0">
              <a:solidFill>
                <a:srgbClr val="000000"/>
              </a:solidFill>
              <a:latin typeface="Proxima Nova"/>
              <a:ea typeface="Proxima Nova"/>
              <a:cs typeface="Proxima Nova"/>
              <a:sym typeface="Proxima Nova"/>
            </a:endParaRPr>
          </a:p>
          <a:p>
            <a:pPr marL="0" lvl="0" indent="0" algn="l" rtl="0">
              <a:lnSpc>
                <a:spcPct val="105000"/>
              </a:lnSpc>
              <a:spcBef>
                <a:spcPts val="0"/>
              </a:spcBef>
              <a:spcAft>
                <a:spcPts val="1200"/>
              </a:spcAft>
              <a:buNone/>
            </a:pPr>
            <a:endParaRPr sz="1700" b="0">
              <a:latin typeface="Proxima Nova"/>
              <a:ea typeface="Proxima Nova"/>
              <a:cs typeface="Proxima Nova"/>
              <a:sym typeface="Proxima Nova"/>
            </a:endParaRPr>
          </a:p>
        </p:txBody>
      </p:sp>
      <p:sp>
        <p:nvSpPr>
          <p:cNvPr id="188" name="Google Shape;188;p33"/>
          <p:cNvSpPr txBox="1">
            <a:spLocks noGrp="1"/>
          </p:cNvSpPr>
          <p:nvPr>
            <p:ph type="subTitle" idx="3"/>
          </p:nvPr>
        </p:nvSpPr>
        <p:spPr>
          <a:xfrm>
            <a:off x="1185925" y="2354975"/>
            <a:ext cx="4450200" cy="26196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0"/>
              </a:spcAft>
              <a:buNone/>
            </a:pPr>
            <a:r>
              <a:rPr lang="en" sz="1600">
                <a:solidFill>
                  <a:srgbClr val="000000"/>
                </a:solidFill>
                <a:latin typeface="Proxima Nova"/>
                <a:ea typeface="Proxima Nova"/>
                <a:cs typeface="Proxima Nova"/>
                <a:sym typeface="Proxima Nova"/>
              </a:rPr>
              <a:t>Strategies and resources for overcoming these challenges include  writing groups or centers, style guides, and time management techniques.</a:t>
            </a:r>
            <a:endParaRPr sz="1600">
              <a:solidFill>
                <a:srgbClr val="000000"/>
              </a:solidFill>
              <a:latin typeface="Proxima Nova"/>
              <a:ea typeface="Proxima Nova"/>
              <a:cs typeface="Proxima Nova"/>
              <a:sym typeface="Proxima Nova"/>
            </a:endParaRPr>
          </a:p>
          <a:p>
            <a:pPr marL="0" lvl="0" indent="0" algn="l" rtl="0">
              <a:spcBef>
                <a:spcPts val="1200"/>
              </a:spcBef>
              <a:spcAft>
                <a:spcPts val="1200"/>
              </a:spcAft>
              <a:buNone/>
            </a:pPr>
            <a:r>
              <a:rPr lang="en" sz="1500">
                <a:solidFill>
                  <a:srgbClr val="000000"/>
                </a:solidFill>
                <a:latin typeface="Arial"/>
                <a:ea typeface="Arial"/>
                <a:cs typeface="Arial"/>
                <a:sym typeface="Arial"/>
              </a:rPr>
              <a:t>Enhancing your writing abilities involves practice, feedback, and resources. Seek out writing centers, peer reviews, and online courses to improve your skills. Think of it as honing your writing like a craft.</a:t>
            </a:r>
            <a:endParaRPr sz="1500">
              <a:solidFill>
                <a:srgbClr val="000000"/>
              </a:solidFill>
              <a:latin typeface="Proxima Nova"/>
              <a:ea typeface="Proxima Nova"/>
              <a:cs typeface="Proxima Nova"/>
              <a:sym typeface="Proxima Nov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4"/>
          <p:cNvSpPr txBox="1">
            <a:spLocks noGrp="1"/>
          </p:cNvSpPr>
          <p:nvPr>
            <p:ph type="body" idx="1"/>
          </p:nvPr>
        </p:nvSpPr>
        <p:spPr>
          <a:xfrm>
            <a:off x="311700" y="1111950"/>
            <a:ext cx="4260300" cy="403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900">
                <a:solidFill>
                  <a:srgbClr val="000000"/>
                </a:solidFill>
                <a:latin typeface="Arial"/>
                <a:ea typeface="Arial"/>
                <a:cs typeface="Arial"/>
                <a:sym typeface="Arial"/>
              </a:rPr>
              <a:t>Proficient writing opens doors to diverse career options. If you can write policy briefs, reports, or diplomatic cables with precision, you become a valuable asset in the job market. </a:t>
            </a:r>
            <a:endParaRPr sz="1900">
              <a:solidFill>
                <a:srgbClr val="000000"/>
              </a:solidFill>
              <a:latin typeface="Arial"/>
              <a:ea typeface="Arial"/>
              <a:cs typeface="Arial"/>
              <a:sym typeface="Arial"/>
            </a:endParaRPr>
          </a:p>
          <a:p>
            <a:pPr marL="0" lvl="0" indent="0" algn="l" rtl="0">
              <a:spcBef>
                <a:spcPts val="0"/>
              </a:spcBef>
              <a:spcAft>
                <a:spcPts val="0"/>
              </a:spcAft>
              <a:buNone/>
            </a:pPr>
            <a:endParaRPr sz="2300">
              <a:solidFill>
                <a:srgbClr val="000000"/>
              </a:solidFill>
              <a:latin typeface="Arial"/>
              <a:ea typeface="Arial"/>
              <a:cs typeface="Arial"/>
              <a:sym typeface="Arial"/>
            </a:endParaRPr>
          </a:p>
          <a:p>
            <a:pPr marL="0" lvl="0" indent="0" algn="l" rtl="0">
              <a:spcBef>
                <a:spcPts val="0"/>
              </a:spcBef>
              <a:spcAft>
                <a:spcPts val="0"/>
              </a:spcAft>
              <a:buNone/>
            </a:pPr>
            <a:r>
              <a:rPr lang="en" sz="1800">
                <a:solidFill>
                  <a:srgbClr val="0000FF"/>
                </a:solidFill>
                <a:latin typeface="Arial"/>
                <a:ea typeface="Arial"/>
                <a:cs typeface="Arial"/>
                <a:sym typeface="Arial"/>
              </a:rPr>
              <a:t>Remember that strong writing is essential for academic success and future Politics and International Studies career prospects.</a:t>
            </a:r>
            <a:endParaRPr sz="1800">
              <a:solidFill>
                <a:srgbClr val="0000FF"/>
              </a:solidFill>
              <a:latin typeface="Arial"/>
              <a:ea typeface="Arial"/>
              <a:cs typeface="Arial"/>
              <a:sym typeface="Arial"/>
            </a:endParaRPr>
          </a:p>
          <a:p>
            <a:pPr marL="0" lvl="0" indent="0" algn="l" rtl="0">
              <a:spcBef>
                <a:spcPts val="0"/>
              </a:spcBef>
              <a:spcAft>
                <a:spcPts val="0"/>
              </a:spcAft>
              <a:buNone/>
            </a:pPr>
            <a:endParaRPr sz="2300">
              <a:solidFill>
                <a:srgbClr val="0000FF"/>
              </a:solidFill>
            </a:endParaRPr>
          </a:p>
          <a:p>
            <a:pPr marL="0" lvl="0" indent="0" algn="l" rtl="0">
              <a:spcBef>
                <a:spcPts val="1200"/>
              </a:spcBef>
              <a:spcAft>
                <a:spcPts val="0"/>
              </a:spcAft>
              <a:buNone/>
            </a:pPr>
            <a:endParaRPr sz="2100"/>
          </a:p>
          <a:p>
            <a:pPr marL="0" lvl="0" indent="0" algn="l" rtl="0">
              <a:spcBef>
                <a:spcPts val="1200"/>
              </a:spcBef>
              <a:spcAft>
                <a:spcPts val="1200"/>
              </a:spcAft>
              <a:buNone/>
            </a:pPr>
            <a:endParaRPr sz="2100"/>
          </a:p>
        </p:txBody>
      </p:sp>
      <p:sp>
        <p:nvSpPr>
          <p:cNvPr id="194" name="Google Shape;194;p34"/>
          <p:cNvSpPr txBox="1">
            <a:spLocks noGrp="1"/>
          </p:cNvSpPr>
          <p:nvPr>
            <p:ph type="title"/>
          </p:nvPr>
        </p:nvSpPr>
        <p:spPr>
          <a:xfrm>
            <a:off x="311700" y="445025"/>
            <a:ext cx="85455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Career Opportunities</a:t>
            </a:r>
            <a:endParaRPr b="1">
              <a:latin typeface="Montserrat"/>
              <a:ea typeface="Montserrat"/>
              <a:cs typeface="Montserrat"/>
              <a:sym typeface="Montserrat"/>
            </a:endParaRPr>
          </a:p>
        </p:txBody>
      </p:sp>
      <p:pic>
        <p:nvPicPr>
          <p:cNvPr id="195" name="Google Shape;195;p34"/>
          <p:cNvPicPr preferRelativeResize="0"/>
          <p:nvPr/>
        </p:nvPicPr>
        <p:blipFill rotWithShape="1">
          <a:blip r:embed="rId3">
            <a:alphaModFix/>
          </a:blip>
          <a:srcRect t="2998" b="2998"/>
          <a:stretch/>
        </p:blipFill>
        <p:spPr>
          <a:xfrm>
            <a:off x="4572000" y="1017725"/>
            <a:ext cx="4179476" cy="3928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p35"/>
          <p:cNvPicPr preferRelativeResize="0">
            <a:picLocks noGrp="1"/>
          </p:cNvPicPr>
          <p:nvPr>
            <p:ph type="pic" idx="2"/>
          </p:nvPr>
        </p:nvPicPr>
        <p:blipFill rotWithShape="1">
          <a:blip r:embed="rId3">
            <a:alphaModFix/>
          </a:blip>
          <a:srcRect l="31230" r="31233"/>
          <a:stretch/>
        </p:blipFill>
        <p:spPr>
          <a:xfrm>
            <a:off x="5291300" y="57700"/>
            <a:ext cx="3852600" cy="5085900"/>
          </a:xfrm>
          <a:prstGeom prst="roundRect">
            <a:avLst>
              <a:gd name="adj" fmla="val 16667"/>
            </a:avLst>
          </a:prstGeom>
        </p:spPr>
      </p:pic>
      <p:sp>
        <p:nvSpPr>
          <p:cNvPr id="201" name="Google Shape;201;p35"/>
          <p:cNvSpPr txBox="1">
            <a:spLocks noGrp="1"/>
          </p:cNvSpPr>
          <p:nvPr>
            <p:ph type="title"/>
          </p:nvPr>
        </p:nvSpPr>
        <p:spPr>
          <a:xfrm>
            <a:off x="642700" y="650250"/>
            <a:ext cx="4270500" cy="726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b="1">
                <a:latin typeface="Montserrat"/>
                <a:ea typeface="Montserrat"/>
                <a:cs typeface="Montserrat"/>
                <a:sym typeface="Montserrat"/>
              </a:rPr>
              <a:t>Case Studies </a:t>
            </a:r>
            <a:endParaRPr b="1">
              <a:latin typeface="Montserrat"/>
              <a:ea typeface="Montserrat"/>
              <a:cs typeface="Montserrat"/>
              <a:sym typeface="Montserrat"/>
            </a:endParaRPr>
          </a:p>
        </p:txBody>
      </p:sp>
      <p:sp>
        <p:nvSpPr>
          <p:cNvPr id="202" name="Google Shape;202;p35"/>
          <p:cNvSpPr txBox="1">
            <a:spLocks noGrp="1"/>
          </p:cNvSpPr>
          <p:nvPr>
            <p:ph type="subTitle" idx="1"/>
          </p:nvPr>
        </p:nvSpPr>
        <p:spPr>
          <a:xfrm>
            <a:off x="1185925" y="1449225"/>
            <a:ext cx="3727200" cy="11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0">
                <a:solidFill>
                  <a:schemeClr val="dk1"/>
                </a:solidFill>
                <a:latin typeface="Proxima Nova"/>
                <a:ea typeface="Proxima Nova"/>
                <a:cs typeface="Proxima Nova"/>
                <a:sym typeface="Proxima Nova"/>
              </a:rPr>
              <a:t>Showcase impact: Present case studies or examples where social science writing led to real-world impact, policy changes, or societal improvements.</a:t>
            </a:r>
            <a:endParaRPr sz="1600" b="0">
              <a:solidFill>
                <a:schemeClr val="dk1"/>
              </a:solidFill>
              <a:latin typeface="Proxima Nova"/>
              <a:ea typeface="Proxima Nova"/>
              <a:cs typeface="Proxima Nova"/>
              <a:sym typeface="Proxima Nova"/>
            </a:endParaRPr>
          </a:p>
          <a:p>
            <a:pPr marL="0" lvl="0" indent="0" algn="l" rtl="0">
              <a:spcBef>
                <a:spcPts val="0"/>
              </a:spcBef>
              <a:spcAft>
                <a:spcPts val="1200"/>
              </a:spcAft>
              <a:buNone/>
            </a:pPr>
            <a:endParaRPr sz="1500" b="0">
              <a:latin typeface="Proxima Nova"/>
              <a:ea typeface="Proxima Nova"/>
              <a:cs typeface="Proxima Nova"/>
              <a:sym typeface="Proxima Nova"/>
            </a:endParaRPr>
          </a:p>
        </p:txBody>
      </p:sp>
      <p:sp>
        <p:nvSpPr>
          <p:cNvPr id="203" name="Google Shape;203;p35"/>
          <p:cNvSpPr txBox="1">
            <a:spLocks noGrp="1"/>
          </p:cNvSpPr>
          <p:nvPr>
            <p:ph type="subTitle" idx="3"/>
          </p:nvPr>
        </p:nvSpPr>
        <p:spPr>
          <a:xfrm>
            <a:off x="1185925" y="2867350"/>
            <a:ext cx="3727200" cy="11727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600">
                <a:solidFill>
                  <a:schemeClr val="dk1"/>
                </a:solidFill>
                <a:latin typeface="Proxima Nova"/>
                <a:ea typeface="Proxima Nova"/>
                <a:cs typeface="Proxima Nova"/>
                <a:sym typeface="Proxima Nova"/>
              </a:rPr>
              <a:t>Success stories: Share specific instances where research and writing made a difference.</a:t>
            </a:r>
            <a:endParaRPr sz="1600">
              <a:solidFill>
                <a:schemeClr val="dk1"/>
              </a:solidFill>
              <a:latin typeface="Proxima Nova"/>
              <a:ea typeface="Proxima Nova"/>
              <a:cs typeface="Proxima Nova"/>
              <a:sym typeface="Proxima Nov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6"/>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TotalTime>
  <Words>883</Words>
  <Application>Microsoft Macintosh PowerPoint</Application>
  <PresentationFormat>On-screen Show (16:9)</PresentationFormat>
  <Paragraphs>63</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Poppins</vt:lpstr>
      <vt:lpstr>Montserrat ExtraBold</vt:lpstr>
      <vt:lpstr>Proxima Nova</vt:lpstr>
      <vt:lpstr>Montserrat</vt:lpstr>
      <vt:lpstr>Open Sans Medium</vt:lpstr>
      <vt:lpstr>Arial</vt:lpstr>
      <vt:lpstr>Roboto</vt:lpstr>
      <vt:lpstr>Spearmint</vt:lpstr>
      <vt:lpstr> The Importance of Writing for Social Science College Students:  Politics and International Studies  Honors Seminar </vt:lpstr>
      <vt:lpstr>Agenda</vt:lpstr>
      <vt:lpstr>Purpose</vt:lpstr>
      <vt:lpstr>What Are Social Sciences?</vt:lpstr>
      <vt:lpstr>Politics and International Studies</vt:lpstr>
      <vt:lpstr>PIS</vt:lpstr>
      <vt:lpstr>The Role of PIS</vt:lpstr>
      <vt:lpstr>Communication of Knowledge</vt:lpstr>
      <vt:lpstr>Academic Writing &amp; Academic Success</vt:lpstr>
      <vt:lpstr>Clarity and Precision</vt:lpstr>
      <vt:lpstr>Critical Thinking</vt:lpstr>
      <vt:lpstr>Building a Knowledge Base</vt:lpstr>
      <vt:lpstr>Interdisciplinary Connections</vt:lpstr>
      <vt:lpstr>Challenges in Writing </vt:lpstr>
      <vt:lpstr>Career Opportunities</vt:lpstr>
      <vt:lpstr>Case Studies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The Importance of Writing for Social Science College Students: Politics and International Studies </dc:title>
  <cp:lastModifiedBy>Emilienne Idorenyin Akpan</cp:lastModifiedBy>
  <cp:revision>3</cp:revision>
  <dcterms:modified xsi:type="dcterms:W3CDTF">2024-02-25T21:09:00Z</dcterms:modified>
</cp:coreProperties>
</file>