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51" r:id="rId1"/>
  </p:sldMasterIdLst>
  <p:notesMasterIdLst>
    <p:notesMasterId r:id="rId25"/>
  </p:notesMasterIdLst>
  <p:sldIdLst>
    <p:sldId id="256" r:id="rId2"/>
    <p:sldId id="257" r:id="rId3"/>
    <p:sldId id="258" r:id="rId4"/>
    <p:sldId id="259" r:id="rId5"/>
    <p:sldId id="260" r:id="rId6"/>
    <p:sldId id="261" r:id="rId7"/>
    <p:sldId id="262" r:id="rId8"/>
    <p:sldId id="274" r:id="rId9"/>
    <p:sldId id="275" r:id="rId10"/>
    <p:sldId id="276" r:id="rId11"/>
    <p:sldId id="277" r:id="rId12"/>
    <p:sldId id="278" r:id="rId13"/>
    <p:sldId id="279" r:id="rId14"/>
    <p:sldId id="263" r:id="rId15"/>
    <p:sldId id="264" r:id="rId16"/>
    <p:sldId id="265" r:id="rId17"/>
    <p:sldId id="266" r:id="rId18"/>
    <p:sldId id="267" r:id="rId19"/>
    <p:sldId id="268" r:id="rId20"/>
    <p:sldId id="269" r:id="rId21"/>
    <p:sldId id="270" r:id="rId22"/>
    <p:sldId id="273" r:id="rId23"/>
    <p:sldId id="280" r:id="rId24"/>
  </p:sldIdLst>
  <p:sldSz cx="9144000" cy="5143500" type="screen16x9"/>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33"/>
    <p:restoredTop sz="94694"/>
  </p:normalViewPr>
  <p:slideViewPr>
    <p:cSldViewPr snapToGrid="0">
      <p:cViewPr varScale="1">
        <p:scale>
          <a:sx n="105" d="100"/>
          <a:sy n="105" d="100"/>
        </p:scale>
        <p:origin x="208" y="10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CD2A9B-0D9D-42C5-BB67-B0220FD1D31D}"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1AB6E392-2B74-47D2-9E77-11432A1A22AC}">
      <dgm:prSet/>
      <dgm:spPr/>
      <dgm:t>
        <a:bodyPr/>
        <a:lstStyle/>
        <a:p>
          <a:r>
            <a:rPr lang="en-US" b="1"/>
            <a:t>WRITING SEMINAR  </a:t>
          </a:r>
        </a:p>
      </dgm:t>
    </dgm:pt>
    <dgm:pt modelId="{5D265685-69E7-44F0-8128-D0B955BCC720}" type="parTrans" cxnId="{3DF03C10-AE8E-492A-A6B5-CFDD0F1AE8A1}">
      <dgm:prSet/>
      <dgm:spPr/>
      <dgm:t>
        <a:bodyPr/>
        <a:lstStyle/>
        <a:p>
          <a:endParaRPr lang="en-US"/>
        </a:p>
      </dgm:t>
    </dgm:pt>
    <dgm:pt modelId="{2DF27FC2-0257-4493-BCF5-C978C7B8F820}" type="sibTrans" cxnId="{3DF03C10-AE8E-492A-A6B5-CFDD0F1AE8A1}">
      <dgm:prSet/>
      <dgm:spPr/>
      <dgm:t>
        <a:bodyPr/>
        <a:lstStyle/>
        <a:p>
          <a:endParaRPr lang="en-US"/>
        </a:p>
      </dgm:t>
    </dgm:pt>
    <dgm:pt modelId="{B554FDB8-ACC5-4EB3-B708-D182B21B8D28}">
      <dgm:prSet/>
      <dgm:spPr/>
      <dgm:t>
        <a:bodyPr/>
        <a:lstStyle/>
        <a:p>
          <a:r>
            <a:rPr lang="en-US"/>
            <a:t>Subtitle: </a:t>
          </a:r>
          <a:r>
            <a:rPr lang="en-US" b="1"/>
            <a:t>Unlocking Essay Potential: The Writing Center Advantage</a:t>
          </a:r>
        </a:p>
      </dgm:t>
    </dgm:pt>
    <dgm:pt modelId="{5BED088F-324A-463F-9391-12F5626343B9}" type="parTrans" cxnId="{F07D3199-DA97-4B53-A59E-04C4FA4B91E9}">
      <dgm:prSet/>
      <dgm:spPr/>
      <dgm:t>
        <a:bodyPr/>
        <a:lstStyle/>
        <a:p>
          <a:endParaRPr lang="en-US"/>
        </a:p>
      </dgm:t>
    </dgm:pt>
    <dgm:pt modelId="{94339290-6154-425E-82C8-997E8CBC2442}" type="sibTrans" cxnId="{F07D3199-DA97-4B53-A59E-04C4FA4B91E9}">
      <dgm:prSet/>
      <dgm:spPr/>
      <dgm:t>
        <a:bodyPr/>
        <a:lstStyle/>
        <a:p>
          <a:endParaRPr lang="en-US"/>
        </a:p>
      </dgm:t>
    </dgm:pt>
    <dgm:pt modelId="{48B26E0E-146A-4568-B25C-1CE84B72ABE2}">
      <dgm:prSet/>
      <dgm:spPr/>
      <dgm:t>
        <a:bodyPr/>
        <a:lstStyle/>
        <a:p>
          <a:r>
            <a:rPr lang="en-US" b="1"/>
            <a:t>AUN Writing Center</a:t>
          </a:r>
        </a:p>
      </dgm:t>
    </dgm:pt>
    <dgm:pt modelId="{4030E612-3C9D-4CB6-BDC8-33A42C78C21B}" type="parTrans" cxnId="{DEB45CDE-4745-4184-8D01-18D3F71455E5}">
      <dgm:prSet/>
      <dgm:spPr/>
      <dgm:t>
        <a:bodyPr/>
        <a:lstStyle/>
        <a:p>
          <a:endParaRPr lang="en-US"/>
        </a:p>
      </dgm:t>
    </dgm:pt>
    <dgm:pt modelId="{9800C879-C104-4C68-B3B1-8C75E79498F3}" type="sibTrans" cxnId="{DEB45CDE-4745-4184-8D01-18D3F71455E5}">
      <dgm:prSet/>
      <dgm:spPr/>
      <dgm:t>
        <a:bodyPr/>
        <a:lstStyle/>
        <a:p>
          <a:endParaRPr lang="en-US"/>
        </a:p>
      </dgm:t>
    </dgm:pt>
    <dgm:pt modelId="{C4D26EDF-9FAA-4F6B-AB70-266BB4C3AF43}">
      <dgm:prSet/>
      <dgm:spPr/>
      <dgm:t>
        <a:bodyPr/>
        <a:lstStyle/>
        <a:p>
          <a:r>
            <a:rPr lang="en-US" b="1"/>
            <a:t>Monday, February 5, 2024</a:t>
          </a:r>
        </a:p>
      </dgm:t>
    </dgm:pt>
    <dgm:pt modelId="{20977746-0AA8-4C24-9F07-E4BB7C976E0C}" type="parTrans" cxnId="{664AEA3D-9DAA-4FAE-9DED-A0756B36005B}">
      <dgm:prSet/>
      <dgm:spPr/>
      <dgm:t>
        <a:bodyPr/>
        <a:lstStyle/>
        <a:p>
          <a:endParaRPr lang="en-US"/>
        </a:p>
      </dgm:t>
    </dgm:pt>
    <dgm:pt modelId="{19C69BC0-9892-4EEB-A4CE-1D8B91D051AF}" type="sibTrans" cxnId="{664AEA3D-9DAA-4FAE-9DED-A0756B36005B}">
      <dgm:prSet/>
      <dgm:spPr/>
      <dgm:t>
        <a:bodyPr/>
        <a:lstStyle/>
        <a:p>
          <a:endParaRPr lang="en-US"/>
        </a:p>
      </dgm:t>
    </dgm:pt>
    <dgm:pt modelId="{FCF94837-D0E7-224D-9D7F-536C9AB5EDE3}" type="pres">
      <dgm:prSet presAssocID="{95CD2A9B-0D9D-42C5-BB67-B0220FD1D31D}" presName="vert0" presStyleCnt="0">
        <dgm:presLayoutVars>
          <dgm:dir/>
          <dgm:animOne val="branch"/>
          <dgm:animLvl val="lvl"/>
        </dgm:presLayoutVars>
      </dgm:prSet>
      <dgm:spPr/>
    </dgm:pt>
    <dgm:pt modelId="{A3A5042C-3B4B-F646-B04B-37975E90E1C9}" type="pres">
      <dgm:prSet presAssocID="{1AB6E392-2B74-47D2-9E77-11432A1A22AC}" presName="thickLine" presStyleLbl="alignNode1" presStyleIdx="0" presStyleCnt="4"/>
      <dgm:spPr/>
    </dgm:pt>
    <dgm:pt modelId="{7BC2A198-DCE2-E546-A35A-B494C4BC3625}" type="pres">
      <dgm:prSet presAssocID="{1AB6E392-2B74-47D2-9E77-11432A1A22AC}" presName="horz1" presStyleCnt="0"/>
      <dgm:spPr/>
    </dgm:pt>
    <dgm:pt modelId="{EDBA9F15-DBDB-454F-9766-C7190DE8A871}" type="pres">
      <dgm:prSet presAssocID="{1AB6E392-2B74-47D2-9E77-11432A1A22AC}" presName="tx1" presStyleLbl="revTx" presStyleIdx="0" presStyleCnt="4"/>
      <dgm:spPr/>
    </dgm:pt>
    <dgm:pt modelId="{4A5BC15C-B74C-1A44-93D3-83862FE50FC7}" type="pres">
      <dgm:prSet presAssocID="{1AB6E392-2B74-47D2-9E77-11432A1A22AC}" presName="vert1" presStyleCnt="0"/>
      <dgm:spPr/>
    </dgm:pt>
    <dgm:pt modelId="{F6580C7E-B5FC-A54A-BDCB-206A7CC3425A}" type="pres">
      <dgm:prSet presAssocID="{B554FDB8-ACC5-4EB3-B708-D182B21B8D28}" presName="thickLine" presStyleLbl="alignNode1" presStyleIdx="1" presStyleCnt="4"/>
      <dgm:spPr/>
    </dgm:pt>
    <dgm:pt modelId="{2CCD477D-8E56-374A-A2C7-EB76B54696EE}" type="pres">
      <dgm:prSet presAssocID="{B554FDB8-ACC5-4EB3-B708-D182B21B8D28}" presName="horz1" presStyleCnt="0"/>
      <dgm:spPr/>
    </dgm:pt>
    <dgm:pt modelId="{DE5F9E77-4E0C-8D4F-AAAA-9FF43D31B4FA}" type="pres">
      <dgm:prSet presAssocID="{B554FDB8-ACC5-4EB3-B708-D182B21B8D28}" presName="tx1" presStyleLbl="revTx" presStyleIdx="1" presStyleCnt="4"/>
      <dgm:spPr/>
    </dgm:pt>
    <dgm:pt modelId="{2E0DBB1D-3255-2E49-B720-C7A6776554C7}" type="pres">
      <dgm:prSet presAssocID="{B554FDB8-ACC5-4EB3-B708-D182B21B8D28}" presName="vert1" presStyleCnt="0"/>
      <dgm:spPr/>
    </dgm:pt>
    <dgm:pt modelId="{4817213E-0C5F-D345-A704-103C03B1B984}" type="pres">
      <dgm:prSet presAssocID="{48B26E0E-146A-4568-B25C-1CE84B72ABE2}" presName="thickLine" presStyleLbl="alignNode1" presStyleIdx="2" presStyleCnt="4"/>
      <dgm:spPr/>
    </dgm:pt>
    <dgm:pt modelId="{A59EF585-5217-9344-A8C1-24E117134E89}" type="pres">
      <dgm:prSet presAssocID="{48B26E0E-146A-4568-B25C-1CE84B72ABE2}" presName="horz1" presStyleCnt="0"/>
      <dgm:spPr/>
    </dgm:pt>
    <dgm:pt modelId="{F6C22501-14E9-3C42-8502-BDE0DF617BE6}" type="pres">
      <dgm:prSet presAssocID="{48B26E0E-146A-4568-B25C-1CE84B72ABE2}" presName="tx1" presStyleLbl="revTx" presStyleIdx="2" presStyleCnt="4"/>
      <dgm:spPr/>
    </dgm:pt>
    <dgm:pt modelId="{70288781-BB5E-6842-9E8F-04C226329AAE}" type="pres">
      <dgm:prSet presAssocID="{48B26E0E-146A-4568-B25C-1CE84B72ABE2}" presName="vert1" presStyleCnt="0"/>
      <dgm:spPr/>
    </dgm:pt>
    <dgm:pt modelId="{6C51D9D2-CBC7-5C4F-B172-20884AFEB07F}" type="pres">
      <dgm:prSet presAssocID="{C4D26EDF-9FAA-4F6B-AB70-266BB4C3AF43}" presName="thickLine" presStyleLbl="alignNode1" presStyleIdx="3" presStyleCnt="4"/>
      <dgm:spPr/>
    </dgm:pt>
    <dgm:pt modelId="{23797B37-B1F8-6243-A296-D0E38E3B79B9}" type="pres">
      <dgm:prSet presAssocID="{C4D26EDF-9FAA-4F6B-AB70-266BB4C3AF43}" presName="horz1" presStyleCnt="0"/>
      <dgm:spPr/>
    </dgm:pt>
    <dgm:pt modelId="{71890F0B-1862-5B4E-8D6E-6337F254CFDF}" type="pres">
      <dgm:prSet presAssocID="{C4D26EDF-9FAA-4F6B-AB70-266BB4C3AF43}" presName="tx1" presStyleLbl="revTx" presStyleIdx="3" presStyleCnt="4"/>
      <dgm:spPr/>
    </dgm:pt>
    <dgm:pt modelId="{E44C829E-AC12-694C-9282-2F79D4E3F9FE}" type="pres">
      <dgm:prSet presAssocID="{C4D26EDF-9FAA-4F6B-AB70-266BB4C3AF43}" presName="vert1" presStyleCnt="0"/>
      <dgm:spPr/>
    </dgm:pt>
  </dgm:ptLst>
  <dgm:cxnLst>
    <dgm:cxn modelId="{3DF03C10-AE8E-492A-A6B5-CFDD0F1AE8A1}" srcId="{95CD2A9B-0D9D-42C5-BB67-B0220FD1D31D}" destId="{1AB6E392-2B74-47D2-9E77-11432A1A22AC}" srcOrd="0" destOrd="0" parTransId="{5D265685-69E7-44F0-8128-D0B955BCC720}" sibTransId="{2DF27FC2-0257-4493-BCF5-C978C7B8F820}"/>
    <dgm:cxn modelId="{664AEA3D-9DAA-4FAE-9DED-A0756B36005B}" srcId="{95CD2A9B-0D9D-42C5-BB67-B0220FD1D31D}" destId="{C4D26EDF-9FAA-4F6B-AB70-266BB4C3AF43}" srcOrd="3" destOrd="0" parTransId="{20977746-0AA8-4C24-9F07-E4BB7C976E0C}" sibTransId="{19C69BC0-9892-4EEB-A4CE-1D8B91D051AF}"/>
    <dgm:cxn modelId="{FF52DF4B-1F8A-4845-ABB6-FEDA9A2703C1}" type="presOf" srcId="{95CD2A9B-0D9D-42C5-BB67-B0220FD1D31D}" destId="{FCF94837-D0E7-224D-9D7F-536C9AB5EDE3}" srcOrd="0" destOrd="0" presId="urn:microsoft.com/office/officeart/2008/layout/LinedList"/>
    <dgm:cxn modelId="{8B62705E-EEB3-A14B-8FFC-84BF4A167FFE}" type="presOf" srcId="{48B26E0E-146A-4568-B25C-1CE84B72ABE2}" destId="{F6C22501-14E9-3C42-8502-BDE0DF617BE6}" srcOrd="0" destOrd="0" presId="urn:microsoft.com/office/officeart/2008/layout/LinedList"/>
    <dgm:cxn modelId="{E1520972-07CB-BE49-BEB1-A85594086373}" type="presOf" srcId="{1AB6E392-2B74-47D2-9E77-11432A1A22AC}" destId="{EDBA9F15-DBDB-454F-9766-C7190DE8A871}" srcOrd="0" destOrd="0" presId="urn:microsoft.com/office/officeart/2008/layout/LinedList"/>
    <dgm:cxn modelId="{D04DC084-84A6-5847-8563-8DF3AE369962}" type="presOf" srcId="{B554FDB8-ACC5-4EB3-B708-D182B21B8D28}" destId="{DE5F9E77-4E0C-8D4F-AAAA-9FF43D31B4FA}" srcOrd="0" destOrd="0" presId="urn:microsoft.com/office/officeart/2008/layout/LinedList"/>
    <dgm:cxn modelId="{F07D3199-DA97-4B53-A59E-04C4FA4B91E9}" srcId="{95CD2A9B-0D9D-42C5-BB67-B0220FD1D31D}" destId="{B554FDB8-ACC5-4EB3-B708-D182B21B8D28}" srcOrd="1" destOrd="0" parTransId="{5BED088F-324A-463F-9391-12F5626343B9}" sibTransId="{94339290-6154-425E-82C8-997E8CBC2442}"/>
    <dgm:cxn modelId="{32FEBEAF-0799-EB40-863F-B8211524AD4C}" type="presOf" srcId="{C4D26EDF-9FAA-4F6B-AB70-266BB4C3AF43}" destId="{71890F0B-1862-5B4E-8D6E-6337F254CFDF}" srcOrd="0" destOrd="0" presId="urn:microsoft.com/office/officeart/2008/layout/LinedList"/>
    <dgm:cxn modelId="{DEB45CDE-4745-4184-8D01-18D3F71455E5}" srcId="{95CD2A9B-0D9D-42C5-BB67-B0220FD1D31D}" destId="{48B26E0E-146A-4568-B25C-1CE84B72ABE2}" srcOrd="2" destOrd="0" parTransId="{4030E612-3C9D-4CB6-BDC8-33A42C78C21B}" sibTransId="{9800C879-C104-4C68-B3B1-8C75E79498F3}"/>
    <dgm:cxn modelId="{15E827F2-AEC1-5D46-9899-271206422F86}" type="presParOf" srcId="{FCF94837-D0E7-224D-9D7F-536C9AB5EDE3}" destId="{A3A5042C-3B4B-F646-B04B-37975E90E1C9}" srcOrd="0" destOrd="0" presId="urn:microsoft.com/office/officeart/2008/layout/LinedList"/>
    <dgm:cxn modelId="{19AB1AEB-6692-C84D-8291-07ECCCD6A3D4}" type="presParOf" srcId="{FCF94837-D0E7-224D-9D7F-536C9AB5EDE3}" destId="{7BC2A198-DCE2-E546-A35A-B494C4BC3625}" srcOrd="1" destOrd="0" presId="urn:microsoft.com/office/officeart/2008/layout/LinedList"/>
    <dgm:cxn modelId="{57E86CAC-2519-C94F-8537-E669B5D9F232}" type="presParOf" srcId="{7BC2A198-DCE2-E546-A35A-B494C4BC3625}" destId="{EDBA9F15-DBDB-454F-9766-C7190DE8A871}" srcOrd="0" destOrd="0" presId="urn:microsoft.com/office/officeart/2008/layout/LinedList"/>
    <dgm:cxn modelId="{9E8245C5-8881-2146-9FA3-35EEBC6BEDED}" type="presParOf" srcId="{7BC2A198-DCE2-E546-A35A-B494C4BC3625}" destId="{4A5BC15C-B74C-1A44-93D3-83862FE50FC7}" srcOrd="1" destOrd="0" presId="urn:microsoft.com/office/officeart/2008/layout/LinedList"/>
    <dgm:cxn modelId="{FD747B59-D514-BC41-9FC1-6388A3F6644A}" type="presParOf" srcId="{FCF94837-D0E7-224D-9D7F-536C9AB5EDE3}" destId="{F6580C7E-B5FC-A54A-BDCB-206A7CC3425A}" srcOrd="2" destOrd="0" presId="urn:microsoft.com/office/officeart/2008/layout/LinedList"/>
    <dgm:cxn modelId="{218AAE52-E091-7F40-9B9F-56DD5CEE78C7}" type="presParOf" srcId="{FCF94837-D0E7-224D-9D7F-536C9AB5EDE3}" destId="{2CCD477D-8E56-374A-A2C7-EB76B54696EE}" srcOrd="3" destOrd="0" presId="urn:microsoft.com/office/officeart/2008/layout/LinedList"/>
    <dgm:cxn modelId="{B15D40B6-9AA8-F94F-BC36-3C5E6B9A999E}" type="presParOf" srcId="{2CCD477D-8E56-374A-A2C7-EB76B54696EE}" destId="{DE5F9E77-4E0C-8D4F-AAAA-9FF43D31B4FA}" srcOrd="0" destOrd="0" presId="urn:microsoft.com/office/officeart/2008/layout/LinedList"/>
    <dgm:cxn modelId="{C8902900-D310-5641-97C4-5B2C49EC5205}" type="presParOf" srcId="{2CCD477D-8E56-374A-A2C7-EB76B54696EE}" destId="{2E0DBB1D-3255-2E49-B720-C7A6776554C7}" srcOrd="1" destOrd="0" presId="urn:microsoft.com/office/officeart/2008/layout/LinedList"/>
    <dgm:cxn modelId="{A3C8AEF7-F631-FD4E-8F9B-E2FBABD85109}" type="presParOf" srcId="{FCF94837-D0E7-224D-9D7F-536C9AB5EDE3}" destId="{4817213E-0C5F-D345-A704-103C03B1B984}" srcOrd="4" destOrd="0" presId="urn:microsoft.com/office/officeart/2008/layout/LinedList"/>
    <dgm:cxn modelId="{C058A273-711F-8446-A30B-87752B16CDBD}" type="presParOf" srcId="{FCF94837-D0E7-224D-9D7F-536C9AB5EDE3}" destId="{A59EF585-5217-9344-A8C1-24E117134E89}" srcOrd="5" destOrd="0" presId="urn:microsoft.com/office/officeart/2008/layout/LinedList"/>
    <dgm:cxn modelId="{380C13A3-B9E7-4B48-AB72-699B22994695}" type="presParOf" srcId="{A59EF585-5217-9344-A8C1-24E117134E89}" destId="{F6C22501-14E9-3C42-8502-BDE0DF617BE6}" srcOrd="0" destOrd="0" presId="urn:microsoft.com/office/officeart/2008/layout/LinedList"/>
    <dgm:cxn modelId="{4470CE74-CDAF-7644-95E0-46E7D749BDEA}" type="presParOf" srcId="{A59EF585-5217-9344-A8C1-24E117134E89}" destId="{70288781-BB5E-6842-9E8F-04C226329AAE}" srcOrd="1" destOrd="0" presId="urn:microsoft.com/office/officeart/2008/layout/LinedList"/>
    <dgm:cxn modelId="{B314024A-B1B2-864B-81D7-23EA42844A6A}" type="presParOf" srcId="{FCF94837-D0E7-224D-9D7F-536C9AB5EDE3}" destId="{6C51D9D2-CBC7-5C4F-B172-20884AFEB07F}" srcOrd="6" destOrd="0" presId="urn:microsoft.com/office/officeart/2008/layout/LinedList"/>
    <dgm:cxn modelId="{C9E0A184-F30B-5E40-B30E-2A18519EB6A8}" type="presParOf" srcId="{FCF94837-D0E7-224D-9D7F-536C9AB5EDE3}" destId="{23797B37-B1F8-6243-A296-D0E38E3B79B9}" srcOrd="7" destOrd="0" presId="urn:microsoft.com/office/officeart/2008/layout/LinedList"/>
    <dgm:cxn modelId="{9027B77B-7B86-C548-910E-36E46189A896}" type="presParOf" srcId="{23797B37-B1F8-6243-A296-D0E38E3B79B9}" destId="{71890F0B-1862-5B4E-8D6E-6337F254CFDF}" srcOrd="0" destOrd="0" presId="urn:microsoft.com/office/officeart/2008/layout/LinedList"/>
    <dgm:cxn modelId="{8AC83684-25DB-4F49-8E67-57DAB59CEFBB}" type="presParOf" srcId="{23797B37-B1F8-6243-A296-D0E38E3B79B9}" destId="{E44C829E-AC12-694C-9282-2F79D4E3F9F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6FF43-A61A-4615-A42D-D82A569A6FFF}"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0C853571-A178-4604-ADA0-FB27B9F74553}">
      <dgm:prSet/>
      <dgm:spPr/>
      <dgm:t>
        <a:bodyPr/>
        <a:lstStyle/>
        <a:p>
          <a:pPr>
            <a:defRPr cap="all"/>
          </a:pPr>
          <a:r>
            <a:rPr lang="en-US" b="1"/>
            <a:t>Part 2: Why Plagiarism and AI-assisted Writing are Considered Cheating</a:t>
          </a:r>
          <a:endParaRPr lang="en-US"/>
        </a:p>
      </dgm:t>
    </dgm:pt>
    <dgm:pt modelId="{2D3069CF-52F8-41A6-9703-BB78BB70ECDB}" type="parTrans" cxnId="{2742CFB7-5437-490D-8B09-219C78BDEF1A}">
      <dgm:prSet/>
      <dgm:spPr/>
      <dgm:t>
        <a:bodyPr/>
        <a:lstStyle/>
        <a:p>
          <a:endParaRPr lang="en-US"/>
        </a:p>
      </dgm:t>
    </dgm:pt>
    <dgm:pt modelId="{A652253C-BF1D-44AD-A1ED-898997881120}" type="sibTrans" cxnId="{2742CFB7-5437-490D-8B09-219C78BDEF1A}">
      <dgm:prSet/>
      <dgm:spPr/>
      <dgm:t>
        <a:bodyPr/>
        <a:lstStyle/>
        <a:p>
          <a:endParaRPr lang="en-US"/>
        </a:p>
      </dgm:t>
    </dgm:pt>
    <dgm:pt modelId="{5778F8CA-C17D-42C1-ADF8-63B7D76ACD7E}">
      <dgm:prSet/>
      <dgm:spPr/>
      <dgm:t>
        <a:bodyPr/>
        <a:lstStyle/>
        <a:p>
          <a:pPr>
            <a:defRPr cap="all"/>
          </a:pPr>
          <a:r>
            <a:rPr lang="en-US" b="1"/>
            <a:t>(Maintaining Honesty in Writing)</a:t>
          </a:r>
          <a:endParaRPr lang="en-US"/>
        </a:p>
      </dgm:t>
    </dgm:pt>
    <dgm:pt modelId="{8FEF68F4-1321-4358-BD25-D01878C945FD}" type="parTrans" cxnId="{D1D9E033-7342-421F-94C8-EF7E917BDC83}">
      <dgm:prSet/>
      <dgm:spPr/>
      <dgm:t>
        <a:bodyPr/>
        <a:lstStyle/>
        <a:p>
          <a:endParaRPr lang="en-US"/>
        </a:p>
      </dgm:t>
    </dgm:pt>
    <dgm:pt modelId="{2EE96D39-3872-49FD-9882-6F31DA80BA19}" type="sibTrans" cxnId="{D1D9E033-7342-421F-94C8-EF7E917BDC83}">
      <dgm:prSet/>
      <dgm:spPr/>
      <dgm:t>
        <a:bodyPr/>
        <a:lstStyle/>
        <a:p>
          <a:endParaRPr lang="en-US"/>
        </a:p>
      </dgm:t>
    </dgm:pt>
    <dgm:pt modelId="{69F54E85-A770-4FA6-8F55-0DFDFA11A250}" type="pres">
      <dgm:prSet presAssocID="{95D6FF43-A61A-4615-A42D-D82A569A6FFF}" presName="root" presStyleCnt="0">
        <dgm:presLayoutVars>
          <dgm:dir/>
          <dgm:resizeHandles val="exact"/>
        </dgm:presLayoutVars>
      </dgm:prSet>
      <dgm:spPr/>
    </dgm:pt>
    <dgm:pt modelId="{DBD3429B-519B-4C26-91C8-6E72A27E0296}" type="pres">
      <dgm:prSet presAssocID="{0C853571-A178-4604-ADA0-FB27B9F74553}" presName="compNode" presStyleCnt="0"/>
      <dgm:spPr/>
    </dgm:pt>
    <dgm:pt modelId="{463C9473-6168-4DFD-A358-6DC40C33AEBB}" type="pres">
      <dgm:prSet presAssocID="{0C853571-A178-4604-ADA0-FB27B9F74553}" presName="iconBgRect" presStyleLbl="bgShp" presStyleIdx="0" presStyleCnt="2"/>
      <dgm:spPr/>
    </dgm:pt>
    <dgm:pt modelId="{59819581-EA0C-4F35-95FC-2EC779969E5B}" type="pres">
      <dgm:prSet presAssocID="{0C853571-A178-4604-ADA0-FB27B9F7455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884BF75D-3E1E-4B7C-B28D-27B0F292533D}" type="pres">
      <dgm:prSet presAssocID="{0C853571-A178-4604-ADA0-FB27B9F74553}" presName="spaceRect" presStyleCnt="0"/>
      <dgm:spPr/>
    </dgm:pt>
    <dgm:pt modelId="{4E24D0B9-CE67-489E-9CD4-3CD76D028ABC}" type="pres">
      <dgm:prSet presAssocID="{0C853571-A178-4604-ADA0-FB27B9F74553}" presName="textRect" presStyleLbl="revTx" presStyleIdx="0" presStyleCnt="2">
        <dgm:presLayoutVars>
          <dgm:chMax val="1"/>
          <dgm:chPref val="1"/>
        </dgm:presLayoutVars>
      </dgm:prSet>
      <dgm:spPr/>
    </dgm:pt>
    <dgm:pt modelId="{5C232C09-86EA-4AF2-9BF8-D830F2E90253}" type="pres">
      <dgm:prSet presAssocID="{A652253C-BF1D-44AD-A1ED-898997881120}" presName="sibTrans" presStyleCnt="0"/>
      <dgm:spPr/>
    </dgm:pt>
    <dgm:pt modelId="{821AAAE0-0855-4134-B471-414634FDDC63}" type="pres">
      <dgm:prSet presAssocID="{5778F8CA-C17D-42C1-ADF8-63B7D76ACD7E}" presName="compNode" presStyleCnt="0"/>
      <dgm:spPr/>
    </dgm:pt>
    <dgm:pt modelId="{6FDAB59D-B4E3-44CC-B65F-BA729DA421FA}" type="pres">
      <dgm:prSet presAssocID="{5778F8CA-C17D-42C1-ADF8-63B7D76ACD7E}" presName="iconBgRect" presStyleLbl="bgShp" presStyleIdx="1" presStyleCnt="2"/>
      <dgm:spPr/>
    </dgm:pt>
    <dgm:pt modelId="{32455352-A685-41CC-8604-B1B65DB9D2C7}" type="pres">
      <dgm:prSet presAssocID="{5778F8CA-C17D-42C1-ADF8-63B7D76ACD7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8145A3D9-C2B7-45BA-8A2A-68BAC80AE729}" type="pres">
      <dgm:prSet presAssocID="{5778F8CA-C17D-42C1-ADF8-63B7D76ACD7E}" presName="spaceRect" presStyleCnt="0"/>
      <dgm:spPr/>
    </dgm:pt>
    <dgm:pt modelId="{C822A638-421A-41AF-A0F5-F3D64ED7F353}" type="pres">
      <dgm:prSet presAssocID="{5778F8CA-C17D-42C1-ADF8-63B7D76ACD7E}" presName="textRect" presStyleLbl="revTx" presStyleIdx="1" presStyleCnt="2">
        <dgm:presLayoutVars>
          <dgm:chMax val="1"/>
          <dgm:chPref val="1"/>
        </dgm:presLayoutVars>
      </dgm:prSet>
      <dgm:spPr/>
    </dgm:pt>
  </dgm:ptLst>
  <dgm:cxnLst>
    <dgm:cxn modelId="{00681205-0D86-4B0F-B0A7-8B3D6FF7BEFD}" type="presOf" srcId="{5778F8CA-C17D-42C1-ADF8-63B7D76ACD7E}" destId="{C822A638-421A-41AF-A0F5-F3D64ED7F353}" srcOrd="0" destOrd="0" presId="urn:microsoft.com/office/officeart/2018/5/layout/IconCircleLabelList"/>
    <dgm:cxn modelId="{57DE7608-5A30-407D-BDE8-F238CF290C1F}" type="presOf" srcId="{0C853571-A178-4604-ADA0-FB27B9F74553}" destId="{4E24D0B9-CE67-489E-9CD4-3CD76D028ABC}" srcOrd="0" destOrd="0" presId="urn:microsoft.com/office/officeart/2018/5/layout/IconCircleLabelList"/>
    <dgm:cxn modelId="{D1D9E033-7342-421F-94C8-EF7E917BDC83}" srcId="{95D6FF43-A61A-4615-A42D-D82A569A6FFF}" destId="{5778F8CA-C17D-42C1-ADF8-63B7D76ACD7E}" srcOrd="1" destOrd="0" parTransId="{8FEF68F4-1321-4358-BD25-D01878C945FD}" sibTransId="{2EE96D39-3872-49FD-9882-6F31DA80BA19}"/>
    <dgm:cxn modelId="{AD840AAD-5019-4F93-B8A9-F00286AB3380}" type="presOf" srcId="{95D6FF43-A61A-4615-A42D-D82A569A6FFF}" destId="{69F54E85-A770-4FA6-8F55-0DFDFA11A250}" srcOrd="0" destOrd="0" presId="urn:microsoft.com/office/officeart/2018/5/layout/IconCircleLabelList"/>
    <dgm:cxn modelId="{2742CFB7-5437-490D-8B09-219C78BDEF1A}" srcId="{95D6FF43-A61A-4615-A42D-D82A569A6FFF}" destId="{0C853571-A178-4604-ADA0-FB27B9F74553}" srcOrd="0" destOrd="0" parTransId="{2D3069CF-52F8-41A6-9703-BB78BB70ECDB}" sibTransId="{A652253C-BF1D-44AD-A1ED-898997881120}"/>
    <dgm:cxn modelId="{57BFDF8F-B13C-41AF-ADD1-2C915E67674E}" type="presParOf" srcId="{69F54E85-A770-4FA6-8F55-0DFDFA11A250}" destId="{DBD3429B-519B-4C26-91C8-6E72A27E0296}" srcOrd="0" destOrd="0" presId="urn:microsoft.com/office/officeart/2018/5/layout/IconCircleLabelList"/>
    <dgm:cxn modelId="{9FC0E726-5ABD-410E-AC15-1FDE45490579}" type="presParOf" srcId="{DBD3429B-519B-4C26-91C8-6E72A27E0296}" destId="{463C9473-6168-4DFD-A358-6DC40C33AEBB}" srcOrd="0" destOrd="0" presId="urn:microsoft.com/office/officeart/2018/5/layout/IconCircleLabelList"/>
    <dgm:cxn modelId="{16788225-859C-4B3F-93B8-CEA842B19B51}" type="presParOf" srcId="{DBD3429B-519B-4C26-91C8-6E72A27E0296}" destId="{59819581-EA0C-4F35-95FC-2EC779969E5B}" srcOrd="1" destOrd="0" presId="urn:microsoft.com/office/officeart/2018/5/layout/IconCircleLabelList"/>
    <dgm:cxn modelId="{175AD86E-05AD-438B-85E6-05C94B835F6C}" type="presParOf" srcId="{DBD3429B-519B-4C26-91C8-6E72A27E0296}" destId="{884BF75D-3E1E-4B7C-B28D-27B0F292533D}" srcOrd="2" destOrd="0" presId="urn:microsoft.com/office/officeart/2018/5/layout/IconCircleLabelList"/>
    <dgm:cxn modelId="{A7409D0B-71BA-4D97-AAF5-82B635A9F25A}" type="presParOf" srcId="{DBD3429B-519B-4C26-91C8-6E72A27E0296}" destId="{4E24D0B9-CE67-489E-9CD4-3CD76D028ABC}" srcOrd="3" destOrd="0" presId="urn:microsoft.com/office/officeart/2018/5/layout/IconCircleLabelList"/>
    <dgm:cxn modelId="{A023F91F-1DC9-4CF0-B29F-4A8D1220BCDF}" type="presParOf" srcId="{69F54E85-A770-4FA6-8F55-0DFDFA11A250}" destId="{5C232C09-86EA-4AF2-9BF8-D830F2E90253}" srcOrd="1" destOrd="0" presId="urn:microsoft.com/office/officeart/2018/5/layout/IconCircleLabelList"/>
    <dgm:cxn modelId="{2B8E48C1-8FD6-484C-8513-9A3EAA8F8E85}" type="presParOf" srcId="{69F54E85-A770-4FA6-8F55-0DFDFA11A250}" destId="{821AAAE0-0855-4134-B471-414634FDDC63}" srcOrd="2" destOrd="0" presId="urn:microsoft.com/office/officeart/2018/5/layout/IconCircleLabelList"/>
    <dgm:cxn modelId="{DC69CAFF-A204-4F3B-8E98-621A951B2872}" type="presParOf" srcId="{821AAAE0-0855-4134-B471-414634FDDC63}" destId="{6FDAB59D-B4E3-44CC-B65F-BA729DA421FA}" srcOrd="0" destOrd="0" presId="urn:microsoft.com/office/officeart/2018/5/layout/IconCircleLabelList"/>
    <dgm:cxn modelId="{5F788A46-9D94-4B95-A416-5A76D2987D6F}" type="presParOf" srcId="{821AAAE0-0855-4134-B471-414634FDDC63}" destId="{32455352-A685-41CC-8604-B1B65DB9D2C7}" srcOrd="1" destOrd="0" presId="urn:microsoft.com/office/officeart/2018/5/layout/IconCircleLabelList"/>
    <dgm:cxn modelId="{AAF7EC51-9D2A-4244-B947-A802B0B42700}" type="presParOf" srcId="{821AAAE0-0855-4134-B471-414634FDDC63}" destId="{8145A3D9-C2B7-45BA-8A2A-68BAC80AE729}" srcOrd="2" destOrd="0" presId="urn:microsoft.com/office/officeart/2018/5/layout/IconCircleLabelList"/>
    <dgm:cxn modelId="{E35365A3-3CAF-4FFD-B49F-CC7B425477BE}" type="presParOf" srcId="{821AAAE0-0855-4134-B471-414634FDDC63}" destId="{C822A638-421A-41AF-A0F5-F3D64ED7F35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7CECE0-683C-4260-BCF8-2728614BB58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719F393-0F05-4513-ACDB-284582409E35}">
      <dgm:prSet custT="1"/>
      <dgm:spPr/>
      <dgm:t>
        <a:bodyPr/>
        <a:lstStyle/>
        <a:p>
          <a:r>
            <a:rPr lang="en-US" sz="1400" b="1" dirty="0">
              <a:solidFill>
                <a:srgbClr val="0070C0"/>
              </a:solidFill>
            </a:rPr>
            <a:t>Writing Center</a:t>
          </a:r>
          <a:r>
            <a:rPr lang="en-US" sz="1400" dirty="0"/>
            <a:t>: The Writing Center provides valuable support to students in developing meaningful essays through various services, including one-on-one consultations, workshops, and online resources. Students can receive personalized guidance and feedback to build self-confidence, enhance their writing skills and produce high-quality essays. </a:t>
          </a:r>
        </a:p>
      </dgm:t>
    </dgm:pt>
    <dgm:pt modelId="{383FB2EA-A3C0-4619-8399-6BBBADC9EB04}" type="parTrans" cxnId="{32820C80-049F-44B7-B822-CCDCB446431C}">
      <dgm:prSet/>
      <dgm:spPr/>
      <dgm:t>
        <a:bodyPr/>
        <a:lstStyle/>
        <a:p>
          <a:endParaRPr lang="en-US"/>
        </a:p>
      </dgm:t>
    </dgm:pt>
    <dgm:pt modelId="{DB068B73-6101-4B01-B72B-C3CFD1EE0320}" type="sibTrans" cxnId="{32820C80-049F-44B7-B822-CCDCB446431C}">
      <dgm:prSet/>
      <dgm:spPr/>
      <dgm:t>
        <a:bodyPr/>
        <a:lstStyle/>
        <a:p>
          <a:endParaRPr lang="en-US"/>
        </a:p>
      </dgm:t>
    </dgm:pt>
    <dgm:pt modelId="{42FA76C5-4100-49C7-8023-017E0425C069}">
      <dgm:prSet custT="1"/>
      <dgm:spPr/>
      <dgm:t>
        <a:bodyPr/>
        <a:lstStyle/>
        <a:p>
          <a:r>
            <a:rPr lang="en-US" sz="1400" b="1" dirty="0">
              <a:solidFill>
                <a:srgbClr val="0070C0"/>
              </a:solidFill>
            </a:rPr>
            <a:t>Maintaining Academic Integrity</a:t>
          </a:r>
          <a:r>
            <a:rPr lang="en-US" sz="1400" dirty="0"/>
            <a:t>: Plagiarism, defined as the unauthorized use of others' work without proper citation, undermines the integrity of academic work and can have serious consequences. The risks associated with AI-assisted writing tools highlight the need for responsible and ethical writing practices to maintain academic integrity and preserve the credibility of education</a:t>
          </a:r>
          <a:r>
            <a:rPr lang="en-US" sz="1100" dirty="0"/>
            <a:t>.</a:t>
          </a:r>
        </a:p>
      </dgm:t>
    </dgm:pt>
    <dgm:pt modelId="{A8FBB244-A24F-4CAF-8C27-26B9906E5F43}" type="parTrans" cxnId="{6A306069-C642-4067-B98A-E6270744F4A7}">
      <dgm:prSet/>
      <dgm:spPr/>
      <dgm:t>
        <a:bodyPr/>
        <a:lstStyle/>
        <a:p>
          <a:endParaRPr lang="en-US"/>
        </a:p>
      </dgm:t>
    </dgm:pt>
    <dgm:pt modelId="{F1F63932-5F5E-449B-BCED-689D8BBBD4F5}" type="sibTrans" cxnId="{6A306069-C642-4067-B98A-E6270744F4A7}">
      <dgm:prSet/>
      <dgm:spPr/>
      <dgm:t>
        <a:bodyPr/>
        <a:lstStyle/>
        <a:p>
          <a:endParaRPr lang="en-US"/>
        </a:p>
      </dgm:t>
    </dgm:pt>
    <dgm:pt modelId="{25FA7100-17A2-4F85-BDB6-A2D04A03D506}">
      <dgm:prSet custT="1"/>
      <dgm:spPr/>
      <dgm:t>
        <a:bodyPr/>
        <a:lstStyle/>
        <a:p>
          <a:r>
            <a:rPr lang="en-US" sz="1400" b="1" dirty="0">
              <a:solidFill>
                <a:srgbClr val="0070C0"/>
              </a:solidFill>
            </a:rPr>
            <a:t>The Writing Process</a:t>
          </a:r>
          <a:r>
            <a:rPr lang="en-US" sz="1400" dirty="0"/>
            <a:t>: The writing process is a step-by-step guide from idea to submission, encompassing stages such as prewriting, drafting, revising, and proofreading. Prewriting involves brainstorming ideas, researching, and outlining while drafting focuses on putting ideas into written form without worrying about perfection. Revising and proofreading are essential for refining content and addressing the mechanics and technical aspects of writing. The final stage involves preparing polished drafts for submission, marking the culmination of the writing process.</a:t>
          </a:r>
        </a:p>
        <a:p>
          <a:endParaRPr lang="en-US" sz="1400" dirty="0"/>
        </a:p>
      </dgm:t>
    </dgm:pt>
    <dgm:pt modelId="{CEC38C4C-7091-41B6-8EDF-956F3A0202F5}" type="parTrans" cxnId="{D095AE84-D5BB-4825-95AE-228208A70658}">
      <dgm:prSet/>
      <dgm:spPr/>
      <dgm:t>
        <a:bodyPr/>
        <a:lstStyle/>
        <a:p>
          <a:endParaRPr lang="en-US"/>
        </a:p>
      </dgm:t>
    </dgm:pt>
    <dgm:pt modelId="{CF6EDB6A-561E-414C-9F19-98D4BAD3CC36}" type="sibTrans" cxnId="{D095AE84-D5BB-4825-95AE-228208A70658}">
      <dgm:prSet/>
      <dgm:spPr/>
      <dgm:t>
        <a:bodyPr/>
        <a:lstStyle/>
        <a:p>
          <a:endParaRPr lang="en-US"/>
        </a:p>
      </dgm:t>
    </dgm:pt>
    <dgm:pt modelId="{F98A04F6-4917-429B-B11B-9892B145949A}">
      <dgm:prSet/>
      <dgm:spPr/>
      <dgm:t>
        <a:bodyPr/>
        <a:lstStyle/>
        <a:p>
          <a:r>
            <a:rPr lang="en-US" dirty="0"/>
            <a:t>These slides collectively highlight the importance of seeking support from resources like the Writing Center, maintaining academic integrity, and following a structured writing process to produce meaningful and ethically sound work.</a:t>
          </a:r>
        </a:p>
      </dgm:t>
    </dgm:pt>
    <dgm:pt modelId="{DB7162E9-E739-4C82-85DB-F48DF6EC8AE1}" type="parTrans" cxnId="{4FCD13B3-8116-4107-8B5D-09F04E5DDEE7}">
      <dgm:prSet/>
      <dgm:spPr/>
      <dgm:t>
        <a:bodyPr/>
        <a:lstStyle/>
        <a:p>
          <a:endParaRPr lang="en-US"/>
        </a:p>
      </dgm:t>
    </dgm:pt>
    <dgm:pt modelId="{38E177A9-E397-4730-9659-14B6B5596EE3}" type="sibTrans" cxnId="{4FCD13B3-8116-4107-8B5D-09F04E5DDEE7}">
      <dgm:prSet/>
      <dgm:spPr/>
      <dgm:t>
        <a:bodyPr/>
        <a:lstStyle/>
        <a:p>
          <a:endParaRPr lang="en-US"/>
        </a:p>
      </dgm:t>
    </dgm:pt>
    <dgm:pt modelId="{8AE6CF05-8E9D-F743-BB40-6C195D3D277C}" type="pres">
      <dgm:prSet presAssocID="{BA7CECE0-683C-4260-BCF8-2728614BB583}" presName="vert0" presStyleCnt="0">
        <dgm:presLayoutVars>
          <dgm:dir/>
          <dgm:animOne val="branch"/>
          <dgm:animLvl val="lvl"/>
        </dgm:presLayoutVars>
      </dgm:prSet>
      <dgm:spPr/>
    </dgm:pt>
    <dgm:pt modelId="{E55C1177-8469-E549-A912-62A7834B581A}" type="pres">
      <dgm:prSet presAssocID="{2719F393-0F05-4513-ACDB-284582409E35}" presName="thickLine" presStyleLbl="alignNode1" presStyleIdx="0" presStyleCnt="4"/>
      <dgm:spPr/>
    </dgm:pt>
    <dgm:pt modelId="{2FE07316-302A-B544-8E4C-EF18DBEE5066}" type="pres">
      <dgm:prSet presAssocID="{2719F393-0F05-4513-ACDB-284582409E35}" presName="horz1" presStyleCnt="0"/>
      <dgm:spPr/>
    </dgm:pt>
    <dgm:pt modelId="{55E43C93-10EA-3241-BF62-8F83790D7613}" type="pres">
      <dgm:prSet presAssocID="{2719F393-0F05-4513-ACDB-284582409E35}" presName="tx1" presStyleLbl="revTx" presStyleIdx="0" presStyleCnt="4"/>
      <dgm:spPr/>
    </dgm:pt>
    <dgm:pt modelId="{367DCB73-EA36-8A46-B9DD-22EF4D2AD10C}" type="pres">
      <dgm:prSet presAssocID="{2719F393-0F05-4513-ACDB-284582409E35}" presName="vert1" presStyleCnt="0"/>
      <dgm:spPr/>
    </dgm:pt>
    <dgm:pt modelId="{E963E946-00F0-124D-98D5-0FDF19377C49}" type="pres">
      <dgm:prSet presAssocID="{42FA76C5-4100-49C7-8023-017E0425C069}" presName="thickLine" presStyleLbl="alignNode1" presStyleIdx="1" presStyleCnt="4"/>
      <dgm:spPr/>
    </dgm:pt>
    <dgm:pt modelId="{130D2EB0-4BF6-4C47-9E62-B7B677B1BBFC}" type="pres">
      <dgm:prSet presAssocID="{42FA76C5-4100-49C7-8023-017E0425C069}" presName="horz1" presStyleCnt="0"/>
      <dgm:spPr/>
    </dgm:pt>
    <dgm:pt modelId="{D30111B6-0B16-DB43-80AD-7D8C2AD3EE5D}" type="pres">
      <dgm:prSet presAssocID="{42FA76C5-4100-49C7-8023-017E0425C069}" presName="tx1" presStyleLbl="revTx" presStyleIdx="1" presStyleCnt="4"/>
      <dgm:spPr/>
    </dgm:pt>
    <dgm:pt modelId="{D15138DA-F31F-C244-8495-E642DF75929D}" type="pres">
      <dgm:prSet presAssocID="{42FA76C5-4100-49C7-8023-017E0425C069}" presName="vert1" presStyleCnt="0"/>
      <dgm:spPr/>
    </dgm:pt>
    <dgm:pt modelId="{5FF19664-BE77-E142-BF20-9AD7219E23AF}" type="pres">
      <dgm:prSet presAssocID="{25FA7100-17A2-4F85-BDB6-A2D04A03D506}" presName="thickLine" presStyleLbl="alignNode1" presStyleIdx="2" presStyleCnt="4"/>
      <dgm:spPr/>
    </dgm:pt>
    <dgm:pt modelId="{43BC3404-720E-554F-BA76-90AA0FFE09E5}" type="pres">
      <dgm:prSet presAssocID="{25FA7100-17A2-4F85-BDB6-A2D04A03D506}" presName="horz1" presStyleCnt="0"/>
      <dgm:spPr/>
    </dgm:pt>
    <dgm:pt modelId="{229E5938-3A4C-CC4B-B64F-1AE488A956E7}" type="pres">
      <dgm:prSet presAssocID="{25FA7100-17A2-4F85-BDB6-A2D04A03D506}" presName="tx1" presStyleLbl="revTx" presStyleIdx="2" presStyleCnt="4" custScaleY="148512"/>
      <dgm:spPr/>
    </dgm:pt>
    <dgm:pt modelId="{8A9C49B0-70F6-4543-8CBC-BC3F4AD3F347}" type="pres">
      <dgm:prSet presAssocID="{25FA7100-17A2-4F85-BDB6-A2D04A03D506}" presName="vert1" presStyleCnt="0"/>
      <dgm:spPr/>
    </dgm:pt>
    <dgm:pt modelId="{C32C5A0A-3AD1-E641-85EC-841A00405228}" type="pres">
      <dgm:prSet presAssocID="{F98A04F6-4917-429B-B11B-9892B145949A}" presName="thickLine" presStyleLbl="alignNode1" presStyleIdx="3" presStyleCnt="4"/>
      <dgm:spPr/>
    </dgm:pt>
    <dgm:pt modelId="{338A8EB3-9FC3-8743-9B2F-4B5CCF90C2C8}" type="pres">
      <dgm:prSet presAssocID="{F98A04F6-4917-429B-B11B-9892B145949A}" presName="horz1" presStyleCnt="0"/>
      <dgm:spPr/>
    </dgm:pt>
    <dgm:pt modelId="{9FA7A5C3-7491-DD47-BE7A-63CA1B554220}" type="pres">
      <dgm:prSet presAssocID="{F98A04F6-4917-429B-B11B-9892B145949A}" presName="tx1" presStyleLbl="revTx" presStyleIdx="3" presStyleCnt="4" custScaleY="60429"/>
      <dgm:spPr/>
    </dgm:pt>
    <dgm:pt modelId="{6D9C30D0-F8BC-5645-84B9-A886DA20513C}" type="pres">
      <dgm:prSet presAssocID="{F98A04F6-4917-429B-B11B-9892B145949A}" presName="vert1" presStyleCnt="0"/>
      <dgm:spPr/>
    </dgm:pt>
  </dgm:ptLst>
  <dgm:cxnLst>
    <dgm:cxn modelId="{2F56B364-1790-BA44-81ED-360FB1EC5B46}" type="presOf" srcId="{42FA76C5-4100-49C7-8023-017E0425C069}" destId="{D30111B6-0B16-DB43-80AD-7D8C2AD3EE5D}" srcOrd="0" destOrd="0" presId="urn:microsoft.com/office/officeart/2008/layout/LinedList"/>
    <dgm:cxn modelId="{6A306069-C642-4067-B98A-E6270744F4A7}" srcId="{BA7CECE0-683C-4260-BCF8-2728614BB583}" destId="{42FA76C5-4100-49C7-8023-017E0425C069}" srcOrd="1" destOrd="0" parTransId="{A8FBB244-A24F-4CAF-8C27-26B9906E5F43}" sibTransId="{F1F63932-5F5E-449B-BCED-689D8BBBD4F5}"/>
    <dgm:cxn modelId="{32820C80-049F-44B7-B822-CCDCB446431C}" srcId="{BA7CECE0-683C-4260-BCF8-2728614BB583}" destId="{2719F393-0F05-4513-ACDB-284582409E35}" srcOrd="0" destOrd="0" parTransId="{383FB2EA-A3C0-4619-8399-6BBBADC9EB04}" sibTransId="{DB068B73-6101-4B01-B72B-C3CFD1EE0320}"/>
    <dgm:cxn modelId="{D095AE84-D5BB-4825-95AE-228208A70658}" srcId="{BA7CECE0-683C-4260-BCF8-2728614BB583}" destId="{25FA7100-17A2-4F85-BDB6-A2D04A03D506}" srcOrd="2" destOrd="0" parTransId="{CEC38C4C-7091-41B6-8EDF-956F3A0202F5}" sibTransId="{CF6EDB6A-561E-414C-9F19-98D4BAD3CC36}"/>
    <dgm:cxn modelId="{C319BE9F-87D1-D044-8252-60B765239BD3}" type="presOf" srcId="{25FA7100-17A2-4F85-BDB6-A2D04A03D506}" destId="{229E5938-3A4C-CC4B-B64F-1AE488A956E7}" srcOrd="0" destOrd="0" presId="urn:microsoft.com/office/officeart/2008/layout/LinedList"/>
    <dgm:cxn modelId="{4FCD13B3-8116-4107-8B5D-09F04E5DDEE7}" srcId="{BA7CECE0-683C-4260-BCF8-2728614BB583}" destId="{F98A04F6-4917-429B-B11B-9892B145949A}" srcOrd="3" destOrd="0" parTransId="{DB7162E9-E739-4C82-85DB-F48DF6EC8AE1}" sibTransId="{38E177A9-E397-4730-9659-14B6B5596EE3}"/>
    <dgm:cxn modelId="{977FD4DF-D104-1D44-90FB-C6047343519D}" type="presOf" srcId="{2719F393-0F05-4513-ACDB-284582409E35}" destId="{55E43C93-10EA-3241-BF62-8F83790D7613}" srcOrd="0" destOrd="0" presId="urn:microsoft.com/office/officeart/2008/layout/LinedList"/>
    <dgm:cxn modelId="{8BD703EF-3301-A24F-A80C-B272A12CA79F}" type="presOf" srcId="{F98A04F6-4917-429B-B11B-9892B145949A}" destId="{9FA7A5C3-7491-DD47-BE7A-63CA1B554220}" srcOrd="0" destOrd="0" presId="urn:microsoft.com/office/officeart/2008/layout/LinedList"/>
    <dgm:cxn modelId="{CDB6CFF7-81C1-2E43-BA2C-BF8149B1D4C5}" type="presOf" srcId="{BA7CECE0-683C-4260-BCF8-2728614BB583}" destId="{8AE6CF05-8E9D-F743-BB40-6C195D3D277C}" srcOrd="0" destOrd="0" presId="urn:microsoft.com/office/officeart/2008/layout/LinedList"/>
    <dgm:cxn modelId="{FD2C1DBA-9FC3-0A48-AED6-C51BC3D23718}" type="presParOf" srcId="{8AE6CF05-8E9D-F743-BB40-6C195D3D277C}" destId="{E55C1177-8469-E549-A912-62A7834B581A}" srcOrd="0" destOrd="0" presId="urn:microsoft.com/office/officeart/2008/layout/LinedList"/>
    <dgm:cxn modelId="{8F49E65D-8084-BD46-AA99-1F9C544ABEE6}" type="presParOf" srcId="{8AE6CF05-8E9D-F743-BB40-6C195D3D277C}" destId="{2FE07316-302A-B544-8E4C-EF18DBEE5066}" srcOrd="1" destOrd="0" presId="urn:microsoft.com/office/officeart/2008/layout/LinedList"/>
    <dgm:cxn modelId="{DB6ED73A-1B60-1740-972C-ADA169129E25}" type="presParOf" srcId="{2FE07316-302A-B544-8E4C-EF18DBEE5066}" destId="{55E43C93-10EA-3241-BF62-8F83790D7613}" srcOrd="0" destOrd="0" presId="urn:microsoft.com/office/officeart/2008/layout/LinedList"/>
    <dgm:cxn modelId="{BCF0B4C0-97B4-0E41-A518-3602F14F32A2}" type="presParOf" srcId="{2FE07316-302A-B544-8E4C-EF18DBEE5066}" destId="{367DCB73-EA36-8A46-B9DD-22EF4D2AD10C}" srcOrd="1" destOrd="0" presId="urn:microsoft.com/office/officeart/2008/layout/LinedList"/>
    <dgm:cxn modelId="{D65132BB-2076-F64E-8F57-C7C52F854D85}" type="presParOf" srcId="{8AE6CF05-8E9D-F743-BB40-6C195D3D277C}" destId="{E963E946-00F0-124D-98D5-0FDF19377C49}" srcOrd="2" destOrd="0" presId="urn:microsoft.com/office/officeart/2008/layout/LinedList"/>
    <dgm:cxn modelId="{B3D9A62B-0321-934B-9ADB-8F2490363C9B}" type="presParOf" srcId="{8AE6CF05-8E9D-F743-BB40-6C195D3D277C}" destId="{130D2EB0-4BF6-4C47-9E62-B7B677B1BBFC}" srcOrd="3" destOrd="0" presId="urn:microsoft.com/office/officeart/2008/layout/LinedList"/>
    <dgm:cxn modelId="{15DFEF2F-EC92-C142-A2E8-2A9F3ABAD7B4}" type="presParOf" srcId="{130D2EB0-4BF6-4C47-9E62-B7B677B1BBFC}" destId="{D30111B6-0B16-DB43-80AD-7D8C2AD3EE5D}" srcOrd="0" destOrd="0" presId="urn:microsoft.com/office/officeart/2008/layout/LinedList"/>
    <dgm:cxn modelId="{379F871F-18D8-254F-B998-2B8CF835D73F}" type="presParOf" srcId="{130D2EB0-4BF6-4C47-9E62-B7B677B1BBFC}" destId="{D15138DA-F31F-C244-8495-E642DF75929D}" srcOrd="1" destOrd="0" presId="urn:microsoft.com/office/officeart/2008/layout/LinedList"/>
    <dgm:cxn modelId="{8C153565-5AD1-314F-A841-50D28F398A05}" type="presParOf" srcId="{8AE6CF05-8E9D-F743-BB40-6C195D3D277C}" destId="{5FF19664-BE77-E142-BF20-9AD7219E23AF}" srcOrd="4" destOrd="0" presId="urn:microsoft.com/office/officeart/2008/layout/LinedList"/>
    <dgm:cxn modelId="{1E1F2BF6-35EC-B34D-BE2F-C4B31E6E6C88}" type="presParOf" srcId="{8AE6CF05-8E9D-F743-BB40-6C195D3D277C}" destId="{43BC3404-720E-554F-BA76-90AA0FFE09E5}" srcOrd="5" destOrd="0" presId="urn:microsoft.com/office/officeart/2008/layout/LinedList"/>
    <dgm:cxn modelId="{0F976B4E-EF1A-6746-ACAF-5CA4FA6A6269}" type="presParOf" srcId="{43BC3404-720E-554F-BA76-90AA0FFE09E5}" destId="{229E5938-3A4C-CC4B-B64F-1AE488A956E7}" srcOrd="0" destOrd="0" presId="urn:microsoft.com/office/officeart/2008/layout/LinedList"/>
    <dgm:cxn modelId="{2B88CFDE-5159-A349-A8B3-85510667F4B0}" type="presParOf" srcId="{43BC3404-720E-554F-BA76-90AA0FFE09E5}" destId="{8A9C49B0-70F6-4543-8CBC-BC3F4AD3F347}" srcOrd="1" destOrd="0" presId="urn:microsoft.com/office/officeart/2008/layout/LinedList"/>
    <dgm:cxn modelId="{0C0ECC0C-2396-9D4F-8202-7E93E8696260}" type="presParOf" srcId="{8AE6CF05-8E9D-F743-BB40-6C195D3D277C}" destId="{C32C5A0A-3AD1-E641-85EC-841A00405228}" srcOrd="6" destOrd="0" presId="urn:microsoft.com/office/officeart/2008/layout/LinedList"/>
    <dgm:cxn modelId="{0D47D8A6-AA36-7742-AF5C-5087F0FA9E58}" type="presParOf" srcId="{8AE6CF05-8E9D-F743-BB40-6C195D3D277C}" destId="{338A8EB3-9FC3-8743-9B2F-4B5CCF90C2C8}" srcOrd="7" destOrd="0" presId="urn:microsoft.com/office/officeart/2008/layout/LinedList"/>
    <dgm:cxn modelId="{20440323-A45E-8142-B7F2-A44C851F20BF}" type="presParOf" srcId="{338A8EB3-9FC3-8743-9B2F-4B5CCF90C2C8}" destId="{9FA7A5C3-7491-DD47-BE7A-63CA1B554220}" srcOrd="0" destOrd="0" presId="urn:microsoft.com/office/officeart/2008/layout/LinedList"/>
    <dgm:cxn modelId="{64617C74-E7B0-7248-8FAF-8EC4767252ED}" type="presParOf" srcId="{338A8EB3-9FC3-8743-9B2F-4B5CCF90C2C8}" destId="{6D9C30D0-F8BC-5645-84B9-A886DA20513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5042C-3B4B-F646-B04B-37975E90E1C9}">
      <dsp:nvSpPr>
        <dsp:cNvPr id="0" name=""/>
        <dsp:cNvSpPr/>
      </dsp:nvSpPr>
      <dsp:spPr>
        <a:xfrm>
          <a:off x="0" y="0"/>
          <a:ext cx="503516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DBA9F15-DBDB-454F-9766-C7190DE8A871}">
      <dsp:nvSpPr>
        <dsp:cNvPr id="0" name=""/>
        <dsp:cNvSpPr/>
      </dsp:nvSpPr>
      <dsp:spPr>
        <a:xfrm>
          <a:off x="0" y="0"/>
          <a:ext cx="5035164" cy="772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a:t>WRITING SEMINAR  </a:t>
          </a:r>
        </a:p>
      </dsp:txBody>
      <dsp:txXfrm>
        <a:off x="0" y="0"/>
        <a:ext cx="5035164" cy="772344"/>
      </dsp:txXfrm>
    </dsp:sp>
    <dsp:sp modelId="{F6580C7E-B5FC-A54A-BDCB-206A7CC3425A}">
      <dsp:nvSpPr>
        <dsp:cNvPr id="0" name=""/>
        <dsp:cNvSpPr/>
      </dsp:nvSpPr>
      <dsp:spPr>
        <a:xfrm>
          <a:off x="0" y="772344"/>
          <a:ext cx="5035164" cy="0"/>
        </a:xfrm>
        <a:prstGeom prst="lin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w="6350" cap="flat" cmpd="sng" algn="ctr">
          <a:solidFill>
            <a:schemeClr val="accent2">
              <a:hueOff val="-485121"/>
              <a:satOff val="-27976"/>
              <a:lumOff val="287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E5F9E77-4E0C-8D4F-AAAA-9FF43D31B4FA}">
      <dsp:nvSpPr>
        <dsp:cNvPr id="0" name=""/>
        <dsp:cNvSpPr/>
      </dsp:nvSpPr>
      <dsp:spPr>
        <a:xfrm>
          <a:off x="0" y="772344"/>
          <a:ext cx="5035164" cy="772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Subtitle: </a:t>
          </a:r>
          <a:r>
            <a:rPr lang="en-US" sz="2100" b="1" kern="1200"/>
            <a:t>Unlocking Essay Potential: The Writing Center Advantage</a:t>
          </a:r>
        </a:p>
      </dsp:txBody>
      <dsp:txXfrm>
        <a:off x="0" y="772344"/>
        <a:ext cx="5035164" cy="772344"/>
      </dsp:txXfrm>
    </dsp:sp>
    <dsp:sp modelId="{4817213E-0C5F-D345-A704-103C03B1B984}">
      <dsp:nvSpPr>
        <dsp:cNvPr id="0" name=""/>
        <dsp:cNvSpPr/>
      </dsp:nvSpPr>
      <dsp:spPr>
        <a:xfrm>
          <a:off x="0" y="1544689"/>
          <a:ext cx="5035164" cy="0"/>
        </a:xfrm>
        <a:prstGeom prst="lin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w="6350" cap="flat" cmpd="sng" algn="ctr">
          <a:solidFill>
            <a:schemeClr val="accent2">
              <a:hueOff val="-970242"/>
              <a:satOff val="-55952"/>
              <a:lumOff val="575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6C22501-14E9-3C42-8502-BDE0DF617BE6}">
      <dsp:nvSpPr>
        <dsp:cNvPr id="0" name=""/>
        <dsp:cNvSpPr/>
      </dsp:nvSpPr>
      <dsp:spPr>
        <a:xfrm>
          <a:off x="0" y="1544689"/>
          <a:ext cx="5035164" cy="772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a:t>AUN Writing Center</a:t>
          </a:r>
        </a:p>
      </dsp:txBody>
      <dsp:txXfrm>
        <a:off x="0" y="1544689"/>
        <a:ext cx="5035164" cy="772344"/>
      </dsp:txXfrm>
    </dsp:sp>
    <dsp:sp modelId="{6C51D9D2-CBC7-5C4F-B172-20884AFEB07F}">
      <dsp:nvSpPr>
        <dsp:cNvPr id="0" name=""/>
        <dsp:cNvSpPr/>
      </dsp:nvSpPr>
      <dsp:spPr>
        <a:xfrm>
          <a:off x="0" y="2317034"/>
          <a:ext cx="5035164"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1890F0B-1862-5B4E-8D6E-6337F254CFDF}">
      <dsp:nvSpPr>
        <dsp:cNvPr id="0" name=""/>
        <dsp:cNvSpPr/>
      </dsp:nvSpPr>
      <dsp:spPr>
        <a:xfrm>
          <a:off x="0" y="2317034"/>
          <a:ext cx="5035164" cy="772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a:t>Monday, February 5, 2024</a:t>
          </a:r>
        </a:p>
      </dsp:txBody>
      <dsp:txXfrm>
        <a:off x="0" y="2317034"/>
        <a:ext cx="5035164" cy="772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3C9473-6168-4DFD-A358-6DC40C33AEBB}">
      <dsp:nvSpPr>
        <dsp:cNvPr id="0" name=""/>
        <dsp:cNvSpPr/>
      </dsp:nvSpPr>
      <dsp:spPr>
        <a:xfrm>
          <a:off x="1483396" y="18328"/>
          <a:ext cx="1681312" cy="16813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819581-EA0C-4F35-95FC-2EC779969E5B}">
      <dsp:nvSpPr>
        <dsp:cNvPr id="0" name=""/>
        <dsp:cNvSpPr/>
      </dsp:nvSpPr>
      <dsp:spPr>
        <a:xfrm>
          <a:off x="1841709" y="376640"/>
          <a:ext cx="964687" cy="96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4D0B9-CE67-489E-9CD4-3CD76D028ABC}">
      <dsp:nvSpPr>
        <dsp:cNvPr id="0" name=""/>
        <dsp:cNvSpPr/>
      </dsp:nvSpPr>
      <dsp:spPr>
        <a:xfrm>
          <a:off x="945928" y="222332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Part 2: Why Plagiarism and AI-assisted Writing are Considered Cheating</a:t>
          </a:r>
          <a:endParaRPr lang="en-US" sz="1700" kern="1200"/>
        </a:p>
      </dsp:txBody>
      <dsp:txXfrm>
        <a:off x="945928" y="2223328"/>
        <a:ext cx="2756250" cy="720000"/>
      </dsp:txXfrm>
    </dsp:sp>
    <dsp:sp modelId="{6FDAB59D-B4E3-44CC-B65F-BA729DA421FA}">
      <dsp:nvSpPr>
        <dsp:cNvPr id="0" name=""/>
        <dsp:cNvSpPr/>
      </dsp:nvSpPr>
      <dsp:spPr>
        <a:xfrm>
          <a:off x="4721990" y="18328"/>
          <a:ext cx="1681312" cy="16813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55352-A685-41CC-8604-B1B65DB9D2C7}">
      <dsp:nvSpPr>
        <dsp:cNvPr id="0" name=""/>
        <dsp:cNvSpPr/>
      </dsp:nvSpPr>
      <dsp:spPr>
        <a:xfrm>
          <a:off x="5080303" y="376640"/>
          <a:ext cx="964687" cy="96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22A638-421A-41AF-A0F5-F3D64ED7F353}">
      <dsp:nvSpPr>
        <dsp:cNvPr id="0" name=""/>
        <dsp:cNvSpPr/>
      </dsp:nvSpPr>
      <dsp:spPr>
        <a:xfrm>
          <a:off x="4184521" y="222332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(Maintaining Honesty in Writing)</a:t>
          </a:r>
          <a:endParaRPr lang="en-US" sz="1700" kern="1200"/>
        </a:p>
      </dsp:txBody>
      <dsp:txXfrm>
        <a:off x="4184521" y="2223328"/>
        <a:ext cx="2756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C1177-8469-E549-A912-62A7834B581A}">
      <dsp:nvSpPr>
        <dsp:cNvPr id="0" name=""/>
        <dsp:cNvSpPr/>
      </dsp:nvSpPr>
      <dsp:spPr>
        <a:xfrm>
          <a:off x="0" y="1509"/>
          <a:ext cx="571282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43C93-10EA-3241-BF62-8F83790D7613}">
      <dsp:nvSpPr>
        <dsp:cNvPr id="0" name=""/>
        <dsp:cNvSpPr/>
      </dsp:nvSpPr>
      <dsp:spPr>
        <a:xfrm>
          <a:off x="0" y="1509"/>
          <a:ext cx="5712823" cy="120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Writing Center</a:t>
          </a:r>
          <a:r>
            <a:rPr lang="en-US" sz="1400" kern="1200" dirty="0"/>
            <a:t>: The Writing Center provides valuable support to students in developing meaningful essays through various services, including one-on-one consultations, workshops, and online resources. Students can receive personalized guidance and feedback to build self-confidence, enhance their writing skills and produce high-quality essays. </a:t>
          </a:r>
        </a:p>
      </dsp:txBody>
      <dsp:txXfrm>
        <a:off x="0" y="1509"/>
        <a:ext cx="5712823" cy="1208272"/>
      </dsp:txXfrm>
    </dsp:sp>
    <dsp:sp modelId="{E963E946-00F0-124D-98D5-0FDF19377C49}">
      <dsp:nvSpPr>
        <dsp:cNvPr id="0" name=""/>
        <dsp:cNvSpPr/>
      </dsp:nvSpPr>
      <dsp:spPr>
        <a:xfrm>
          <a:off x="0" y="1209781"/>
          <a:ext cx="5712823"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0111B6-0B16-DB43-80AD-7D8C2AD3EE5D}">
      <dsp:nvSpPr>
        <dsp:cNvPr id="0" name=""/>
        <dsp:cNvSpPr/>
      </dsp:nvSpPr>
      <dsp:spPr>
        <a:xfrm>
          <a:off x="0" y="1209781"/>
          <a:ext cx="5712823" cy="120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Maintaining Academic Integrity</a:t>
          </a:r>
          <a:r>
            <a:rPr lang="en-US" sz="1400" kern="1200" dirty="0"/>
            <a:t>: Plagiarism, defined as the unauthorized use of others' work without proper citation, undermines the integrity of academic work and can have serious consequences. The risks associated with AI-assisted writing tools highlight the need for responsible and ethical writing practices to maintain academic integrity and preserve the credibility of education</a:t>
          </a:r>
          <a:r>
            <a:rPr lang="en-US" sz="1100" kern="1200" dirty="0"/>
            <a:t>.</a:t>
          </a:r>
        </a:p>
      </dsp:txBody>
      <dsp:txXfrm>
        <a:off x="0" y="1209781"/>
        <a:ext cx="5712823" cy="1208272"/>
      </dsp:txXfrm>
    </dsp:sp>
    <dsp:sp modelId="{5FF19664-BE77-E142-BF20-9AD7219E23AF}">
      <dsp:nvSpPr>
        <dsp:cNvPr id="0" name=""/>
        <dsp:cNvSpPr/>
      </dsp:nvSpPr>
      <dsp:spPr>
        <a:xfrm>
          <a:off x="0" y="2418053"/>
          <a:ext cx="5712823"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9E5938-3A4C-CC4B-B64F-1AE488A956E7}">
      <dsp:nvSpPr>
        <dsp:cNvPr id="0" name=""/>
        <dsp:cNvSpPr/>
      </dsp:nvSpPr>
      <dsp:spPr>
        <a:xfrm>
          <a:off x="0" y="2418053"/>
          <a:ext cx="5707244" cy="179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The Writing Process</a:t>
          </a:r>
          <a:r>
            <a:rPr lang="en-US" sz="1400" kern="1200" dirty="0"/>
            <a:t>: The writing process is a step-by-step guide from idea to submission, encompassing stages such as prewriting, drafting, revising, and proofreading. Prewriting involves brainstorming ideas, researching, and outlining while drafting focuses on putting ideas into written form without worrying about perfection. Revising and proofreading are essential for refining content and addressing the mechanics and technical aspects of writing. The final stage involves preparing polished drafts for submission, marking the culmination of the writing process.</a:t>
          </a:r>
        </a:p>
        <a:p>
          <a:pPr marL="0" lvl="0" indent="0" algn="l" defTabSz="622300">
            <a:lnSpc>
              <a:spcPct val="90000"/>
            </a:lnSpc>
            <a:spcBef>
              <a:spcPct val="0"/>
            </a:spcBef>
            <a:spcAft>
              <a:spcPct val="35000"/>
            </a:spcAft>
            <a:buNone/>
          </a:pPr>
          <a:endParaRPr lang="en-US" sz="1400" kern="1200" dirty="0"/>
        </a:p>
      </dsp:txBody>
      <dsp:txXfrm>
        <a:off x="0" y="2418053"/>
        <a:ext cx="5707244" cy="1794429"/>
      </dsp:txXfrm>
    </dsp:sp>
    <dsp:sp modelId="{C32C5A0A-3AD1-E641-85EC-841A00405228}">
      <dsp:nvSpPr>
        <dsp:cNvPr id="0" name=""/>
        <dsp:cNvSpPr/>
      </dsp:nvSpPr>
      <dsp:spPr>
        <a:xfrm>
          <a:off x="0" y="4212482"/>
          <a:ext cx="5712823"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A7A5C3-7491-DD47-BE7A-63CA1B554220}">
      <dsp:nvSpPr>
        <dsp:cNvPr id="0" name=""/>
        <dsp:cNvSpPr/>
      </dsp:nvSpPr>
      <dsp:spPr>
        <a:xfrm>
          <a:off x="0" y="4212482"/>
          <a:ext cx="5712823" cy="730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These slides collectively highlight the importance of seeking support from resources like the Writing Center, maintaining academic integrity, and following a structured writing process to produce meaningful and ethically sound work.</a:t>
          </a:r>
        </a:p>
      </dsp:txBody>
      <dsp:txXfrm>
        <a:off x="0" y="4212482"/>
        <a:ext cx="5712823" cy="73014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65a556f3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65a556f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b65a556f3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b65a556f3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b65a556f3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b65a556f3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b65a556f3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b65a556f3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b65a556f3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b65a556f3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65a556f3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65a556f3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65a556f3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b65a556f3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b65a556f3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b65a556f3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b65a556f3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b65a556f3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b65a556f3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b65a556f3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b65a556f3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b65a556f3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b65a556f3e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b65a556f3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b65a556f3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b65a556f3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b65a556f3e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b65a556f3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b65a556f3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b65a556f3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C6501-F43E-D1D4-6FBD-4F0FE1DC98C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NG"/>
          </a:p>
        </p:txBody>
      </p:sp>
      <p:sp>
        <p:nvSpPr>
          <p:cNvPr id="3" name="Subtitle 2">
            <a:extLst>
              <a:ext uri="{FF2B5EF4-FFF2-40B4-BE49-F238E27FC236}">
                <a16:creationId xmlns:a16="http://schemas.microsoft.com/office/drawing/2014/main" id="{1F8D3995-31FA-9B5B-5B45-A92A54848A6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G"/>
          </a:p>
        </p:txBody>
      </p:sp>
      <p:sp>
        <p:nvSpPr>
          <p:cNvPr id="4" name="Date Placeholder 3">
            <a:extLst>
              <a:ext uri="{FF2B5EF4-FFF2-40B4-BE49-F238E27FC236}">
                <a16:creationId xmlns:a16="http://schemas.microsoft.com/office/drawing/2014/main" id="{685ADDAB-CDF0-3F18-F5AC-EB57D9EC10C2}"/>
              </a:ext>
            </a:extLst>
          </p:cNvPr>
          <p:cNvSpPr>
            <a:spLocks noGrp="1"/>
          </p:cNvSpPr>
          <p:nvPr>
            <p:ph type="dt" sz="half" idx="10"/>
          </p:nvPr>
        </p:nvSpPr>
        <p:spPr/>
        <p:txBody>
          <a:bodyPr/>
          <a:lstStyle/>
          <a:p>
            <a:fld id="{9AB3A824-1A51-4B26-AD58-A6D8E14F6C04}" type="datetimeFigureOut">
              <a:rPr lang="en-US" smtClean="0"/>
              <a:t>2/25/24</a:t>
            </a:fld>
            <a:endParaRPr lang="en-US" dirty="0"/>
          </a:p>
        </p:txBody>
      </p:sp>
      <p:sp>
        <p:nvSpPr>
          <p:cNvPr id="5" name="Footer Placeholder 4">
            <a:extLst>
              <a:ext uri="{FF2B5EF4-FFF2-40B4-BE49-F238E27FC236}">
                <a16:creationId xmlns:a16="http://schemas.microsoft.com/office/drawing/2014/main" id="{3CC49799-52BD-512D-D4D2-5F9E237AE694}"/>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BE2E2873-08C3-E01F-2F4A-3FC7452D69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259302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8C80-7E07-F2E7-82A0-17B92890F607}"/>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C7170B4F-E6C4-FA83-F273-0E8C16C22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0E9EE762-9B7F-DE80-A204-7E77CF115207}"/>
              </a:ext>
            </a:extLst>
          </p:cNvPr>
          <p:cNvSpPr>
            <a:spLocks noGrp="1"/>
          </p:cNvSpPr>
          <p:nvPr>
            <p:ph type="dt" sz="half" idx="10"/>
          </p:nvPr>
        </p:nvSpPr>
        <p:spPr/>
        <p:txBody>
          <a:bodyPr/>
          <a:lstStyle/>
          <a:p>
            <a:fld id="{97D162C4-EDD9-4389-A98B-B87ECEA2A816}" type="datetimeFigureOut">
              <a:rPr lang="en-US" smtClean="0"/>
              <a:t>2/25/24</a:t>
            </a:fld>
            <a:endParaRPr lang="en-US" dirty="0"/>
          </a:p>
        </p:txBody>
      </p:sp>
      <p:sp>
        <p:nvSpPr>
          <p:cNvPr id="5" name="Footer Placeholder 4">
            <a:extLst>
              <a:ext uri="{FF2B5EF4-FFF2-40B4-BE49-F238E27FC236}">
                <a16:creationId xmlns:a16="http://schemas.microsoft.com/office/drawing/2014/main" id="{C62B3049-900A-41AD-F3B3-006A1A90309C}"/>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3FA75222-23AE-C9F8-7E39-67D6F1C802F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911736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B848-7A8A-8BCB-8D90-2B7F0C0BA040}"/>
              </a:ext>
            </a:extLst>
          </p:cNvPr>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NG"/>
          </a:p>
        </p:txBody>
      </p:sp>
      <p:sp>
        <p:nvSpPr>
          <p:cNvPr id="3" name="Text Placeholder 2">
            <a:extLst>
              <a:ext uri="{FF2B5EF4-FFF2-40B4-BE49-F238E27FC236}">
                <a16:creationId xmlns:a16="http://schemas.microsoft.com/office/drawing/2014/main" id="{6A8E5C29-D056-FEE6-533C-00B04A5F6CFE}"/>
              </a:ext>
            </a:extLst>
          </p:cNvPr>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5A8AAD-49FD-A627-FC15-9999A90D805B}"/>
              </a:ext>
            </a:extLst>
          </p:cNvPr>
          <p:cNvSpPr>
            <a:spLocks noGrp="1"/>
          </p:cNvSpPr>
          <p:nvPr>
            <p:ph type="dt" sz="half" idx="10"/>
          </p:nvPr>
        </p:nvSpPr>
        <p:spPr/>
        <p:txBody>
          <a:bodyPr/>
          <a:lstStyle/>
          <a:p>
            <a:fld id="{3E5059C3-6A89-4494-99FF-5A4D6FFD50EB}" type="datetimeFigureOut">
              <a:rPr lang="en-US" smtClean="0"/>
              <a:t>2/25/24</a:t>
            </a:fld>
            <a:endParaRPr lang="en-US" dirty="0"/>
          </a:p>
        </p:txBody>
      </p:sp>
      <p:sp>
        <p:nvSpPr>
          <p:cNvPr id="5" name="Footer Placeholder 4">
            <a:extLst>
              <a:ext uri="{FF2B5EF4-FFF2-40B4-BE49-F238E27FC236}">
                <a16:creationId xmlns:a16="http://schemas.microsoft.com/office/drawing/2014/main" id="{64C9EDA0-F790-5C46-0623-E51FA0028464}"/>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AD7FECC9-1465-5BA8-3639-FF83245605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040641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CA8F7-031D-5ED6-294A-17C300B0803F}"/>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108E65BC-81C9-0923-034C-F40CD7F72FF7}"/>
              </a:ext>
            </a:extLst>
          </p:cNvPr>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Content Placeholder 3">
            <a:extLst>
              <a:ext uri="{FF2B5EF4-FFF2-40B4-BE49-F238E27FC236}">
                <a16:creationId xmlns:a16="http://schemas.microsoft.com/office/drawing/2014/main" id="{8020F071-054F-066C-8223-D4FB0C321B0A}"/>
              </a:ext>
            </a:extLst>
          </p:cNvPr>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Date Placeholder 4">
            <a:extLst>
              <a:ext uri="{FF2B5EF4-FFF2-40B4-BE49-F238E27FC236}">
                <a16:creationId xmlns:a16="http://schemas.microsoft.com/office/drawing/2014/main" id="{AB5E86C0-E16B-5F0A-2EC8-61CF67748C62}"/>
              </a:ext>
            </a:extLst>
          </p:cNvPr>
          <p:cNvSpPr>
            <a:spLocks noGrp="1"/>
          </p:cNvSpPr>
          <p:nvPr>
            <p:ph type="dt" sz="half" idx="10"/>
          </p:nvPr>
        </p:nvSpPr>
        <p:spPr/>
        <p:txBody>
          <a:bodyPr/>
          <a:lstStyle/>
          <a:p>
            <a:fld id="{CA954B2F-12DE-47F5-8894-472B206D2E1E}" type="datetimeFigureOut">
              <a:rPr lang="en-US" smtClean="0"/>
              <a:t>2/25/24</a:t>
            </a:fld>
            <a:endParaRPr lang="en-US" dirty="0"/>
          </a:p>
        </p:txBody>
      </p:sp>
      <p:sp>
        <p:nvSpPr>
          <p:cNvPr id="6" name="Footer Placeholder 5">
            <a:extLst>
              <a:ext uri="{FF2B5EF4-FFF2-40B4-BE49-F238E27FC236}">
                <a16:creationId xmlns:a16="http://schemas.microsoft.com/office/drawing/2014/main" id="{75AE3E1A-0ACD-536F-AC5A-3B3093B3343E}"/>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05F32B31-EEE4-E415-A79C-5EC08F8CD06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1982682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D7A27-6565-F3D0-7288-AB2D3E8DADFC}"/>
              </a:ext>
            </a:extLst>
          </p:cNvPr>
          <p:cNvSpPr>
            <a:spLocks noGrp="1"/>
          </p:cNvSpPr>
          <p:nvPr>
            <p:ph type="title"/>
          </p:nvPr>
        </p:nvSpPr>
        <p:spPr>
          <a:xfrm>
            <a:off x="629841" y="273844"/>
            <a:ext cx="7886700" cy="994172"/>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D6C66A08-D69A-0204-88E4-102B49259083}"/>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EBBB9FD-4A54-B025-A2BD-154FA53FBD64}"/>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3AE4049C-3335-5C9D-E3F5-80D536834F2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555CA8E-2A9D-1254-79AF-E4CE9C011EEB}"/>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41D5B6F3-2415-B195-B8E2-B0785359FC89}"/>
              </a:ext>
            </a:extLst>
          </p:cNvPr>
          <p:cNvSpPr>
            <a:spLocks noGrp="1"/>
          </p:cNvSpPr>
          <p:nvPr>
            <p:ph type="dt" sz="half" idx="10"/>
          </p:nvPr>
        </p:nvSpPr>
        <p:spPr/>
        <p:txBody>
          <a:bodyPr/>
          <a:lstStyle/>
          <a:p>
            <a:fld id="{3CBC1C18-307B-4F68-A007-B5B542270E8D}" type="datetimeFigureOut">
              <a:rPr lang="en-US" smtClean="0"/>
              <a:t>2/25/24</a:t>
            </a:fld>
            <a:endParaRPr lang="en-US" dirty="0"/>
          </a:p>
        </p:txBody>
      </p:sp>
      <p:sp>
        <p:nvSpPr>
          <p:cNvPr id="8" name="Footer Placeholder 7">
            <a:extLst>
              <a:ext uri="{FF2B5EF4-FFF2-40B4-BE49-F238E27FC236}">
                <a16:creationId xmlns:a16="http://schemas.microsoft.com/office/drawing/2014/main" id="{82AA5704-21A2-D9CF-DC8E-17150FC7D22B}"/>
              </a:ext>
            </a:extLst>
          </p:cNvPr>
          <p:cNvSpPr>
            <a:spLocks noGrp="1"/>
          </p:cNvSpPr>
          <p:nvPr>
            <p:ph type="ftr" sz="quarter" idx="11"/>
          </p:nvPr>
        </p:nvSpPr>
        <p:spPr/>
        <p:txBody>
          <a:bodyPr/>
          <a:lstStyle/>
          <a:p>
            <a:r>
              <a:rPr lang="en-US"/>
              <a:t>
              </a:t>
            </a:r>
            <a:endParaRPr lang="en-US" dirty="0"/>
          </a:p>
        </p:txBody>
      </p:sp>
      <p:sp>
        <p:nvSpPr>
          <p:cNvPr id="9" name="Slide Number Placeholder 8">
            <a:extLst>
              <a:ext uri="{FF2B5EF4-FFF2-40B4-BE49-F238E27FC236}">
                <a16:creationId xmlns:a16="http://schemas.microsoft.com/office/drawing/2014/main" id="{A6665402-5D64-D9B1-6C23-1516EF78192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499254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50D43-80A0-76E0-FD7D-EC0AD99B2B48}"/>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16FA2B7F-D48F-7C14-E4BA-62EBF6375379}"/>
              </a:ext>
            </a:extLst>
          </p:cNvPr>
          <p:cNvSpPr>
            <a:spLocks noGrp="1"/>
          </p:cNvSpPr>
          <p:nvPr>
            <p:ph type="dt" sz="half" idx="10"/>
          </p:nvPr>
        </p:nvSpPr>
        <p:spPr/>
        <p:txBody>
          <a:bodyPr/>
          <a:lstStyle/>
          <a:p>
            <a:fld id="{1FAF3416-4057-4DAA-829D-4CA07428D088}" type="datetimeFigureOut">
              <a:rPr lang="en-US" smtClean="0"/>
              <a:t>2/25/24</a:t>
            </a:fld>
            <a:endParaRPr lang="en-US" dirty="0"/>
          </a:p>
        </p:txBody>
      </p:sp>
      <p:sp>
        <p:nvSpPr>
          <p:cNvPr id="4" name="Footer Placeholder 3">
            <a:extLst>
              <a:ext uri="{FF2B5EF4-FFF2-40B4-BE49-F238E27FC236}">
                <a16:creationId xmlns:a16="http://schemas.microsoft.com/office/drawing/2014/main" id="{1EE383E5-B2B6-EFF2-0CE3-11C80337D334}"/>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64ABA8AF-674B-017B-C524-D457387E780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5036124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6EE50-508E-912F-E881-292A1E1375E9}"/>
              </a:ext>
            </a:extLst>
          </p:cNvPr>
          <p:cNvSpPr>
            <a:spLocks noGrp="1"/>
          </p:cNvSpPr>
          <p:nvPr>
            <p:ph type="dt" sz="half" idx="10"/>
          </p:nvPr>
        </p:nvSpPr>
        <p:spPr/>
        <p:txBody>
          <a:bodyPr/>
          <a:lstStyle/>
          <a:p>
            <a:fld id="{921D9284-D300-4297-87F7-E791DCC15DB1}" type="datetimeFigureOut">
              <a:rPr lang="en-US" smtClean="0"/>
              <a:t>2/25/24</a:t>
            </a:fld>
            <a:endParaRPr lang="en-US" dirty="0"/>
          </a:p>
        </p:txBody>
      </p:sp>
      <p:sp>
        <p:nvSpPr>
          <p:cNvPr id="3" name="Footer Placeholder 2">
            <a:extLst>
              <a:ext uri="{FF2B5EF4-FFF2-40B4-BE49-F238E27FC236}">
                <a16:creationId xmlns:a16="http://schemas.microsoft.com/office/drawing/2014/main" id="{7FFF51D3-6E12-B66D-E4B2-E1B5FB5A4F5F}"/>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3D36D4D0-E165-04A6-1E0C-90DFC8667EC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66794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F215-74CD-8F34-1646-21B127880E0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24794133-E2DF-E11D-B52C-6730114D9A9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786D7D7E-7692-5D73-3F96-311EBD1E9DF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BFE0A46-320F-E2B4-EDB1-E2713C604676}"/>
              </a:ext>
            </a:extLst>
          </p:cNvPr>
          <p:cNvSpPr>
            <a:spLocks noGrp="1"/>
          </p:cNvSpPr>
          <p:nvPr>
            <p:ph type="dt" sz="half" idx="10"/>
          </p:nvPr>
        </p:nvSpPr>
        <p:spPr/>
        <p:txBody>
          <a:bodyPr/>
          <a:lstStyle/>
          <a:p>
            <a:fld id="{37D525BB-DA17-4BA0-B3C8-3AC3ABC827E6}" type="datetimeFigureOut">
              <a:rPr lang="en-US" smtClean="0"/>
              <a:t>2/25/24</a:t>
            </a:fld>
            <a:endParaRPr lang="en-US" dirty="0"/>
          </a:p>
        </p:txBody>
      </p:sp>
      <p:sp>
        <p:nvSpPr>
          <p:cNvPr id="6" name="Footer Placeholder 5">
            <a:extLst>
              <a:ext uri="{FF2B5EF4-FFF2-40B4-BE49-F238E27FC236}">
                <a16:creationId xmlns:a16="http://schemas.microsoft.com/office/drawing/2014/main" id="{7F7F145B-9034-F012-93C2-5149FA5EA666}"/>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8A43523F-560A-4239-4C1F-A39347926E9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821704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BB985-F21D-2122-EF58-FF3155D6E6E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70049AD0-EADD-4EC2-2C2C-D0D27448FC9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NG"/>
          </a:p>
        </p:txBody>
      </p:sp>
      <p:sp>
        <p:nvSpPr>
          <p:cNvPr id="4" name="Text Placeholder 3">
            <a:extLst>
              <a:ext uri="{FF2B5EF4-FFF2-40B4-BE49-F238E27FC236}">
                <a16:creationId xmlns:a16="http://schemas.microsoft.com/office/drawing/2014/main" id="{A31C07E2-6853-CB09-02AA-E83028F6919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497FEBA-F880-B9CF-27C4-8DC49C95C4BD}"/>
              </a:ext>
            </a:extLst>
          </p:cNvPr>
          <p:cNvSpPr>
            <a:spLocks noGrp="1"/>
          </p:cNvSpPr>
          <p:nvPr>
            <p:ph type="dt" sz="half" idx="10"/>
          </p:nvPr>
        </p:nvSpPr>
        <p:spPr/>
        <p:txBody>
          <a:bodyPr/>
          <a:lstStyle/>
          <a:p>
            <a:fld id="{B16C4C9A-3960-41CF-A4E9-2A8FB932454B}" type="datetimeFigureOut">
              <a:rPr lang="en-US" smtClean="0"/>
              <a:t>2/25/24</a:t>
            </a:fld>
            <a:endParaRPr lang="en-US" dirty="0"/>
          </a:p>
        </p:txBody>
      </p:sp>
      <p:sp>
        <p:nvSpPr>
          <p:cNvPr id="6" name="Footer Placeholder 5">
            <a:extLst>
              <a:ext uri="{FF2B5EF4-FFF2-40B4-BE49-F238E27FC236}">
                <a16:creationId xmlns:a16="http://schemas.microsoft.com/office/drawing/2014/main" id="{BDC0DE70-A010-2A76-8B88-25FBDB5A8C84}"/>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8C54FD91-A9DF-1F77-50BC-2B22DA170CC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8088479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B299-1103-73A1-655B-E4F421BC7377}"/>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94611ED0-225B-E847-2607-CFA581D049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C2D1314C-6080-0F4E-9B02-B79FB03FDE58}"/>
              </a:ext>
            </a:extLst>
          </p:cNvPr>
          <p:cNvSpPr>
            <a:spLocks noGrp="1"/>
          </p:cNvSpPr>
          <p:nvPr>
            <p:ph type="dt" sz="half" idx="10"/>
          </p:nvPr>
        </p:nvSpPr>
        <p:spPr/>
        <p:txBody>
          <a:bodyPr/>
          <a:lstStyle/>
          <a:p>
            <a:fld id="{D857E33E-8B18-4087-B112-809917729534}" type="datetimeFigureOut">
              <a:rPr lang="en-US" smtClean="0"/>
              <a:t>2/25/24</a:t>
            </a:fld>
            <a:endParaRPr lang="en-US" dirty="0"/>
          </a:p>
        </p:txBody>
      </p:sp>
      <p:sp>
        <p:nvSpPr>
          <p:cNvPr id="5" name="Footer Placeholder 4">
            <a:extLst>
              <a:ext uri="{FF2B5EF4-FFF2-40B4-BE49-F238E27FC236}">
                <a16:creationId xmlns:a16="http://schemas.microsoft.com/office/drawing/2014/main" id="{57472A37-A36C-35A7-9B18-9FB9C0619AD2}"/>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9332298C-60EC-6279-B77E-849386E5396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403689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E117E6-6664-11A8-EF8A-E8242664B4F0}"/>
              </a:ext>
            </a:extLst>
          </p:cNvPr>
          <p:cNvSpPr>
            <a:spLocks noGrp="1"/>
          </p:cNvSpPr>
          <p:nvPr>
            <p:ph type="title" orient="vert"/>
          </p:nvPr>
        </p:nvSpPr>
        <p:spPr>
          <a:xfrm>
            <a:off x="6543675" y="273843"/>
            <a:ext cx="1971675" cy="4358879"/>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564377A7-F5C4-F20D-E013-2081D11754FA}"/>
              </a:ext>
            </a:extLst>
          </p:cNvPr>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A47B56A-8F3E-E500-7D42-896C4ADD5C73}"/>
              </a:ext>
            </a:extLst>
          </p:cNvPr>
          <p:cNvSpPr>
            <a:spLocks noGrp="1"/>
          </p:cNvSpPr>
          <p:nvPr>
            <p:ph type="dt" sz="half" idx="10"/>
          </p:nvPr>
        </p:nvSpPr>
        <p:spPr/>
        <p:txBody>
          <a:bodyPr/>
          <a:lstStyle/>
          <a:p>
            <a:fld id="{D3FFE419-2371-464F-8239-3959401C3561}" type="datetimeFigureOut">
              <a:rPr lang="en-US" smtClean="0"/>
              <a:t>2/25/24</a:t>
            </a:fld>
            <a:endParaRPr lang="en-US" dirty="0"/>
          </a:p>
        </p:txBody>
      </p:sp>
      <p:sp>
        <p:nvSpPr>
          <p:cNvPr id="5" name="Footer Placeholder 4">
            <a:extLst>
              <a:ext uri="{FF2B5EF4-FFF2-40B4-BE49-F238E27FC236}">
                <a16:creationId xmlns:a16="http://schemas.microsoft.com/office/drawing/2014/main" id="{FD2CC6A2-BC09-5BE2-44C5-9D9B088FCE8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1685506E-1176-B959-827C-07B26F11C15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158823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83460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6F2B1C-201B-73F2-B651-A690EBA4CED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A3950B1F-C83A-7AF1-EC0E-DF9C59264CC8}"/>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EB85E1C2-1013-E7E0-65D0-1CBFCE10F0C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BC1C18-307B-4F68-A007-B5B542270E8D}" type="datetimeFigureOut">
              <a:rPr lang="en-US" smtClean="0"/>
              <a:t>2/25/24</a:t>
            </a:fld>
            <a:endParaRPr lang="en-US" dirty="0"/>
          </a:p>
        </p:txBody>
      </p:sp>
      <p:sp>
        <p:nvSpPr>
          <p:cNvPr id="5" name="Footer Placeholder 4">
            <a:extLst>
              <a:ext uri="{FF2B5EF4-FFF2-40B4-BE49-F238E27FC236}">
                <a16:creationId xmlns:a16="http://schemas.microsoft.com/office/drawing/2014/main" id="{EE12DBE6-203C-52AB-D37B-811D9C0AB35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
              </a:t>
            </a:r>
            <a:endParaRPr lang="en-US" dirty="0"/>
          </a:p>
        </p:txBody>
      </p:sp>
      <p:sp>
        <p:nvSpPr>
          <p:cNvPr id="6" name="Slide Number Placeholder 5">
            <a:extLst>
              <a:ext uri="{FF2B5EF4-FFF2-40B4-BE49-F238E27FC236}">
                <a16:creationId xmlns:a16="http://schemas.microsoft.com/office/drawing/2014/main" id="{52C33AB7-E023-76F6-49F7-C775309B9F3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5446730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NG"/>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academicintegrity.org/about/values"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plagiarismtoday.com/2022/04/28/how-to-actually-avoid-plagiarism/"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hyperlink" Target="https://chat.openai.com/" TargetMode="External"/><Relationship Id="rId2" Type="http://schemas.openxmlformats.org/officeDocument/2006/relationships/hyperlink" Target="https://www.plagiarismtoday.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Google Shape;54;p13"/>
          <p:cNvSpPr txBox="1">
            <a:spLocks noGrp="1"/>
          </p:cNvSpPr>
          <p:nvPr>
            <p:ph type="title"/>
          </p:nvPr>
        </p:nvSpPr>
        <p:spPr>
          <a:xfrm>
            <a:off x="429369" y="1"/>
            <a:ext cx="8263890" cy="1553486"/>
          </a:xfrm>
          <a:prstGeom prst="rect">
            <a:avLst/>
          </a:prstGeom>
        </p:spPr>
        <p:txBody>
          <a:bodyPr spcFirstLastPara="1" vert="horz" lIns="91440" tIns="45720" rIns="91440" bIns="45720" rtlCol="0" anchor="b" anchorCtr="0">
            <a:normAutofit fontScale="90000"/>
          </a:bodyPr>
          <a:lstStyle/>
          <a:p>
            <a:pPr marL="0" lvl="0" indent="0" algn="ctr" defTabSz="914400">
              <a:spcBef>
                <a:spcPct val="0"/>
              </a:spcBef>
              <a:spcAft>
                <a:spcPts val="0"/>
              </a:spcAft>
              <a:buClr>
                <a:schemeClr val="dk1"/>
              </a:buClr>
              <a:buSzPts val="1100"/>
            </a:pPr>
            <a:br>
              <a:rPr lang="en-US" sz="3500" b="1" dirty="0">
                <a:sym typeface="Calibri"/>
              </a:rPr>
            </a:br>
            <a:br>
              <a:rPr lang="en-US" sz="3500" b="1" dirty="0">
                <a:sym typeface="Calibri"/>
              </a:rPr>
            </a:br>
            <a:br>
              <a:rPr lang="en-US" sz="3500" b="1" dirty="0">
                <a:sym typeface="Calibri"/>
              </a:rPr>
            </a:br>
            <a:br>
              <a:rPr lang="en-US" sz="3500" b="1" dirty="0">
                <a:sym typeface="Calibri"/>
              </a:rPr>
            </a:br>
            <a:br>
              <a:rPr lang="en-US" sz="3500" b="1" dirty="0">
                <a:sym typeface="Calibri"/>
              </a:rPr>
            </a:br>
            <a:br>
              <a:rPr lang="en-US" sz="3500" b="1" dirty="0">
                <a:sym typeface="Calibri"/>
              </a:rPr>
            </a:br>
            <a:br>
              <a:rPr lang="en-US" sz="3500" b="1" dirty="0">
                <a:sym typeface="Calibri"/>
              </a:rPr>
            </a:br>
            <a:r>
              <a:rPr lang="en-US" sz="4400" b="1" dirty="0">
                <a:sym typeface="Calibri"/>
              </a:rPr>
              <a:t>Empowering Students to </a:t>
            </a:r>
            <a:br>
              <a:rPr lang="en-US" sz="4400" b="1" dirty="0">
                <a:sym typeface="Calibri"/>
              </a:rPr>
            </a:br>
            <a:r>
              <a:rPr lang="en-US" sz="4400" b="1" dirty="0">
                <a:sym typeface="Calibri"/>
              </a:rPr>
              <a:t>Craft Meaningful Essays</a:t>
            </a:r>
            <a:endParaRPr lang="en-US" sz="3500" b="1" dirty="0">
              <a:sym typeface="Calibri"/>
            </a:endParaRPr>
          </a:p>
          <a:p>
            <a:pPr marL="0" lvl="0" indent="0" defTabSz="914400">
              <a:spcBef>
                <a:spcPct val="0"/>
              </a:spcBef>
              <a:spcAft>
                <a:spcPts val="0"/>
              </a:spcAft>
            </a:pPr>
            <a:endParaRPr lang="en-US" sz="3500" b="1" dirty="0">
              <a:sym typeface="Calibri"/>
            </a:endParaRPr>
          </a:p>
        </p:txBody>
      </p:sp>
      <p:sp>
        <p:nvSpPr>
          <p:cNvPr id="7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 name="connsiteX0" fmla="*/ 0 w 8229600"/>
              <a:gd name="connsiteY0" fmla="*/ 0 h 13716"/>
              <a:gd name="connsiteX1" fmla="*/ 521208 w 8229600"/>
              <a:gd name="connsiteY1" fmla="*/ 0 h 13716"/>
              <a:gd name="connsiteX2" fmla="*/ 960120 w 8229600"/>
              <a:gd name="connsiteY2" fmla="*/ 0 h 13716"/>
              <a:gd name="connsiteX3" fmla="*/ 1481328 w 8229600"/>
              <a:gd name="connsiteY3" fmla="*/ 0 h 13716"/>
              <a:gd name="connsiteX4" fmla="*/ 2167128 w 8229600"/>
              <a:gd name="connsiteY4" fmla="*/ 0 h 13716"/>
              <a:gd name="connsiteX5" fmla="*/ 2935224 w 8229600"/>
              <a:gd name="connsiteY5" fmla="*/ 0 h 13716"/>
              <a:gd name="connsiteX6" fmla="*/ 3785616 w 8229600"/>
              <a:gd name="connsiteY6" fmla="*/ 0 h 13716"/>
              <a:gd name="connsiteX7" fmla="*/ 4636008 w 8229600"/>
              <a:gd name="connsiteY7" fmla="*/ 0 h 13716"/>
              <a:gd name="connsiteX8" fmla="*/ 5239512 w 8229600"/>
              <a:gd name="connsiteY8" fmla="*/ 0 h 13716"/>
              <a:gd name="connsiteX9" fmla="*/ 6007608 w 8229600"/>
              <a:gd name="connsiteY9" fmla="*/ 0 h 13716"/>
              <a:gd name="connsiteX10" fmla="*/ 6693408 w 8229600"/>
              <a:gd name="connsiteY10" fmla="*/ 0 h 13716"/>
              <a:gd name="connsiteX11" fmla="*/ 7296912 w 8229600"/>
              <a:gd name="connsiteY11" fmla="*/ 0 h 13716"/>
              <a:gd name="connsiteX12" fmla="*/ 8229600 w 8229600"/>
              <a:gd name="connsiteY12" fmla="*/ 0 h 13716"/>
              <a:gd name="connsiteX13" fmla="*/ 8229600 w 8229600"/>
              <a:gd name="connsiteY13" fmla="*/ 13716 h 13716"/>
              <a:gd name="connsiteX14" fmla="*/ 7626096 w 8229600"/>
              <a:gd name="connsiteY14" fmla="*/ 13716 h 13716"/>
              <a:gd name="connsiteX15" fmla="*/ 7022592 w 8229600"/>
              <a:gd name="connsiteY15" fmla="*/ 13716 h 13716"/>
              <a:gd name="connsiteX16" fmla="*/ 6172200 w 8229600"/>
              <a:gd name="connsiteY16" fmla="*/ 13716 h 13716"/>
              <a:gd name="connsiteX17" fmla="*/ 5650992 w 8229600"/>
              <a:gd name="connsiteY17" fmla="*/ 13716 h 13716"/>
              <a:gd name="connsiteX18" fmla="*/ 4882896 w 8229600"/>
              <a:gd name="connsiteY18" fmla="*/ 13716 h 13716"/>
              <a:gd name="connsiteX19" fmla="*/ 4443984 w 8229600"/>
              <a:gd name="connsiteY19" fmla="*/ 13716 h 13716"/>
              <a:gd name="connsiteX20" fmla="*/ 3758184 w 8229600"/>
              <a:gd name="connsiteY20" fmla="*/ 13716 h 13716"/>
              <a:gd name="connsiteX21" fmla="*/ 3236976 w 8229600"/>
              <a:gd name="connsiteY21" fmla="*/ 13716 h 13716"/>
              <a:gd name="connsiteX22" fmla="*/ 2386584 w 8229600"/>
              <a:gd name="connsiteY22" fmla="*/ 13716 h 13716"/>
              <a:gd name="connsiteX23" fmla="*/ 1947672 w 8229600"/>
              <a:gd name="connsiteY23" fmla="*/ 13716 h 13716"/>
              <a:gd name="connsiteX24" fmla="*/ 1261872 w 8229600"/>
              <a:gd name="connsiteY24" fmla="*/ 13716 h 13716"/>
              <a:gd name="connsiteX25" fmla="*/ 822960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997" y="6635"/>
                  <a:pt x="8229550" y="9822"/>
                  <a:pt x="8229600" y="13716"/>
                </a:cubicBezTo>
                <a:cubicBezTo>
                  <a:pt x="7945777" y="15373"/>
                  <a:pt x="7812308" y="-13083"/>
                  <a:pt x="7461504" y="13716"/>
                </a:cubicBezTo>
                <a:cubicBezTo>
                  <a:pt x="7129391" y="48613"/>
                  <a:pt x="7087333" y="37334"/>
                  <a:pt x="6940296" y="13716"/>
                </a:cubicBezTo>
                <a:cubicBezTo>
                  <a:pt x="6810862" y="-27592"/>
                  <a:pt x="6701312" y="14789"/>
                  <a:pt x="6419088" y="13716"/>
                </a:cubicBezTo>
                <a:cubicBezTo>
                  <a:pt x="6152777" y="14283"/>
                  <a:pt x="5868611" y="44230"/>
                  <a:pt x="5650992" y="13716"/>
                </a:cubicBezTo>
                <a:cubicBezTo>
                  <a:pt x="5439747" y="10678"/>
                  <a:pt x="5334901" y="-5616"/>
                  <a:pt x="5129784" y="13716"/>
                </a:cubicBezTo>
                <a:cubicBezTo>
                  <a:pt x="4955906" y="35886"/>
                  <a:pt x="4793216" y="29316"/>
                  <a:pt x="4690872" y="13716"/>
                </a:cubicBezTo>
                <a:cubicBezTo>
                  <a:pt x="4552374" y="26515"/>
                  <a:pt x="4318742" y="1676"/>
                  <a:pt x="4087368" y="13716"/>
                </a:cubicBezTo>
                <a:cubicBezTo>
                  <a:pt x="3849418" y="28053"/>
                  <a:pt x="3751577" y="25116"/>
                  <a:pt x="3401568" y="13716"/>
                </a:cubicBezTo>
                <a:cubicBezTo>
                  <a:pt x="3067953" y="15837"/>
                  <a:pt x="3012425" y="22307"/>
                  <a:pt x="2798064" y="13716"/>
                </a:cubicBezTo>
                <a:cubicBezTo>
                  <a:pt x="2565154" y="11948"/>
                  <a:pt x="2426719" y="-36366"/>
                  <a:pt x="2276856" y="13716"/>
                </a:cubicBezTo>
                <a:cubicBezTo>
                  <a:pt x="2090980" y="-190"/>
                  <a:pt x="1702030" y="-12752"/>
                  <a:pt x="1426464" y="13716"/>
                </a:cubicBezTo>
                <a:cubicBezTo>
                  <a:pt x="1104481" y="65071"/>
                  <a:pt x="985013" y="-12262"/>
                  <a:pt x="740664" y="13716"/>
                </a:cubicBezTo>
                <a:cubicBezTo>
                  <a:pt x="507391" y="37071"/>
                  <a:pt x="191740" y="-16226"/>
                  <a:pt x="0" y="13716"/>
                </a:cubicBezTo>
                <a:cubicBezTo>
                  <a:pt x="503" y="9208"/>
                  <a:pt x="165" y="5575"/>
                  <a:pt x="0" y="0"/>
                </a:cubicBezTo>
                <a:close/>
              </a:path>
              <a:path w="8229600" h="13716"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29236" y="7266"/>
                  <a:pt x="8229919" y="9308"/>
                  <a:pt x="8229600" y="13716"/>
                </a:cubicBezTo>
                <a:cubicBezTo>
                  <a:pt x="8094333" y="-9824"/>
                  <a:pt x="7850928" y="32876"/>
                  <a:pt x="7626096" y="13716"/>
                </a:cubicBezTo>
                <a:cubicBezTo>
                  <a:pt x="7448378" y="-5141"/>
                  <a:pt x="7315174" y="-6416"/>
                  <a:pt x="7022592" y="13716"/>
                </a:cubicBezTo>
                <a:cubicBezTo>
                  <a:pt x="6686163" y="45927"/>
                  <a:pt x="6352629" y="18938"/>
                  <a:pt x="6172200" y="13716"/>
                </a:cubicBezTo>
                <a:cubicBezTo>
                  <a:pt x="6015590" y="37773"/>
                  <a:pt x="5770309" y="16706"/>
                  <a:pt x="5650992" y="13716"/>
                </a:cubicBezTo>
                <a:cubicBezTo>
                  <a:pt x="5483975" y="7520"/>
                  <a:pt x="5165324" y="64376"/>
                  <a:pt x="4882896" y="13716"/>
                </a:cubicBezTo>
                <a:cubicBezTo>
                  <a:pt x="4568934" y="2481"/>
                  <a:pt x="4556334" y="23104"/>
                  <a:pt x="4443984" y="13716"/>
                </a:cubicBezTo>
                <a:cubicBezTo>
                  <a:pt x="4320775" y="6004"/>
                  <a:pt x="4034988" y="-8062"/>
                  <a:pt x="3758184" y="13716"/>
                </a:cubicBezTo>
                <a:cubicBezTo>
                  <a:pt x="3445155" y="-5570"/>
                  <a:pt x="3367892" y="9252"/>
                  <a:pt x="3236976" y="13716"/>
                </a:cubicBezTo>
                <a:cubicBezTo>
                  <a:pt x="3093796" y="21836"/>
                  <a:pt x="2635824" y="19560"/>
                  <a:pt x="2386584" y="13716"/>
                </a:cubicBezTo>
                <a:cubicBezTo>
                  <a:pt x="2139815" y="-7869"/>
                  <a:pt x="2105958" y="21373"/>
                  <a:pt x="1947672" y="13716"/>
                </a:cubicBezTo>
                <a:cubicBezTo>
                  <a:pt x="1801011" y="-24483"/>
                  <a:pt x="1533636" y="10074"/>
                  <a:pt x="1261872" y="13716"/>
                </a:cubicBezTo>
                <a:cubicBezTo>
                  <a:pt x="989528" y="27655"/>
                  <a:pt x="1025848" y="10113"/>
                  <a:pt x="822960" y="13716"/>
                </a:cubicBezTo>
                <a:cubicBezTo>
                  <a:pt x="653456" y="16384"/>
                  <a:pt x="304027" y="3429"/>
                  <a:pt x="0" y="13716"/>
                </a:cubicBezTo>
                <a:cubicBezTo>
                  <a:pt x="326" y="10292"/>
                  <a:pt x="-17" y="5199"/>
                  <a:pt x="0" y="0"/>
                </a:cubicBezTo>
                <a:close/>
              </a:path>
              <a:path w="8229600" h="13716"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815" y="6665"/>
                  <a:pt x="8229309" y="10133"/>
                  <a:pt x="8229600" y="13716"/>
                </a:cubicBezTo>
                <a:cubicBezTo>
                  <a:pt x="7944174" y="-33676"/>
                  <a:pt x="7795646" y="-38977"/>
                  <a:pt x="7461504" y="13716"/>
                </a:cubicBezTo>
                <a:cubicBezTo>
                  <a:pt x="7129776" y="46515"/>
                  <a:pt x="7082769" y="26874"/>
                  <a:pt x="6940296" y="13716"/>
                </a:cubicBezTo>
                <a:cubicBezTo>
                  <a:pt x="6799665" y="-20447"/>
                  <a:pt x="6652769" y="27211"/>
                  <a:pt x="6419088" y="13716"/>
                </a:cubicBezTo>
                <a:cubicBezTo>
                  <a:pt x="6143970" y="47703"/>
                  <a:pt x="5863165" y="-21103"/>
                  <a:pt x="5650992" y="13716"/>
                </a:cubicBezTo>
                <a:cubicBezTo>
                  <a:pt x="5419172" y="36034"/>
                  <a:pt x="5309448" y="-4977"/>
                  <a:pt x="5129784" y="13716"/>
                </a:cubicBezTo>
                <a:cubicBezTo>
                  <a:pt x="4947928" y="21451"/>
                  <a:pt x="4795021" y="1288"/>
                  <a:pt x="4690872" y="13716"/>
                </a:cubicBezTo>
                <a:cubicBezTo>
                  <a:pt x="4564358" y="-14151"/>
                  <a:pt x="4295485" y="-29852"/>
                  <a:pt x="4087368" y="13716"/>
                </a:cubicBezTo>
                <a:cubicBezTo>
                  <a:pt x="3871704" y="35834"/>
                  <a:pt x="3732927" y="-15470"/>
                  <a:pt x="3401568" y="13716"/>
                </a:cubicBezTo>
                <a:cubicBezTo>
                  <a:pt x="3075889" y="15088"/>
                  <a:pt x="3025898" y="39828"/>
                  <a:pt x="2798064" y="13716"/>
                </a:cubicBezTo>
                <a:cubicBezTo>
                  <a:pt x="2581856" y="-25441"/>
                  <a:pt x="2428311" y="-9472"/>
                  <a:pt x="2276856" y="13716"/>
                </a:cubicBezTo>
                <a:cubicBezTo>
                  <a:pt x="2098246" y="48711"/>
                  <a:pt x="1737531" y="51387"/>
                  <a:pt x="1426464" y="13716"/>
                </a:cubicBezTo>
                <a:cubicBezTo>
                  <a:pt x="1104708" y="21917"/>
                  <a:pt x="1006595" y="11356"/>
                  <a:pt x="740664" y="13716"/>
                </a:cubicBezTo>
                <a:cubicBezTo>
                  <a:pt x="480378" y="28512"/>
                  <a:pt x="202592" y="-16929"/>
                  <a:pt x="0" y="13716"/>
                </a:cubicBezTo>
                <a:cubicBezTo>
                  <a:pt x="244" y="8978"/>
                  <a:pt x="436" y="641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90EB48-5DA3-1847-4A9F-36C9B727977B}"/>
              </a:ext>
            </a:extLst>
          </p:cNvPr>
          <p:cNvPicPr>
            <a:picLocks noChangeAspect="1"/>
          </p:cNvPicPr>
          <p:nvPr/>
        </p:nvPicPr>
        <p:blipFill rotWithShape="1">
          <a:blip r:embed="rId3"/>
          <a:srcRect l="1003" r="1820" b="1"/>
          <a:stretch/>
        </p:blipFill>
        <p:spPr>
          <a:xfrm>
            <a:off x="5756743" y="1570482"/>
            <a:ext cx="2955798" cy="3072384"/>
          </a:xfrm>
          <a:prstGeom prst="rect">
            <a:avLst/>
          </a:prstGeom>
        </p:spPr>
      </p:pic>
      <p:graphicFrame>
        <p:nvGraphicFramePr>
          <p:cNvPr id="57" name="Google Shape;55;p13">
            <a:extLst>
              <a:ext uri="{FF2B5EF4-FFF2-40B4-BE49-F238E27FC236}">
                <a16:creationId xmlns:a16="http://schemas.microsoft.com/office/drawing/2014/main" id="{82125580-F762-EAB3-77E7-D87DD289654C}"/>
              </a:ext>
            </a:extLst>
          </p:cNvPr>
          <p:cNvGraphicFramePr/>
          <p:nvPr>
            <p:extLst>
              <p:ext uri="{D42A27DB-BD31-4B8C-83A1-F6EECF244321}">
                <p14:modId xmlns:p14="http://schemas.microsoft.com/office/powerpoint/2010/main" val="4110137488"/>
              </p:ext>
            </p:extLst>
          </p:nvPr>
        </p:nvGraphicFramePr>
        <p:xfrm>
          <a:off x="429369" y="1553487"/>
          <a:ext cx="5035164" cy="30893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70" name="Group 69">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381628"/>
            <a:ext cx="3913467" cy="4679746"/>
            <a:chOff x="-19221" y="251144"/>
            <a:chExt cx="5217958" cy="6239661"/>
          </a:xfrm>
        </p:grpSpPr>
        <p:sp>
          <p:nvSpPr>
            <p:cNvPr id="71" name="Freeform: Shape 70">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0" name="Google Shape;60;p14"/>
          <p:cNvSpPr txBox="1">
            <a:spLocks noGrp="1"/>
          </p:cNvSpPr>
          <p:nvPr>
            <p:ph type="title"/>
          </p:nvPr>
        </p:nvSpPr>
        <p:spPr>
          <a:xfrm>
            <a:off x="480060" y="932259"/>
            <a:ext cx="2891790" cy="327898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kern="1200" dirty="0">
                <a:solidFill>
                  <a:schemeClr val="tx2"/>
                </a:solidFill>
                <a:latin typeface="+mj-lt"/>
                <a:ea typeface="+mj-ea"/>
                <a:cs typeface="+mj-cs"/>
              </a:rPr>
              <a:t>INTRODUCTION TO THE WRITING CENTER</a:t>
            </a:r>
          </a:p>
        </p:txBody>
      </p:sp>
      <p:sp>
        <p:nvSpPr>
          <p:cNvPr id="61" name="Google Shape;61;p14"/>
          <p:cNvSpPr txBox="1">
            <a:spLocks noGrp="1"/>
          </p:cNvSpPr>
          <p:nvPr>
            <p:ph type="body" idx="1"/>
          </p:nvPr>
        </p:nvSpPr>
        <p:spPr>
          <a:xfrm>
            <a:off x="4629150" y="603504"/>
            <a:ext cx="3915918" cy="3922776"/>
          </a:xfrm>
          <a:prstGeom prst="rect">
            <a:avLst/>
          </a:prstGeom>
        </p:spPr>
        <p:txBody>
          <a:bodyPr spcFirstLastPara="1" vert="horz" lIns="91440" tIns="45720" rIns="91440" bIns="45720" rtlCol="0" anchor="ctr" anchorCtr="0">
            <a:normAutofit/>
          </a:bodyPr>
          <a:lstStyle/>
          <a:p>
            <a:pPr marL="0" lvl="0" indent="0" defTabSz="914400">
              <a:spcBef>
                <a:spcPts val="0"/>
              </a:spcBef>
              <a:spcAft>
                <a:spcPts val="0"/>
              </a:spcAft>
              <a:buClr>
                <a:schemeClr val="dk1"/>
              </a:buClr>
              <a:buSzPts val="1100"/>
              <a:buNone/>
            </a:pPr>
            <a:r>
              <a:rPr lang="en-US" sz="2400" dirty="0">
                <a:solidFill>
                  <a:schemeClr val="tx2"/>
                </a:solidFill>
                <a:sym typeface="Calibri"/>
              </a:rPr>
              <a:t>The Writing Center is a free academic resource dedicated to helping students improve their writing skills and achieve academic success. </a:t>
            </a:r>
          </a:p>
          <a:p>
            <a:pPr marL="0" lvl="0" indent="0" defTabSz="914400">
              <a:spcBef>
                <a:spcPts val="0"/>
              </a:spcBef>
              <a:spcAft>
                <a:spcPts val="0"/>
              </a:spcAft>
              <a:buClr>
                <a:schemeClr val="dk1"/>
              </a:buClr>
              <a:buSzPts val="1100"/>
              <a:buNone/>
            </a:pPr>
            <a:endParaRPr lang="en-US" sz="2400" dirty="0">
              <a:solidFill>
                <a:schemeClr val="tx2"/>
              </a:solidFill>
              <a:sym typeface="Calibri"/>
            </a:endParaRPr>
          </a:p>
          <a:p>
            <a:pPr marL="0" lvl="0" indent="0" defTabSz="914400">
              <a:spcBef>
                <a:spcPts val="0"/>
              </a:spcBef>
              <a:spcAft>
                <a:spcPts val="0"/>
              </a:spcAft>
              <a:buClr>
                <a:schemeClr val="dk1"/>
              </a:buClr>
              <a:buSzPts val="1100"/>
              <a:buNone/>
            </a:pPr>
            <a:r>
              <a:rPr lang="en-US" sz="2400" dirty="0">
                <a:solidFill>
                  <a:schemeClr val="tx2"/>
                </a:solidFill>
                <a:sym typeface="Calibri"/>
              </a:rPr>
              <a:t>Whether you're struggling with brainstorming ideas or polishing your final draft, the Writing Center will support you.</a:t>
            </a:r>
            <a:endParaRPr lang="en-US" sz="1400" dirty="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57519" y="556043"/>
            <a:ext cx="3266449" cy="1212152"/>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3200" b="1" dirty="0"/>
              <a:t>SERVICES OFFERED</a:t>
            </a:r>
          </a:p>
        </p:txBody>
      </p:sp>
      <p:sp>
        <p:nvSpPr>
          <p:cNvPr id="67" name="Google Shape;67;p15"/>
          <p:cNvSpPr txBox="1">
            <a:spLocks noGrp="1"/>
          </p:cNvSpPr>
          <p:nvPr>
            <p:ph type="body" idx="1"/>
          </p:nvPr>
        </p:nvSpPr>
        <p:spPr>
          <a:xfrm>
            <a:off x="206734" y="1768195"/>
            <a:ext cx="3717233" cy="2717786"/>
          </a:xfrm>
          <a:prstGeom prst="rect">
            <a:avLst/>
          </a:prstGeom>
        </p:spPr>
        <p:txBody>
          <a:bodyPr spcFirstLastPara="1" vert="horz" lIns="91440" tIns="45720" rIns="91440" bIns="45720" rtlCol="0" anchor="t" anchorCtr="0">
            <a:normAutofit/>
          </a:bodyPr>
          <a:lstStyle/>
          <a:p>
            <a:pPr marL="0" lvl="0" indent="0" defTabSz="914400">
              <a:spcBef>
                <a:spcPts val="0"/>
              </a:spcBef>
              <a:spcAft>
                <a:spcPts val="0"/>
              </a:spcAft>
              <a:buClr>
                <a:schemeClr val="dk1"/>
              </a:buClr>
              <a:buSzPts val="1100"/>
              <a:buNone/>
            </a:pPr>
            <a:r>
              <a:rPr lang="en-US" sz="2000" dirty="0">
                <a:sym typeface="Calibri"/>
              </a:rPr>
              <a:t>Our Writing Center offers a range of services to cater to the diverse needs of students, including one-on-one consultations, workshops, and online resources. No matter your writing proficiency level or subject area, we're committed to providing personalized assistance tailored to your goals.</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69" name="Picture 68" descr="Calendar on table">
            <a:extLst>
              <a:ext uri="{FF2B5EF4-FFF2-40B4-BE49-F238E27FC236}">
                <a16:creationId xmlns:a16="http://schemas.microsoft.com/office/drawing/2014/main" id="{AF22088F-A607-83D3-464B-C4B3954C5C96}"/>
              </a:ext>
            </a:extLst>
          </p:cNvPr>
          <p:cNvPicPr>
            <a:picLocks noChangeAspect="1"/>
          </p:cNvPicPr>
          <p:nvPr/>
        </p:nvPicPr>
        <p:blipFill rotWithShape="1">
          <a:blip r:embed="rId3"/>
          <a:srcRect l="3249" r="37417"/>
          <a:stretch/>
        </p:blipFill>
        <p:spPr>
          <a:xfrm>
            <a:off x="4572000" y="10"/>
            <a:ext cx="4571999" cy="5143490"/>
          </a:xfrm>
          <a:prstGeom prst="rect">
            <a:avLst/>
          </a:prstGeom>
        </p:spPr>
      </p:pic>
      <p:sp>
        <p:nvSpPr>
          <p:cNvPr id="73" name="Rectangle 72">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77068" y="2271654"/>
            <a:ext cx="1169598" cy="4579735"/>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1580" y="-2820"/>
            <a:ext cx="1632418" cy="51434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572000" y="4126726"/>
            <a:ext cx="4579735" cy="1019592"/>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9" name="Rectangle 78">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770169" y="2204720"/>
            <a:ext cx="2372181" cy="2935959"/>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Google Shape;72;p16"/>
          <p:cNvSpPr txBox="1">
            <a:spLocks noGrp="1"/>
          </p:cNvSpPr>
          <p:nvPr>
            <p:ph type="title"/>
          </p:nvPr>
        </p:nvSpPr>
        <p:spPr>
          <a:xfrm>
            <a:off x="3973321" y="246888"/>
            <a:ext cx="4688333" cy="133731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INDIVIDUAL CONSULTATIONS</a:t>
            </a:r>
          </a:p>
        </p:txBody>
      </p:sp>
      <p:pic>
        <p:nvPicPr>
          <p:cNvPr id="75" name="Picture 74" descr="Colourful art materials">
            <a:extLst>
              <a:ext uri="{FF2B5EF4-FFF2-40B4-BE49-F238E27FC236}">
                <a16:creationId xmlns:a16="http://schemas.microsoft.com/office/drawing/2014/main" id="{C258B11A-2C30-E181-13E6-8C478500D95C}"/>
              </a:ext>
            </a:extLst>
          </p:cNvPr>
          <p:cNvPicPr>
            <a:picLocks noChangeAspect="1"/>
          </p:cNvPicPr>
          <p:nvPr/>
        </p:nvPicPr>
        <p:blipFill rotWithShape="1">
          <a:blip r:embed="rId3"/>
          <a:srcRect l="26649" r="28021"/>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Google Shape;73;p16"/>
          <p:cNvSpPr txBox="1">
            <a:spLocks noGrp="1"/>
          </p:cNvSpPr>
          <p:nvPr>
            <p:ph type="body" idx="1"/>
          </p:nvPr>
        </p:nvSpPr>
        <p:spPr>
          <a:xfrm>
            <a:off x="3973321" y="2029968"/>
            <a:ext cx="4688333" cy="2612898"/>
          </a:xfrm>
          <a:prstGeom prst="rect">
            <a:avLst/>
          </a:prstGeom>
        </p:spPr>
        <p:txBody>
          <a:bodyPr spcFirstLastPara="1" vert="horz" lIns="91440" tIns="45720" rIns="91440" bIns="45720" rtlCol="0" anchorCtr="0">
            <a:normAutofit fontScale="77500" lnSpcReduction="20000"/>
          </a:bodyPr>
          <a:lstStyle/>
          <a:p>
            <a:pPr marL="0" lvl="0" indent="0" defTabSz="914400">
              <a:spcBef>
                <a:spcPts val="0"/>
              </a:spcBef>
              <a:spcAft>
                <a:spcPts val="0"/>
              </a:spcAft>
              <a:buClr>
                <a:schemeClr val="dk1"/>
              </a:buClr>
              <a:buSzPts val="1100"/>
              <a:buNone/>
            </a:pPr>
            <a:r>
              <a:rPr lang="en-US" sz="2400" dirty="0">
                <a:sym typeface="Calibri"/>
              </a:rPr>
              <a:t>Our experienced writing tutors and staff work closely with students during one-on-one consultations to address their unique writing challenges and goals and guide them through </a:t>
            </a:r>
            <a:r>
              <a:rPr lang="en-US" sz="3100" b="1" dirty="0">
                <a:solidFill>
                  <a:srgbClr val="0070C0"/>
                </a:solidFill>
                <a:sym typeface="Calibri"/>
              </a:rPr>
              <a:t>the writing process</a:t>
            </a:r>
            <a:r>
              <a:rPr lang="en-US" sz="2400" dirty="0">
                <a:sym typeface="Calibri"/>
              </a:rPr>
              <a:t>. </a:t>
            </a:r>
          </a:p>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From brainstorming ideas to refining thesis statements and organizing content, our tutors provide constructive feedback and guidance to help you develop your ideas into cohesive and well-supported essays.</a:t>
            </a:r>
          </a:p>
          <a:p>
            <a:pPr marL="0" lvl="0" indent="0" defTabSz="914400">
              <a:spcBef>
                <a:spcPts val="0"/>
              </a:spcBef>
              <a:spcAft>
                <a:spcPts val="0"/>
              </a:spcAft>
              <a:buClr>
                <a:schemeClr val="dk1"/>
              </a:buClr>
              <a:buSzPts val="1100"/>
              <a:buNone/>
            </a:pPr>
            <a:r>
              <a:rPr lang="en-US" sz="2400" dirty="0">
                <a:sym typeface="Calibri"/>
              </a:rPr>
              <a:t> </a:t>
            </a: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571500" y="853527"/>
            <a:ext cx="3064248" cy="1051852"/>
          </a:xfrm>
          <a:prstGeom prst="rect">
            <a:avLst/>
          </a:prstGeom>
        </p:spPr>
        <p:txBody>
          <a:bodyPr spcFirstLastPara="1" vert="horz" lIns="91440" tIns="45720" rIns="91440" bIns="45720" rtlCol="0" anchor="t" anchorCtr="0">
            <a:normAutofit/>
          </a:bodyPr>
          <a:lstStyle/>
          <a:p>
            <a:pPr marL="0" lvl="0" indent="0" defTabSz="914400">
              <a:spcBef>
                <a:spcPct val="0"/>
              </a:spcBef>
              <a:spcAft>
                <a:spcPts val="0"/>
              </a:spcAft>
            </a:pPr>
            <a:r>
              <a:rPr lang="en-US" sz="3200" b="1" dirty="0"/>
              <a:t>WORKSHOP OPPORTUNITIES</a:t>
            </a:r>
          </a:p>
        </p:txBody>
      </p:sp>
      <p:cxnSp>
        <p:nvCxnSpPr>
          <p:cNvPr id="89" name="Straight Connector 8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9" name="Google Shape;79;p17"/>
          <p:cNvSpPr txBox="1">
            <a:spLocks noGrp="1"/>
          </p:cNvSpPr>
          <p:nvPr>
            <p:ph type="body" idx="1"/>
          </p:nvPr>
        </p:nvSpPr>
        <p:spPr>
          <a:xfrm>
            <a:off x="143123" y="1913382"/>
            <a:ext cx="3492625" cy="2693405"/>
          </a:xfrm>
          <a:prstGeom prst="rect">
            <a:avLst/>
          </a:prstGeom>
        </p:spPr>
        <p:txBody>
          <a:bodyPr spcFirstLastPara="1" vert="horz" lIns="91440" tIns="45720" rIns="91440" bIns="45720" rtlCol="0" anchorCtr="0">
            <a:normAutofit fontScale="92500" lnSpcReduction="10000"/>
          </a:bodyPr>
          <a:lstStyle/>
          <a:p>
            <a:pPr marL="0" lvl="0" indent="0" defTabSz="914400">
              <a:spcBef>
                <a:spcPts val="0"/>
              </a:spcBef>
              <a:spcAft>
                <a:spcPts val="0"/>
              </a:spcAft>
              <a:buClr>
                <a:schemeClr val="dk1"/>
              </a:buClr>
              <a:buSzPts val="1100"/>
              <a:buNone/>
            </a:pPr>
            <a:r>
              <a:rPr lang="en-US" sz="2000" dirty="0">
                <a:sym typeface="Calibri"/>
              </a:rPr>
              <a:t>Our workshops cover </a:t>
            </a:r>
            <a:r>
              <a:rPr lang="en-US" sz="2000" u="sng" dirty="0">
                <a:sym typeface="Calibri"/>
              </a:rPr>
              <a:t>topics essential for essay writing success</a:t>
            </a:r>
            <a:r>
              <a:rPr lang="en-US" sz="2000" dirty="0">
                <a:sym typeface="Calibri"/>
              </a:rPr>
              <a:t>, such as thesis statement development, citation styles, and effective revision strategies. </a:t>
            </a:r>
          </a:p>
          <a:p>
            <a:pPr marL="0" lvl="0" indent="0" defTabSz="914400">
              <a:spcBef>
                <a:spcPts val="0"/>
              </a:spcBef>
              <a:spcAft>
                <a:spcPts val="0"/>
              </a:spcAft>
              <a:buClr>
                <a:schemeClr val="dk1"/>
              </a:buClr>
              <a:buSzPts val="1100"/>
              <a:buNone/>
            </a:pPr>
            <a:endParaRPr lang="en-US" sz="2000" dirty="0">
              <a:sym typeface="Calibri"/>
            </a:endParaRPr>
          </a:p>
          <a:p>
            <a:pPr marL="0" lvl="0" indent="0" defTabSz="914400">
              <a:spcBef>
                <a:spcPts val="0"/>
              </a:spcBef>
              <a:spcAft>
                <a:spcPts val="0"/>
              </a:spcAft>
              <a:buClr>
                <a:schemeClr val="dk1"/>
              </a:buClr>
              <a:buSzPts val="1100"/>
              <a:buNone/>
            </a:pPr>
            <a:r>
              <a:rPr lang="en-US" sz="2000" dirty="0">
                <a:sym typeface="Calibri"/>
              </a:rPr>
              <a:t>These interactive sessions, led by knowledgeable staff, allow students to enhance their writing skills in a collaborative and supportive environment.</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90" name="Picture 89" descr="Geometric shapes on a wooden background">
            <a:extLst>
              <a:ext uri="{FF2B5EF4-FFF2-40B4-BE49-F238E27FC236}">
                <a16:creationId xmlns:a16="http://schemas.microsoft.com/office/drawing/2014/main" id="{F751A962-3DFE-A69D-32B7-99068FFD60A4}"/>
              </a:ext>
            </a:extLst>
          </p:cNvPr>
          <p:cNvPicPr>
            <a:picLocks noChangeAspect="1"/>
          </p:cNvPicPr>
          <p:nvPr/>
        </p:nvPicPr>
        <p:blipFill rotWithShape="1">
          <a:blip r:embed="rId3"/>
          <a:srcRect l="11544" r="24791"/>
          <a:stretch/>
        </p:blipFill>
        <p:spPr>
          <a:xfrm>
            <a:off x="4238244" y="10"/>
            <a:ext cx="4905756" cy="51434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Google Shape;84;p18"/>
          <p:cNvSpPr txBox="1">
            <a:spLocks noGrp="1"/>
          </p:cNvSpPr>
          <p:nvPr>
            <p:ph type="title"/>
          </p:nvPr>
        </p:nvSpPr>
        <p:spPr>
          <a:xfrm>
            <a:off x="480060" y="244026"/>
            <a:ext cx="3276451" cy="1467631"/>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ONLINE RESOURCES</a:t>
            </a:r>
          </a:p>
        </p:txBody>
      </p:sp>
      <p:sp>
        <p:nvSpPr>
          <p:cNvPr id="9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 name="connsiteX0" fmla="*/ 0 w 2606040"/>
              <a:gd name="connsiteY0" fmla="*/ 0 h 13716"/>
              <a:gd name="connsiteX1" fmla="*/ 599389 w 2606040"/>
              <a:gd name="connsiteY1" fmla="*/ 0 h 13716"/>
              <a:gd name="connsiteX2" fmla="*/ 1303020 w 2606040"/>
              <a:gd name="connsiteY2" fmla="*/ 0 h 13716"/>
              <a:gd name="connsiteX3" fmla="*/ 1876349 w 2606040"/>
              <a:gd name="connsiteY3" fmla="*/ 0 h 13716"/>
              <a:gd name="connsiteX4" fmla="*/ 2606040 w 2606040"/>
              <a:gd name="connsiteY4" fmla="*/ 0 h 13716"/>
              <a:gd name="connsiteX5" fmla="*/ 2606040 w 2606040"/>
              <a:gd name="connsiteY5" fmla="*/ 13716 h 13716"/>
              <a:gd name="connsiteX6" fmla="*/ 1980590 w 2606040"/>
              <a:gd name="connsiteY6" fmla="*/ 13716 h 13716"/>
              <a:gd name="connsiteX7" fmla="*/ 1276960 w 2606040"/>
              <a:gd name="connsiteY7" fmla="*/ 13716 h 13716"/>
              <a:gd name="connsiteX8" fmla="*/ 65151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5838" y="5689"/>
                  <a:pt x="2605775" y="8075"/>
                  <a:pt x="2606040" y="13716"/>
                </a:cubicBezTo>
                <a:cubicBezTo>
                  <a:pt x="2260204" y="24770"/>
                  <a:pt x="2175708" y="1042"/>
                  <a:pt x="1902409" y="13716"/>
                </a:cubicBezTo>
                <a:cubicBezTo>
                  <a:pt x="1638502" y="36492"/>
                  <a:pt x="1460923" y="-20841"/>
                  <a:pt x="1276960" y="13716"/>
                </a:cubicBezTo>
                <a:cubicBezTo>
                  <a:pt x="1057717" y="9789"/>
                  <a:pt x="867956" y="-2252"/>
                  <a:pt x="677570" y="13716"/>
                </a:cubicBezTo>
                <a:cubicBezTo>
                  <a:pt x="457951" y="28801"/>
                  <a:pt x="189752" y="50816"/>
                  <a:pt x="0" y="13716"/>
                </a:cubicBezTo>
                <a:cubicBezTo>
                  <a:pt x="468" y="10483"/>
                  <a:pt x="836" y="5117"/>
                  <a:pt x="0" y="0"/>
                </a:cubicBezTo>
                <a:close/>
              </a:path>
              <a:path w="2606040" h="13716"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7080" y="4836"/>
                  <a:pt x="2606317" y="7740"/>
                  <a:pt x="2606040" y="13716"/>
                </a:cubicBezTo>
                <a:cubicBezTo>
                  <a:pt x="2347059" y="-1948"/>
                  <a:pt x="2192004" y="4234"/>
                  <a:pt x="1980590" y="13716"/>
                </a:cubicBezTo>
                <a:cubicBezTo>
                  <a:pt x="1783984" y="-14317"/>
                  <a:pt x="1487673" y="41336"/>
                  <a:pt x="1276960" y="13716"/>
                </a:cubicBezTo>
                <a:cubicBezTo>
                  <a:pt x="1087111" y="-41823"/>
                  <a:pt x="879204" y="42195"/>
                  <a:pt x="651510" y="13716"/>
                </a:cubicBezTo>
                <a:cubicBezTo>
                  <a:pt x="430798" y="-32336"/>
                  <a:pt x="132889" y="-38039"/>
                  <a:pt x="0" y="13716"/>
                </a:cubicBezTo>
                <a:cubicBezTo>
                  <a:pt x="1109" y="8984"/>
                  <a:pt x="330" y="5748"/>
                  <a:pt x="0" y="0"/>
                </a:cubicBezTo>
                <a:close/>
              </a:path>
              <a:path w="2606040" h="13716"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5859" y="5467"/>
                  <a:pt x="2605677" y="7416"/>
                  <a:pt x="2606040" y="13716"/>
                </a:cubicBezTo>
                <a:cubicBezTo>
                  <a:pt x="2234648" y="22404"/>
                  <a:pt x="2180202" y="-14933"/>
                  <a:pt x="1902409" y="13716"/>
                </a:cubicBezTo>
                <a:cubicBezTo>
                  <a:pt x="1635562" y="42622"/>
                  <a:pt x="1477339" y="222"/>
                  <a:pt x="1276960" y="13716"/>
                </a:cubicBezTo>
                <a:cubicBezTo>
                  <a:pt x="1058094" y="62350"/>
                  <a:pt x="904206" y="-25208"/>
                  <a:pt x="677570" y="13716"/>
                </a:cubicBezTo>
                <a:cubicBezTo>
                  <a:pt x="485746" y="10141"/>
                  <a:pt x="195925" y="28433"/>
                  <a:pt x="0" y="13716"/>
                </a:cubicBezTo>
                <a:cubicBezTo>
                  <a:pt x="406" y="10107"/>
                  <a:pt x="891" y="450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Google Shape;85;p18"/>
          <p:cNvSpPr txBox="1">
            <a:spLocks noGrp="1"/>
          </p:cNvSpPr>
          <p:nvPr>
            <p:ph type="body" idx="1"/>
          </p:nvPr>
        </p:nvSpPr>
        <p:spPr>
          <a:xfrm>
            <a:off x="480060" y="2154674"/>
            <a:ext cx="3182691" cy="2490501"/>
          </a:xfrm>
          <a:prstGeom prst="rect">
            <a:avLst/>
          </a:prstGeom>
        </p:spPr>
        <p:txBody>
          <a:bodyPr spcFirstLastPara="1" vert="horz" lIns="91440" tIns="45720" rIns="91440" bIns="45720" rtlCol="0" anchorCtr="0">
            <a:normAutofit lnSpcReduction="10000"/>
          </a:bodyPr>
          <a:lstStyle/>
          <a:p>
            <a:pPr marL="0" lvl="0" indent="0" defTabSz="914400">
              <a:spcBef>
                <a:spcPts val="0"/>
              </a:spcBef>
              <a:spcAft>
                <a:spcPts val="0"/>
              </a:spcAft>
              <a:buClr>
                <a:schemeClr val="dk1"/>
              </a:buClr>
              <a:buSzPts val="1100"/>
              <a:buNone/>
            </a:pPr>
            <a:r>
              <a:rPr lang="en-US" sz="2000" dirty="0">
                <a:sym typeface="Calibri"/>
              </a:rPr>
              <a:t>The Writing Center’s page is under </a:t>
            </a:r>
            <a:r>
              <a:rPr lang="en-US" sz="2000" dirty="0">
                <a:solidFill>
                  <a:srgbClr val="0070C0"/>
                </a:solidFill>
                <a:sym typeface="Calibri"/>
              </a:rPr>
              <a:t>Academics</a:t>
            </a:r>
            <a:r>
              <a:rPr lang="en-US" sz="2000" dirty="0">
                <a:sym typeface="Calibri"/>
              </a:rPr>
              <a:t> on the school’s website. </a:t>
            </a:r>
          </a:p>
          <a:p>
            <a:pPr marL="0" lvl="0" indent="0" defTabSz="914400">
              <a:spcBef>
                <a:spcPts val="0"/>
              </a:spcBef>
              <a:spcAft>
                <a:spcPts val="0"/>
              </a:spcAft>
              <a:buClr>
                <a:schemeClr val="dk1"/>
              </a:buClr>
              <a:buSzPts val="1100"/>
              <a:buNone/>
            </a:pPr>
            <a:endParaRPr lang="en-US" sz="2000" dirty="0">
              <a:sym typeface="Calibri"/>
            </a:endParaRPr>
          </a:p>
          <a:p>
            <a:pPr marL="0" lvl="0" indent="0" defTabSz="914400">
              <a:spcBef>
                <a:spcPts val="0"/>
              </a:spcBef>
              <a:spcAft>
                <a:spcPts val="0"/>
              </a:spcAft>
              <a:buClr>
                <a:schemeClr val="dk1"/>
              </a:buClr>
              <a:buSzPts val="1100"/>
              <a:buNone/>
            </a:pPr>
            <a:r>
              <a:rPr lang="en-US" sz="2000" dirty="0">
                <a:sym typeface="Calibri"/>
              </a:rPr>
              <a:t>We periodically upload resources to help students strengthen their writing skills and overcome common challenges.</a:t>
            </a:r>
          </a:p>
          <a:p>
            <a:pPr marL="0" lvl="0" indent="0" defTabSz="914400">
              <a:spcBef>
                <a:spcPts val="0"/>
              </a:spcBef>
              <a:spcAft>
                <a:spcPts val="0"/>
              </a:spcAft>
              <a:buClr>
                <a:schemeClr val="dk1"/>
              </a:buClr>
              <a:buSzPts val="1100"/>
              <a:buNone/>
            </a:pPr>
            <a:endParaRPr lang="en-US" sz="2000" dirty="0">
              <a:sym typeface="Calibri"/>
            </a:endParaRPr>
          </a:p>
          <a:p>
            <a:pPr marL="0" lvl="0" indent="-228600" defTabSz="914400">
              <a:spcBef>
                <a:spcPts val="0"/>
              </a:spcBef>
              <a:spcAft>
                <a:spcPts val="1200"/>
              </a:spcAft>
              <a:buFont typeface="Arial" panose="020B0604020202020204" pitchFamily="34" charset="0"/>
              <a:buChar char="•"/>
            </a:pPr>
            <a:endParaRPr lang="en-US" sz="1600" dirty="0"/>
          </a:p>
        </p:txBody>
      </p:sp>
      <p:pic>
        <p:nvPicPr>
          <p:cNvPr id="87" name="Picture 86" descr="Empty speech bubbles">
            <a:extLst>
              <a:ext uri="{FF2B5EF4-FFF2-40B4-BE49-F238E27FC236}">
                <a16:creationId xmlns:a16="http://schemas.microsoft.com/office/drawing/2014/main" id="{A8D26B36-BDAB-85CB-1AF2-66E7A8988928}"/>
              </a:ext>
            </a:extLst>
          </p:cNvPr>
          <p:cNvPicPr>
            <a:picLocks noChangeAspect="1"/>
          </p:cNvPicPr>
          <p:nvPr/>
        </p:nvPicPr>
        <p:blipFill rotWithShape="1">
          <a:blip r:embed="rId3"/>
          <a:srcRect l="20771" r="12277"/>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571500" y="853527"/>
            <a:ext cx="3064248" cy="1051852"/>
          </a:xfrm>
          <a:prstGeom prst="rect">
            <a:avLst/>
          </a:prstGeom>
        </p:spPr>
        <p:txBody>
          <a:bodyPr spcFirstLastPara="1" vert="horz" lIns="91440" tIns="45720" rIns="91440" bIns="45720" rtlCol="0" anchor="t" anchorCtr="0">
            <a:normAutofit fontScale="90000"/>
          </a:bodyPr>
          <a:lstStyle/>
          <a:p>
            <a:pPr marL="0" lvl="0" indent="0" defTabSz="914400">
              <a:spcBef>
                <a:spcPct val="0"/>
              </a:spcBef>
              <a:spcAft>
                <a:spcPts val="0"/>
              </a:spcAft>
            </a:pPr>
            <a:r>
              <a:rPr lang="en-US" sz="3200" b="1" dirty="0"/>
              <a:t> </a:t>
            </a:r>
            <a:r>
              <a:rPr lang="en-US" sz="4000" b="1" dirty="0"/>
              <a:t>CONCLUSION</a:t>
            </a:r>
            <a:endParaRPr lang="en-US" sz="3200" b="1" dirty="0"/>
          </a:p>
        </p:txBody>
      </p:sp>
      <p:cxnSp>
        <p:nvCxnSpPr>
          <p:cNvPr id="101" name="Straight Connector 10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1" name="Google Shape;91;p19"/>
          <p:cNvSpPr txBox="1">
            <a:spLocks noGrp="1"/>
          </p:cNvSpPr>
          <p:nvPr>
            <p:ph type="body" idx="1"/>
          </p:nvPr>
        </p:nvSpPr>
        <p:spPr>
          <a:xfrm>
            <a:off x="571500" y="1913382"/>
            <a:ext cx="3064248" cy="2693405"/>
          </a:xfrm>
          <a:prstGeom prst="rect">
            <a:avLst/>
          </a:prstGeom>
        </p:spPr>
        <p:txBody>
          <a:bodyPr spcFirstLastPara="1" vert="horz" lIns="91440" tIns="45720" rIns="91440" bIns="45720" rtlCol="0" anchorCtr="0">
            <a:normAutofit fontScale="85000" lnSpcReduction="10000"/>
          </a:bodyPr>
          <a:lstStyle/>
          <a:p>
            <a:pPr marL="0" lvl="0" indent="0" defTabSz="914400">
              <a:spcBef>
                <a:spcPts val="0"/>
              </a:spcBef>
              <a:spcAft>
                <a:spcPts val="0"/>
              </a:spcAft>
              <a:buClr>
                <a:schemeClr val="dk1"/>
              </a:buClr>
              <a:buSzPts val="1100"/>
              <a:buNone/>
            </a:pPr>
            <a:r>
              <a:rPr lang="en-US" dirty="0">
                <a:sym typeface="Calibri"/>
              </a:rPr>
              <a:t>The Writing Center empowers you to become a more confident and skilled writer. </a:t>
            </a:r>
          </a:p>
          <a:p>
            <a:pPr marL="0" lvl="0" indent="0" defTabSz="914400">
              <a:spcBef>
                <a:spcPts val="0"/>
              </a:spcBef>
              <a:spcAft>
                <a:spcPts val="0"/>
              </a:spcAft>
              <a:buClr>
                <a:schemeClr val="dk1"/>
              </a:buClr>
              <a:buSzPts val="1100"/>
              <a:buNone/>
            </a:pPr>
            <a:endParaRPr lang="en-US" dirty="0">
              <a:sym typeface="Calibri"/>
            </a:endParaRPr>
          </a:p>
          <a:p>
            <a:pPr marL="0" lvl="0" indent="0" defTabSz="914400">
              <a:spcBef>
                <a:spcPts val="0"/>
              </a:spcBef>
              <a:spcAft>
                <a:spcPts val="0"/>
              </a:spcAft>
              <a:buClr>
                <a:schemeClr val="dk1"/>
              </a:buClr>
              <a:buSzPts val="1100"/>
              <a:buNone/>
            </a:pPr>
            <a:r>
              <a:rPr lang="en-US" dirty="0">
                <a:sym typeface="Calibri"/>
              </a:rPr>
              <a:t>Whether aiming for an A+ or improving your writing abilities, we're committed to providing the guidance and resources you need to succeed in your academic endeavors.</a:t>
            </a:r>
          </a:p>
          <a:p>
            <a:pPr marL="0" lvl="0" indent="0" defTabSz="914400">
              <a:spcBef>
                <a:spcPts val="0"/>
              </a:spcBef>
              <a:spcAft>
                <a:spcPts val="0"/>
              </a:spcAft>
              <a:buClr>
                <a:schemeClr val="dk1"/>
              </a:buClr>
              <a:buSzPts val="1100"/>
              <a:buNone/>
            </a:pPr>
            <a:r>
              <a:rPr lang="en-US" dirty="0">
                <a:sym typeface="Calibri"/>
              </a:rPr>
              <a:t> </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102" name="Picture 101" descr="Orange coloured pencil standing out from the crowd of black pencils">
            <a:extLst>
              <a:ext uri="{FF2B5EF4-FFF2-40B4-BE49-F238E27FC236}">
                <a16:creationId xmlns:a16="http://schemas.microsoft.com/office/drawing/2014/main" id="{BEE00F8E-ED81-8E58-A57E-41AEDA930C34}"/>
              </a:ext>
            </a:extLst>
          </p:cNvPr>
          <p:cNvPicPr>
            <a:picLocks noChangeAspect="1"/>
          </p:cNvPicPr>
          <p:nvPr/>
        </p:nvPicPr>
        <p:blipFill rotWithShape="1">
          <a:blip r:embed="rId3"/>
          <a:srcRect l="4172" r="38600" b="-1"/>
          <a:stretch/>
        </p:blipFill>
        <p:spPr>
          <a:xfrm>
            <a:off x="4238244" y="10"/>
            <a:ext cx="4905756" cy="51434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1" y="0"/>
            <a:ext cx="9144000" cy="514349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F1B352-EA89-57A6-885B-6FE7A3708902}"/>
              </a:ext>
            </a:extLst>
          </p:cNvPr>
          <p:cNvSpPr>
            <a:spLocks noGrp="1"/>
          </p:cNvSpPr>
          <p:nvPr>
            <p:ph type="title"/>
          </p:nvPr>
        </p:nvSpPr>
        <p:spPr>
          <a:xfrm>
            <a:off x="852776" y="457200"/>
            <a:ext cx="2696758" cy="998129"/>
          </a:xfrm>
        </p:spPr>
        <p:txBody>
          <a:bodyPr vert="horz" lIns="91440" tIns="45720" rIns="91440" bIns="45720" rtlCol="0" anchor="ctr">
            <a:normAutofit fontScale="90000"/>
          </a:bodyPr>
          <a:lstStyle/>
          <a:p>
            <a:pPr defTabSz="914400">
              <a:spcBef>
                <a:spcPct val="0"/>
              </a:spcBef>
            </a:pPr>
            <a:r>
              <a:rPr lang="en-US" sz="3100" b="1"/>
              <a:t>Overview of the Writing Process</a:t>
            </a:r>
          </a:p>
        </p:txBody>
      </p:sp>
      <p:sp>
        <p:nvSpPr>
          <p:cNvPr id="3" name="Text Placeholder 2">
            <a:extLst>
              <a:ext uri="{FF2B5EF4-FFF2-40B4-BE49-F238E27FC236}">
                <a16:creationId xmlns:a16="http://schemas.microsoft.com/office/drawing/2014/main" id="{CE9EB71D-11F9-355B-54DC-082E60F168F8}"/>
              </a:ext>
            </a:extLst>
          </p:cNvPr>
          <p:cNvSpPr>
            <a:spLocks noGrp="1"/>
          </p:cNvSpPr>
          <p:nvPr>
            <p:ph type="body" idx="1"/>
          </p:nvPr>
        </p:nvSpPr>
        <p:spPr>
          <a:xfrm>
            <a:off x="852775" y="1645576"/>
            <a:ext cx="2369056" cy="2931440"/>
          </a:xfrm>
        </p:spPr>
        <p:txBody>
          <a:bodyPr vert="horz" lIns="91440" tIns="45720" rIns="91440" bIns="45720" rtlCol="0">
            <a:normAutofit/>
          </a:bodyPr>
          <a:lstStyle/>
          <a:p>
            <a:pPr marL="0" indent="0" defTabSz="914400">
              <a:spcAft>
                <a:spcPts val="600"/>
              </a:spcAft>
              <a:buNone/>
            </a:pPr>
            <a:r>
              <a:rPr lang="en-US" sz="1800" dirty="0"/>
              <a:t>The writing process is a series of interconnected stages: prewriting, drafting, revising, editing/proofreading, and submission/publishing.</a:t>
            </a:r>
          </a:p>
          <a:p>
            <a:pPr marL="114300" indent="-228600" defTabSz="914400">
              <a:spcAft>
                <a:spcPts val="600"/>
              </a:spcAft>
              <a:buFont typeface="Arial" panose="020B0604020202020204" pitchFamily="34" charset="0"/>
              <a:buChar char="•"/>
            </a:pPr>
            <a:endParaRPr lang="en-US" sz="1500" dirty="0"/>
          </a:p>
        </p:txBody>
      </p:sp>
      <p:pic>
        <p:nvPicPr>
          <p:cNvPr id="5" name="Picture 4" descr="Notebook with scribbles">
            <a:extLst>
              <a:ext uri="{FF2B5EF4-FFF2-40B4-BE49-F238E27FC236}">
                <a16:creationId xmlns:a16="http://schemas.microsoft.com/office/drawing/2014/main" id="{49E341EA-C009-6626-A319-89F587C9F331}"/>
              </a:ext>
            </a:extLst>
          </p:cNvPr>
          <p:cNvPicPr>
            <a:picLocks noChangeAspect="1"/>
          </p:cNvPicPr>
          <p:nvPr/>
        </p:nvPicPr>
        <p:blipFill rotWithShape="1">
          <a:blip r:embed="rId2"/>
          <a:srcRect l="17689" r="11805"/>
          <a:stretch/>
        </p:blipFill>
        <p:spPr>
          <a:xfrm>
            <a:off x="3711141" y="10"/>
            <a:ext cx="5432859" cy="5143490"/>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141674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24D-F171-9168-96B8-6AD63BF93ABA}"/>
              </a:ext>
            </a:extLst>
          </p:cNvPr>
          <p:cNvSpPr>
            <a:spLocks noGrp="1"/>
          </p:cNvSpPr>
          <p:nvPr>
            <p:ph type="title"/>
          </p:nvPr>
        </p:nvSpPr>
        <p:spPr>
          <a:xfrm>
            <a:off x="5117908" y="556043"/>
            <a:ext cx="3368866" cy="588945"/>
          </a:xfrm>
        </p:spPr>
        <p:txBody>
          <a:bodyPr vert="horz" lIns="91440" tIns="45720" rIns="91440" bIns="45720" rtlCol="0" anchor="b">
            <a:normAutofit/>
          </a:bodyPr>
          <a:lstStyle/>
          <a:p>
            <a:pPr defTabSz="914400">
              <a:spcBef>
                <a:spcPct val="0"/>
              </a:spcBef>
            </a:pPr>
            <a:r>
              <a:rPr lang="en-US" sz="2400" b="1" dirty="0"/>
              <a:t>PREWRITING STAGE</a:t>
            </a:r>
          </a:p>
        </p:txBody>
      </p:sp>
      <p:pic>
        <p:nvPicPr>
          <p:cNvPr id="5" name="Picture 4" descr="Magnifying glass on clear background">
            <a:extLst>
              <a:ext uri="{FF2B5EF4-FFF2-40B4-BE49-F238E27FC236}">
                <a16:creationId xmlns:a16="http://schemas.microsoft.com/office/drawing/2014/main" id="{22E3052C-430B-E7E4-08E0-E69A03174E39}"/>
              </a:ext>
            </a:extLst>
          </p:cNvPr>
          <p:cNvPicPr>
            <a:picLocks noChangeAspect="1"/>
          </p:cNvPicPr>
          <p:nvPr/>
        </p:nvPicPr>
        <p:blipFill rotWithShape="1">
          <a:blip r:embed="rId2"/>
          <a:srcRect l="33472" r="7194"/>
          <a:stretch/>
        </p:blipFill>
        <p:spPr>
          <a:xfrm>
            <a:off x="20" y="10"/>
            <a:ext cx="4571980" cy="51434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51435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043B3A0F-EE99-7321-C6F7-8D7E4040D600}"/>
              </a:ext>
            </a:extLst>
          </p:cNvPr>
          <p:cNvSpPr>
            <a:spLocks noGrp="1"/>
          </p:cNvSpPr>
          <p:nvPr>
            <p:ph type="body" idx="1"/>
          </p:nvPr>
        </p:nvSpPr>
        <p:spPr>
          <a:xfrm>
            <a:off x="5117908" y="1144988"/>
            <a:ext cx="3368865" cy="3340993"/>
          </a:xfrm>
        </p:spPr>
        <p:txBody>
          <a:bodyPr vert="horz" lIns="91440" tIns="45720" rIns="91440" bIns="45720" rtlCol="0" anchor="t">
            <a:normAutofit/>
          </a:bodyPr>
          <a:lstStyle/>
          <a:p>
            <a:pPr marL="0" indent="0" defTabSz="914400">
              <a:spcAft>
                <a:spcPts val="600"/>
              </a:spcAft>
              <a:buNone/>
            </a:pPr>
            <a:r>
              <a:rPr lang="en-US" sz="1400" dirty="0"/>
              <a:t>This is the initial stage of the writing process, where writers brainstorm ideas, conduct research, outline their thoughts, and organize their materials before starting to write. </a:t>
            </a:r>
            <a:r>
              <a:rPr lang="en-US" sz="1400" dirty="0">
                <a:highlight>
                  <a:srgbClr val="FFFF00"/>
                </a:highlight>
              </a:rPr>
              <a:t>This stage is crucial for generating and refining ideas, identifying the purpose and audience of the writing, and establishing a clear direction for the piece</a:t>
            </a:r>
            <a:r>
              <a:rPr lang="en-US" sz="1400" dirty="0"/>
              <a:t>. Some common prewriting strategies include freewriting, brainstorming, mind mapping, outlining, conducting research, and gathering relevant sources and materials. Prewriting helps writers clarify their thoughts, organize their content, and lay the groundwork for effective writing.</a:t>
            </a:r>
          </a:p>
        </p:txBody>
      </p:sp>
    </p:spTree>
    <p:extLst>
      <p:ext uri="{BB962C8B-B14F-4D97-AF65-F5344CB8AC3E}">
        <p14:creationId xmlns:p14="http://schemas.microsoft.com/office/powerpoint/2010/main" val="2587983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B07B03-2955-5D80-0750-3A3E877E54D7}"/>
              </a:ext>
            </a:extLst>
          </p:cNvPr>
          <p:cNvSpPr>
            <a:spLocks noGrp="1"/>
          </p:cNvSpPr>
          <p:nvPr>
            <p:ph type="title"/>
          </p:nvPr>
        </p:nvSpPr>
        <p:spPr>
          <a:xfrm>
            <a:off x="5054346" y="478566"/>
            <a:ext cx="3614166" cy="1107601"/>
          </a:xfrm>
        </p:spPr>
        <p:txBody>
          <a:bodyPr vert="horz" lIns="91440" tIns="45720" rIns="91440" bIns="45720" rtlCol="0" anchor="b">
            <a:normAutofit fontScale="90000"/>
          </a:bodyPr>
          <a:lstStyle/>
          <a:p>
            <a:pPr defTabSz="914400">
              <a:spcBef>
                <a:spcPct val="0"/>
              </a:spcBef>
            </a:pPr>
            <a:r>
              <a:rPr lang="en-US" sz="3800" b="1" kern="1200" dirty="0">
                <a:solidFill>
                  <a:schemeClr val="tx1"/>
                </a:solidFill>
                <a:latin typeface="+mj-lt"/>
                <a:ea typeface="+mj-ea"/>
                <a:cs typeface="+mj-cs"/>
              </a:rPr>
              <a:t>DRAFTING STAGE</a:t>
            </a:r>
          </a:p>
        </p:txBody>
      </p:sp>
      <p:pic>
        <p:nvPicPr>
          <p:cNvPr id="7" name="Graphic 6" descr="Typewriter">
            <a:extLst>
              <a:ext uri="{FF2B5EF4-FFF2-40B4-BE49-F238E27FC236}">
                <a16:creationId xmlns:a16="http://schemas.microsoft.com/office/drawing/2014/main" id="{A2AB11D0-573A-C30D-E5D1-538056D193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202" y="524637"/>
            <a:ext cx="4094226" cy="4094226"/>
          </a:xfrm>
          <a:prstGeom prst="rect">
            <a:avLst/>
          </a:prstGeom>
        </p:spPr>
      </p:pic>
      <p:sp>
        <p:nvSpPr>
          <p:cNvPr id="19"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1779651"/>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 name="connsiteX0" fmla="*/ 0 w 2441321"/>
              <a:gd name="connsiteY0" fmla="*/ 0 h 13716"/>
              <a:gd name="connsiteX1" fmla="*/ 585917 w 2441321"/>
              <a:gd name="connsiteY1" fmla="*/ 0 h 13716"/>
              <a:gd name="connsiteX2" fmla="*/ 1123008 w 2441321"/>
              <a:gd name="connsiteY2" fmla="*/ 0 h 13716"/>
              <a:gd name="connsiteX3" fmla="*/ 1782164 w 2441321"/>
              <a:gd name="connsiteY3" fmla="*/ 0 h 13716"/>
              <a:gd name="connsiteX4" fmla="*/ 2441321 w 2441321"/>
              <a:gd name="connsiteY4" fmla="*/ 0 h 13716"/>
              <a:gd name="connsiteX5" fmla="*/ 2441321 w 2441321"/>
              <a:gd name="connsiteY5" fmla="*/ 13716 h 13716"/>
              <a:gd name="connsiteX6" fmla="*/ 1879817 w 2441321"/>
              <a:gd name="connsiteY6" fmla="*/ 13716 h 13716"/>
              <a:gd name="connsiteX7" fmla="*/ 1318313 w 2441321"/>
              <a:gd name="connsiteY7" fmla="*/ 13716 h 13716"/>
              <a:gd name="connsiteX8" fmla="*/ 659157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0988" y="3698"/>
                  <a:pt x="2440649" y="9400"/>
                  <a:pt x="2441321" y="13716"/>
                </a:cubicBezTo>
                <a:cubicBezTo>
                  <a:pt x="2159375" y="44437"/>
                  <a:pt x="2054495" y="41094"/>
                  <a:pt x="1830991" y="13716"/>
                </a:cubicBezTo>
                <a:cubicBezTo>
                  <a:pt x="1615846" y="2937"/>
                  <a:pt x="1521674" y="-9994"/>
                  <a:pt x="1269487" y="13716"/>
                </a:cubicBezTo>
                <a:cubicBezTo>
                  <a:pt x="1019660" y="49388"/>
                  <a:pt x="886911" y="37779"/>
                  <a:pt x="707983" y="13716"/>
                </a:cubicBezTo>
                <a:cubicBezTo>
                  <a:pt x="523434" y="22749"/>
                  <a:pt x="307885" y="29744"/>
                  <a:pt x="0" y="13716"/>
                </a:cubicBezTo>
                <a:cubicBezTo>
                  <a:pt x="-361" y="7755"/>
                  <a:pt x="-276" y="2718"/>
                  <a:pt x="0" y="0"/>
                </a:cubicBezTo>
                <a:close/>
              </a:path>
              <a:path w="2441321" h="13716"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197" y="4300"/>
                  <a:pt x="2441101" y="8760"/>
                  <a:pt x="2441321" y="13716"/>
                </a:cubicBezTo>
                <a:cubicBezTo>
                  <a:pt x="2180658" y="13750"/>
                  <a:pt x="2084222" y="1362"/>
                  <a:pt x="1879817" y="13716"/>
                </a:cubicBezTo>
                <a:cubicBezTo>
                  <a:pt x="1668182" y="11650"/>
                  <a:pt x="1551159" y="-11049"/>
                  <a:pt x="1318313" y="13716"/>
                </a:cubicBezTo>
                <a:cubicBezTo>
                  <a:pt x="1059871" y="51823"/>
                  <a:pt x="901959" y="19259"/>
                  <a:pt x="659157" y="13716"/>
                </a:cubicBezTo>
                <a:cubicBezTo>
                  <a:pt x="444692" y="23911"/>
                  <a:pt x="245032" y="35310"/>
                  <a:pt x="0" y="13716"/>
                </a:cubicBezTo>
                <a:cubicBezTo>
                  <a:pt x="124" y="7937"/>
                  <a:pt x="389" y="2990"/>
                  <a:pt x="0" y="0"/>
                </a:cubicBezTo>
                <a:close/>
              </a:path>
              <a:path w="2441321" h="13716"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661" y="4449"/>
                  <a:pt x="2442057" y="7876"/>
                  <a:pt x="2441321" y="13716"/>
                </a:cubicBezTo>
                <a:cubicBezTo>
                  <a:pt x="2149099" y="22776"/>
                  <a:pt x="2027305" y="51898"/>
                  <a:pt x="1830991" y="13716"/>
                </a:cubicBezTo>
                <a:cubicBezTo>
                  <a:pt x="1614571" y="-23336"/>
                  <a:pt x="1500998" y="6155"/>
                  <a:pt x="1269487" y="13716"/>
                </a:cubicBezTo>
                <a:cubicBezTo>
                  <a:pt x="1042399" y="33262"/>
                  <a:pt x="927922" y="41250"/>
                  <a:pt x="707983" y="13716"/>
                </a:cubicBezTo>
                <a:cubicBezTo>
                  <a:pt x="502575" y="-9952"/>
                  <a:pt x="350393" y="29927"/>
                  <a:pt x="0" y="13716"/>
                </a:cubicBezTo>
                <a:cubicBezTo>
                  <a:pt x="-248" y="8631"/>
                  <a:pt x="228" y="3134"/>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2985799-54D0-66AA-354F-A64EE0989441}"/>
              </a:ext>
            </a:extLst>
          </p:cNvPr>
          <p:cNvSpPr>
            <a:spLocks noGrp="1"/>
          </p:cNvSpPr>
          <p:nvPr>
            <p:ph type="body" idx="1"/>
          </p:nvPr>
        </p:nvSpPr>
        <p:spPr>
          <a:xfrm>
            <a:off x="5054346" y="1998664"/>
            <a:ext cx="3614166" cy="2663092"/>
          </a:xfrm>
        </p:spPr>
        <p:txBody>
          <a:bodyPr vert="horz" lIns="91440" tIns="45720" rIns="91440" bIns="45720" rtlCol="0" anchor="t">
            <a:normAutofit fontScale="92500" lnSpcReduction="20000"/>
          </a:bodyPr>
          <a:lstStyle/>
          <a:p>
            <a:pPr marL="0" indent="-228600" defTabSz="914400">
              <a:spcAft>
                <a:spcPts val="600"/>
              </a:spcAft>
              <a:buFont typeface="Arial" panose="020B0604020202020204" pitchFamily="34" charset="0"/>
              <a:buChar char="•"/>
            </a:pPr>
            <a:r>
              <a:rPr lang="en-US" sz="1400" dirty="0"/>
              <a:t>Drafting is the stage where writers begin to put their ideas into written form, composing the first draft of their piece. </a:t>
            </a:r>
            <a:r>
              <a:rPr lang="en-US" sz="1400" dirty="0">
                <a:highlight>
                  <a:srgbClr val="FFFF00"/>
                </a:highlight>
              </a:rPr>
              <a:t>During this stage, the focus is on getting thoughts down on paper without worrying too much about perfection</a:t>
            </a:r>
            <a:r>
              <a:rPr lang="en-US" sz="1400" dirty="0"/>
              <a:t>.</a:t>
            </a:r>
          </a:p>
          <a:p>
            <a:pPr marL="0" indent="-228600" defTabSz="914400">
              <a:spcAft>
                <a:spcPts val="600"/>
              </a:spcAft>
              <a:buFont typeface="Arial" panose="020B0604020202020204" pitchFamily="34" charset="0"/>
              <a:buChar char="•"/>
            </a:pPr>
            <a:r>
              <a:rPr lang="en-US" sz="1400" dirty="0"/>
              <a:t> Writers may refer to their prewriting materials and outlines as they write, but the emphasis is on generating content and fleshing out ideas. </a:t>
            </a:r>
          </a:p>
          <a:p>
            <a:pPr marL="0" indent="-228600" defTabSz="914400">
              <a:spcAft>
                <a:spcPts val="600"/>
              </a:spcAft>
              <a:buFont typeface="Arial" panose="020B0604020202020204" pitchFamily="34" charset="0"/>
              <a:buChar char="•"/>
            </a:pPr>
            <a:r>
              <a:rPr lang="en-US" sz="1400" dirty="0"/>
              <a:t>Writers need to keep the momentum going and avoid getting bogged down by self-editing during drafting. Drafting aims to create a rough draft as the foundation for further revision and refinement.</a:t>
            </a:r>
          </a:p>
          <a:p>
            <a:pPr marL="0" indent="0" defTabSz="914400">
              <a:spcAft>
                <a:spcPts val="600"/>
              </a:spcAft>
              <a:buNone/>
            </a:pPr>
            <a:br>
              <a:rPr lang="en-US" sz="1400" dirty="0"/>
            </a:br>
            <a:endParaRPr lang="en-US" sz="1400" dirty="0"/>
          </a:p>
        </p:txBody>
      </p:sp>
    </p:spTree>
    <p:extLst>
      <p:ext uri="{BB962C8B-B14F-4D97-AF65-F5344CB8AC3E}">
        <p14:creationId xmlns:p14="http://schemas.microsoft.com/office/powerpoint/2010/main" val="64669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F41F4-69A4-6D6A-E64F-D89221C7DE79}"/>
              </a:ext>
            </a:extLst>
          </p:cNvPr>
          <p:cNvSpPr>
            <a:spLocks noGrp="1"/>
          </p:cNvSpPr>
          <p:nvPr>
            <p:ph type="title"/>
          </p:nvPr>
        </p:nvSpPr>
        <p:spPr>
          <a:xfrm>
            <a:off x="628650" y="273843"/>
            <a:ext cx="7886700" cy="994173"/>
          </a:xfrm>
        </p:spPr>
        <p:txBody>
          <a:bodyPr vert="horz" lIns="91440" tIns="45720" rIns="91440" bIns="45720" rtlCol="0" anchor="ctr">
            <a:normAutofit/>
          </a:bodyPr>
          <a:lstStyle/>
          <a:p>
            <a:pPr defTabSz="914400"/>
            <a:r>
              <a:rPr lang="en-US" sz="3200" kern="1200" dirty="0">
                <a:solidFill>
                  <a:schemeClr val="tx1"/>
                </a:solidFill>
                <a:latin typeface="+mj-lt"/>
                <a:ea typeface="+mj-ea"/>
                <a:cs typeface="+mj-cs"/>
              </a:rPr>
              <a:t>REVISING AND EDITING/PROOFREADING STAGE</a:t>
            </a:r>
          </a:p>
        </p:txBody>
      </p:sp>
      <p:sp>
        <p:nvSpPr>
          <p:cNvPr id="14"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398984"/>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 name="connsiteX0" fmla="*/ 0 w 7818120"/>
              <a:gd name="connsiteY0" fmla="*/ 0 h 13716"/>
              <a:gd name="connsiteX1" fmla="*/ 573329 w 7818120"/>
              <a:gd name="connsiteY1" fmla="*/ 0 h 13716"/>
              <a:gd name="connsiteX2" fmla="*/ 990295 w 7818120"/>
              <a:gd name="connsiteY2" fmla="*/ 0 h 13716"/>
              <a:gd name="connsiteX3" fmla="*/ 1394232 w 7818120"/>
              <a:gd name="connsiteY3" fmla="*/ 0 h 13716"/>
              <a:gd name="connsiteX4" fmla="*/ 1798168 w 7818120"/>
              <a:gd name="connsiteY4" fmla="*/ 0 h 13716"/>
              <a:gd name="connsiteX5" fmla="*/ 2371496 w 7818120"/>
              <a:gd name="connsiteY5" fmla="*/ 0 h 13716"/>
              <a:gd name="connsiteX6" fmla="*/ 2944825 w 7818120"/>
              <a:gd name="connsiteY6" fmla="*/ 0 h 13716"/>
              <a:gd name="connsiteX7" fmla="*/ 3752698 w 7818120"/>
              <a:gd name="connsiteY7" fmla="*/ 0 h 13716"/>
              <a:gd name="connsiteX8" fmla="*/ 4247845 w 7818120"/>
              <a:gd name="connsiteY8" fmla="*/ 0 h 13716"/>
              <a:gd name="connsiteX9" fmla="*/ 5055718 w 7818120"/>
              <a:gd name="connsiteY9" fmla="*/ 0 h 13716"/>
              <a:gd name="connsiteX10" fmla="*/ 5863590 w 7818120"/>
              <a:gd name="connsiteY10" fmla="*/ 0 h 13716"/>
              <a:gd name="connsiteX11" fmla="*/ 6515100 w 7818120"/>
              <a:gd name="connsiteY11" fmla="*/ 0 h 13716"/>
              <a:gd name="connsiteX12" fmla="*/ 7818120 w 7818120"/>
              <a:gd name="connsiteY12" fmla="*/ 0 h 13716"/>
              <a:gd name="connsiteX13" fmla="*/ 7818120 w 7818120"/>
              <a:gd name="connsiteY13" fmla="*/ 13716 h 13716"/>
              <a:gd name="connsiteX14" fmla="*/ 7401154 w 7818120"/>
              <a:gd name="connsiteY14" fmla="*/ 13716 h 13716"/>
              <a:gd name="connsiteX15" fmla="*/ 6593281 w 7818120"/>
              <a:gd name="connsiteY15" fmla="*/ 13716 h 13716"/>
              <a:gd name="connsiteX16" fmla="*/ 6098134 w 7818120"/>
              <a:gd name="connsiteY16" fmla="*/ 13716 h 13716"/>
              <a:gd name="connsiteX17" fmla="*/ 5446624 w 7818120"/>
              <a:gd name="connsiteY17" fmla="*/ 13716 h 13716"/>
              <a:gd name="connsiteX18" fmla="*/ 4638751 w 7818120"/>
              <a:gd name="connsiteY18" fmla="*/ 13716 h 13716"/>
              <a:gd name="connsiteX19" fmla="*/ 3987241 w 7818120"/>
              <a:gd name="connsiteY19" fmla="*/ 13716 h 13716"/>
              <a:gd name="connsiteX20" fmla="*/ 3570275 w 7818120"/>
              <a:gd name="connsiteY20" fmla="*/ 13716 h 13716"/>
              <a:gd name="connsiteX21" fmla="*/ 3075127 w 7818120"/>
              <a:gd name="connsiteY21" fmla="*/ 13716 h 13716"/>
              <a:gd name="connsiteX22" fmla="*/ 2267255 w 7818120"/>
              <a:gd name="connsiteY22" fmla="*/ 13716 h 13716"/>
              <a:gd name="connsiteX23" fmla="*/ 1615745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249" y="3138"/>
                  <a:pt x="7818107" y="8565"/>
                  <a:pt x="7818120" y="13716"/>
                </a:cubicBezTo>
                <a:cubicBezTo>
                  <a:pt x="7701883" y="-38533"/>
                  <a:pt x="7395843" y="3865"/>
                  <a:pt x="7244791" y="13716"/>
                </a:cubicBezTo>
                <a:cubicBezTo>
                  <a:pt x="7088282" y="9835"/>
                  <a:pt x="6958165" y="16330"/>
                  <a:pt x="6827825" y="13716"/>
                </a:cubicBezTo>
                <a:cubicBezTo>
                  <a:pt x="6715653" y="-7377"/>
                  <a:pt x="6356779" y="28552"/>
                  <a:pt x="6176315" y="13716"/>
                </a:cubicBezTo>
                <a:cubicBezTo>
                  <a:pt x="6015772" y="-9504"/>
                  <a:pt x="5852284" y="-4528"/>
                  <a:pt x="5681167" y="13716"/>
                </a:cubicBezTo>
                <a:cubicBezTo>
                  <a:pt x="5508148" y="43447"/>
                  <a:pt x="5305363" y="-11419"/>
                  <a:pt x="5029657" y="13716"/>
                </a:cubicBezTo>
                <a:cubicBezTo>
                  <a:pt x="4760375" y="42218"/>
                  <a:pt x="4637400" y="31106"/>
                  <a:pt x="4378147" y="13716"/>
                </a:cubicBezTo>
                <a:cubicBezTo>
                  <a:pt x="4094943" y="3471"/>
                  <a:pt x="4037303" y="22996"/>
                  <a:pt x="3726637" y="13716"/>
                </a:cubicBezTo>
                <a:cubicBezTo>
                  <a:pt x="3400340" y="-7031"/>
                  <a:pt x="3320728" y="56486"/>
                  <a:pt x="3075127" y="13716"/>
                </a:cubicBezTo>
                <a:cubicBezTo>
                  <a:pt x="2809301" y="-30329"/>
                  <a:pt x="2702630" y="11905"/>
                  <a:pt x="2501798" y="13716"/>
                </a:cubicBezTo>
                <a:cubicBezTo>
                  <a:pt x="2308686" y="16179"/>
                  <a:pt x="2079466" y="978"/>
                  <a:pt x="1772107" y="13716"/>
                </a:cubicBezTo>
                <a:cubicBezTo>
                  <a:pt x="1420202" y="42492"/>
                  <a:pt x="1431765" y="24341"/>
                  <a:pt x="1120597" y="13716"/>
                </a:cubicBezTo>
                <a:cubicBezTo>
                  <a:pt x="791266" y="27035"/>
                  <a:pt x="235945" y="77750"/>
                  <a:pt x="0" y="13716"/>
                </a:cubicBezTo>
                <a:cubicBezTo>
                  <a:pt x="-457" y="9675"/>
                  <a:pt x="580" y="3290"/>
                  <a:pt x="0" y="0"/>
                </a:cubicBezTo>
                <a:close/>
              </a:path>
              <a:path w="7818120" h="13716"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7779" y="6351"/>
                  <a:pt x="7818443" y="9419"/>
                  <a:pt x="7818120" y="13716"/>
                </a:cubicBezTo>
                <a:cubicBezTo>
                  <a:pt x="7615777" y="-5643"/>
                  <a:pt x="7527543" y="-10322"/>
                  <a:pt x="7401154" y="13716"/>
                </a:cubicBezTo>
                <a:cubicBezTo>
                  <a:pt x="7322611" y="43324"/>
                  <a:pt x="6964426" y="-29538"/>
                  <a:pt x="6593281" y="13716"/>
                </a:cubicBezTo>
                <a:cubicBezTo>
                  <a:pt x="6260055" y="29261"/>
                  <a:pt x="6287545" y="-8535"/>
                  <a:pt x="6098134" y="13716"/>
                </a:cubicBezTo>
                <a:cubicBezTo>
                  <a:pt x="5900337" y="10423"/>
                  <a:pt x="5605990" y="68049"/>
                  <a:pt x="5446624" y="13716"/>
                </a:cubicBezTo>
                <a:cubicBezTo>
                  <a:pt x="5244167" y="-27676"/>
                  <a:pt x="4914971" y="-38930"/>
                  <a:pt x="4638751" y="13716"/>
                </a:cubicBezTo>
                <a:cubicBezTo>
                  <a:pt x="4353273" y="3808"/>
                  <a:pt x="4297533" y="9304"/>
                  <a:pt x="3987241" y="13716"/>
                </a:cubicBezTo>
                <a:cubicBezTo>
                  <a:pt x="3687723" y="37304"/>
                  <a:pt x="3776181" y="25467"/>
                  <a:pt x="3570275" y="13716"/>
                </a:cubicBezTo>
                <a:cubicBezTo>
                  <a:pt x="3396160" y="5677"/>
                  <a:pt x="3285909" y="43738"/>
                  <a:pt x="3075127" y="13716"/>
                </a:cubicBezTo>
                <a:cubicBezTo>
                  <a:pt x="2869474" y="36940"/>
                  <a:pt x="2676329" y="400"/>
                  <a:pt x="2267255" y="13716"/>
                </a:cubicBezTo>
                <a:cubicBezTo>
                  <a:pt x="1866401" y="19960"/>
                  <a:pt x="1882987" y="21124"/>
                  <a:pt x="1615745" y="13716"/>
                </a:cubicBezTo>
                <a:cubicBezTo>
                  <a:pt x="1346085" y="8807"/>
                  <a:pt x="1323312" y="7820"/>
                  <a:pt x="1120597" y="13716"/>
                </a:cubicBezTo>
                <a:cubicBezTo>
                  <a:pt x="940237" y="-65547"/>
                  <a:pt x="569386" y="23019"/>
                  <a:pt x="0" y="13716"/>
                </a:cubicBezTo>
                <a:cubicBezTo>
                  <a:pt x="794" y="8095"/>
                  <a:pt x="29" y="5295"/>
                  <a:pt x="0" y="0"/>
                </a:cubicBezTo>
                <a:close/>
              </a:path>
              <a:path w="7818120" h="13716"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8044" y="2812"/>
                  <a:pt x="7817504" y="9122"/>
                  <a:pt x="7818120" y="13716"/>
                </a:cubicBezTo>
                <a:cubicBezTo>
                  <a:pt x="7693944" y="-8187"/>
                  <a:pt x="7376376" y="-11249"/>
                  <a:pt x="7244791" y="13716"/>
                </a:cubicBezTo>
                <a:cubicBezTo>
                  <a:pt x="7100086" y="-10289"/>
                  <a:pt x="6942350" y="30849"/>
                  <a:pt x="6827825" y="13716"/>
                </a:cubicBezTo>
                <a:cubicBezTo>
                  <a:pt x="6691364" y="23301"/>
                  <a:pt x="6342432" y="32760"/>
                  <a:pt x="6176315" y="13716"/>
                </a:cubicBezTo>
                <a:cubicBezTo>
                  <a:pt x="6012855" y="23946"/>
                  <a:pt x="5862931" y="-5523"/>
                  <a:pt x="5681167" y="13716"/>
                </a:cubicBezTo>
                <a:cubicBezTo>
                  <a:pt x="5485664" y="67025"/>
                  <a:pt x="5296023" y="-3294"/>
                  <a:pt x="5029657" y="13716"/>
                </a:cubicBezTo>
                <a:cubicBezTo>
                  <a:pt x="4753680" y="44474"/>
                  <a:pt x="4640335" y="33934"/>
                  <a:pt x="4378147" y="13716"/>
                </a:cubicBezTo>
                <a:cubicBezTo>
                  <a:pt x="4103046" y="-9109"/>
                  <a:pt x="4022480" y="39276"/>
                  <a:pt x="3726637" y="13716"/>
                </a:cubicBezTo>
                <a:cubicBezTo>
                  <a:pt x="3429109" y="-1096"/>
                  <a:pt x="3316488" y="56843"/>
                  <a:pt x="3075127" y="13716"/>
                </a:cubicBezTo>
                <a:cubicBezTo>
                  <a:pt x="2821014" y="1521"/>
                  <a:pt x="2665050" y="-15835"/>
                  <a:pt x="2501798" y="13716"/>
                </a:cubicBezTo>
                <a:cubicBezTo>
                  <a:pt x="2343345" y="24822"/>
                  <a:pt x="2120041" y="-54999"/>
                  <a:pt x="1772107" y="13716"/>
                </a:cubicBezTo>
                <a:cubicBezTo>
                  <a:pt x="1424078" y="46093"/>
                  <a:pt x="1427418" y="28000"/>
                  <a:pt x="1120597" y="13716"/>
                </a:cubicBezTo>
                <a:cubicBezTo>
                  <a:pt x="796486" y="41366"/>
                  <a:pt x="243712" y="43226"/>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A09427A-72A4-4640-D763-6B14B39D9166}"/>
              </a:ext>
            </a:extLst>
          </p:cNvPr>
          <p:cNvSpPr>
            <a:spLocks/>
          </p:cNvSpPr>
          <p:nvPr/>
        </p:nvSpPr>
        <p:spPr>
          <a:xfrm>
            <a:off x="1454523" y="1671065"/>
            <a:ext cx="3058177" cy="439141"/>
          </a:xfrm>
          <a:prstGeom prst="rect">
            <a:avLst/>
          </a:prstGeom>
        </p:spPr>
        <p:txBody>
          <a:bodyPr>
            <a:normAutofit/>
          </a:bodyPr>
          <a:lstStyle/>
          <a:p>
            <a:pPr defTabSz="722376">
              <a:spcAft>
                <a:spcPts val="600"/>
              </a:spcAft>
            </a:pPr>
            <a:r>
              <a:rPr lang="en-NG" sz="1422" kern="1200">
                <a:solidFill>
                  <a:schemeClr val="tx1"/>
                </a:solidFill>
                <a:latin typeface="+mn-lt"/>
                <a:ea typeface="+mn-ea"/>
                <a:cs typeface="+mn-cs"/>
              </a:rPr>
              <a:t>REVISING</a:t>
            </a:r>
            <a:endParaRPr lang="en-NG"/>
          </a:p>
        </p:txBody>
      </p:sp>
      <p:sp>
        <p:nvSpPr>
          <p:cNvPr id="4" name="Content Placeholder 3">
            <a:extLst>
              <a:ext uri="{FF2B5EF4-FFF2-40B4-BE49-F238E27FC236}">
                <a16:creationId xmlns:a16="http://schemas.microsoft.com/office/drawing/2014/main" id="{D91F6827-B28F-BD95-593A-5BCA33856DAC}"/>
              </a:ext>
            </a:extLst>
          </p:cNvPr>
          <p:cNvSpPr>
            <a:spLocks/>
          </p:cNvSpPr>
          <p:nvPr/>
        </p:nvSpPr>
        <p:spPr>
          <a:xfrm>
            <a:off x="628651" y="2268257"/>
            <a:ext cx="3884050" cy="2601399"/>
          </a:xfrm>
          <a:prstGeom prst="rect">
            <a:avLst/>
          </a:prstGeom>
        </p:spPr>
        <p:txBody>
          <a:bodyPr>
            <a:normAutofit lnSpcReduction="10000"/>
          </a:bodyPr>
          <a:lstStyle/>
          <a:p>
            <a:pPr defTabSz="722376">
              <a:lnSpc>
                <a:spcPct val="90000"/>
              </a:lnSpc>
              <a:spcAft>
                <a:spcPts val="600"/>
              </a:spcAft>
            </a:pPr>
            <a:r>
              <a:rPr lang="en-US" sz="1400" kern="1200" dirty="0">
                <a:solidFill>
                  <a:schemeClr val="tx1"/>
                </a:solidFill>
                <a:latin typeface="Söhne"/>
                <a:ea typeface="+mn-ea"/>
                <a:cs typeface="+mn-cs"/>
              </a:rPr>
              <a:t>Revising is when writers review and refine their drafts, </a:t>
            </a:r>
            <a:r>
              <a:rPr lang="en-US" sz="1400" kern="1200" dirty="0">
                <a:solidFill>
                  <a:schemeClr val="tx1"/>
                </a:solidFill>
                <a:highlight>
                  <a:srgbClr val="FFFF00"/>
                </a:highlight>
                <a:latin typeface="Söhne"/>
                <a:ea typeface="+mn-ea"/>
                <a:cs typeface="+mn-cs"/>
              </a:rPr>
              <a:t>making substantive changes to improve the content, organization, and overall effectiveness. This involves rethinking, rearranging, adding, deleting, and clarifying content to strengthen the message</a:t>
            </a:r>
            <a:r>
              <a:rPr lang="en-US" sz="1400" kern="1200" dirty="0">
                <a:solidFill>
                  <a:schemeClr val="tx1"/>
                </a:solidFill>
                <a:latin typeface="Söhne"/>
                <a:ea typeface="+mn-ea"/>
                <a:cs typeface="+mn-cs"/>
              </a:rPr>
              <a:t>. </a:t>
            </a:r>
          </a:p>
          <a:p>
            <a:pPr defTabSz="722376">
              <a:lnSpc>
                <a:spcPct val="90000"/>
              </a:lnSpc>
              <a:spcAft>
                <a:spcPts val="600"/>
              </a:spcAft>
            </a:pPr>
            <a:r>
              <a:rPr lang="en-US" sz="1400" kern="1200" dirty="0">
                <a:solidFill>
                  <a:schemeClr val="tx1"/>
                </a:solidFill>
                <a:latin typeface="Söhne"/>
                <a:ea typeface="+mn-ea"/>
                <a:cs typeface="+mn-cs"/>
              </a:rPr>
              <a:t>During revision, writers </a:t>
            </a:r>
            <a:r>
              <a:rPr lang="en-US" sz="1400" kern="1200" dirty="0">
                <a:solidFill>
                  <a:schemeClr val="tx1"/>
                </a:solidFill>
                <a:highlight>
                  <a:srgbClr val="FFFF00"/>
                </a:highlight>
                <a:latin typeface="Söhne"/>
                <a:ea typeface="+mn-ea"/>
                <a:cs typeface="+mn-cs"/>
              </a:rPr>
              <a:t>focus on thesis development, argument coherence, supporting evidence, logical flow, and overall structure</a:t>
            </a:r>
            <a:r>
              <a:rPr lang="en-US" sz="1400" kern="1200" dirty="0">
                <a:solidFill>
                  <a:schemeClr val="tx1"/>
                </a:solidFill>
                <a:latin typeface="Söhne"/>
                <a:ea typeface="+mn-ea"/>
                <a:cs typeface="+mn-cs"/>
              </a:rPr>
              <a:t>.</a:t>
            </a:r>
          </a:p>
          <a:p>
            <a:pPr defTabSz="722376">
              <a:lnSpc>
                <a:spcPct val="90000"/>
              </a:lnSpc>
              <a:spcAft>
                <a:spcPts val="600"/>
              </a:spcAft>
            </a:pPr>
            <a:r>
              <a:rPr lang="en-US" sz="1400" kern="1200" dirty="0">
                <a:solidFill>
                  <a:schemeClr val="tx1"/>
                </a:solidFill>
                <a:latin typeface="Söhne"/>
                <a:ea typeface="+mn-ea"/>
                <a:cs typeface="+mn-cs"/>
              </a:rPr>
              <a:t> Feedback from peers, instructors, or writing center tutors can be valuable during the revision process to gain fresh perspectives and identify areas for improvement.</a:t>
            </a:r>
            <a:endParaRPr lang="en-NG" sz="1400" dirty="0"/>
          </a:p>
        </p:txBody>
      </p:sp>
      <p:sp>
        <p:nvSpPr>
          <p:cNvPr id="5" name="Text Placeholder 4">
            <a:extLst>
              <a:ext uri="{FF2B5EF4-FFF2-40B4-BE49-F238E27FC236}">
                <a16:creationId xmlns:a16="http://schemas.microsoft.com/office/drawing/2014/main" id="{03112CC5-FC76-4213-580E-25D5B2824248}"/>
              </a:ext>
            </a:extLst>
          </p:cNvPr>
          <p:cNvSpPr>
            <a:spLocks/>
          </p:cNvSpPr>
          <p:nvPr/>
        </p:nvSpPr>
        <p:spPr>
          <a:xfrm>
            <a:off x="4616239" y="1779741"/>
            <a:ext cx="3073238" cy="330465"/>
          </a:xfrm>
          <a:prstGeom prst="rect">
            <a:avLst/>
          </a:prstGeom>
        </p:spPr>
        <p:txBody>
          <a:bodyPr>
            <a:normAutofit/>
          </a:bodyPr>
          <a:lstStyle/>
          <a:p>
            <a:pPr defTabSz="722376">
              <a:spcAft>
                <a:spcPts val="600"/>
              </a:spcAft>
            </a:pPr>
            <a:r>
              <a:rPr lang="en-NG" sz="1422" kern="1200">
                <a:solidFill>
                  <a:schemeClr val="tx1"/>
                </a:solidFill>
                <a:latin typeface="+mn-lt"/>
                <a:ea typeface="+mn-ea"/>
                <a:cs typeface="+mn-cs"/>
              </a:rPr>
              <a:t>EDITING</a:t>
            </a:r>
            <a:endParaRPr lang="en-NG"/>
          </a:p>
        </p:txBody>
      </p:sp>
      <p:sp>
        <p:nvSpPr>
          <p:cNvPr id="6" name="Content Placeholder 5">
            <a:extLst>
              <a:ext uri="{FF2B5EF4-FFF2-40B4-BE49-F238E27FC236}">
                <a16:creationId xmlns:a16="http://schemas.microsoft.com/office/drawing/2014/main" id="{728E8765-8958-A964-77E9-665D29C68C4B}"/>
              </a:ext>
            </a:extLst>
          </p:cNvPr>
          <p:cNvSpPr>
            <a:spLocks/>
          </p:cNvSpPr>
          <p:nvPr/>
        </p:nvSpPr>
        <p:spPr>
          <a:xfrm>
            <a:off x="4616238" y="2268258"/>
            <a:ext cx="3830531" cy="2601398"/>
          </a:xfrm>
          <a:prstGeom prst="rect">
            <a:avLst/>
          </a:prstGeom>
        </p:spPr>
        <p:txBody>
          <a:bodyPr>
            <a:normAutofit/>
          </a:bodyPr>
          <a:lstStyle/>
          <a:p>
            <a:pPr defTabSz="722376">
              <a:lnSpc>
                <a:spcPct val="90000"/>
              </a:lnSpc>
              <a:spcAft>
                <a:spcPts val="600"/>
              </a:spcAft>
            </a:pPr>
            <a:r>
              <a:rPr lang="en-US" sz="1400" kern="1200" dirty="0">
                <a:solidFill>
                  <a:schemeClr val="tx1"/>
                </a:solidFill>
                <a:latin typeface="Söhne"/>
                <a:ea typeface="+mn-ea"/>
                <a:cs typeface="+mn-cs"/>
              </a:rPr>
              <a:t>Editing is the stage where writers </a:t>
            </a:r>
            <a:r>
              <a:rPr lang="en-US" sz="1400" kern="1200" dirty="0">
                <a:solidFill>
                  <a:schemeClr val="tx1"/>
                </a:solidFill>
                <a:highlight>
                  <a:srgbClr val="FFFF00"/>
                </a:highlight>
                <a:latin typeface="Söhne"/>
                <a:ea typeface="+mn-ea"/>
                <a:cs typeface="+mn-cs"/>
              </a:rPr>
              <a:t>review and correct the mechanics and technical aspects, such as grammar, punctuation, spelling, sentence structure, and style</a:t>
            </a:r>
            <a:r>
              <a:rPr lang="en-US" sz="1400" kern="1200" dirty="0">
                <a:solidFill>
                  <a:schemeClr val="tx1"/>
                </a:solidFill>
                <a:latin typeface="Söhne"/>
                <a:ea typeface="+mn-ea"/>
                <a:cs typeface="+mn-cs"/>
              </a:rPr>
              <a:t>. Unlike revising, which focuses on substantive changes</a:t>
            </a:r>
            <a:r>
              <a:rPr lang="en-US" sz="1400" kern="1200" dirty="0">
                <a:solidFill>
                  <a:schemeClr val="tx1"/>
                </a:solidFill>
                <a:highlight>
                  <a:srgbClr val="FFFF00"/>
                </a:highlight>
                <a:latin typeface="Söhne"/>
                <a:ea typeface="+mn-ea"/>
                <a:cs typeface="+mn-cs"/>
              </a:rPr>
              <a:t>, editing deals with fine-tuning the language and ensuring clarity, coherence, and correctness</a:t>
            </a:r>
            <a:r>
              <a:rPr lang="en-US" sz="1400" kern="1200" dirty="0">
                <a:solidFill>
                  <a:schemeClr val="tx1"/>
                </a:solidFill>
                <a:latin typeface="Söhne"/>
                <a:ea typeface="+mn-ea"/>
                <a:cs typeface="+mn-cs"/>
              </a:rPr>
              <a:t>. Writers carefully proofread their drafts to catch errors and inconsistencies</a:t>
            </a:r>
            <a:r>
              <a:rPr lang="en-US" sz="1400" kern="1200" dirty="0">
                <a:solidFill>
                  <a:schemeClr val="tx1"/>
                </a:solidFill>
                <a:highlight>
                  <a:srgbClr val="FFFF00"/>
                </a:highlight>
                <a:latin typeface="Söhne"/>
                <a:ea typeface="+mn-ea"/>
                <a:cs typeface="+mn-cs"/>
              </a:rPr>
              <a:t>, using tools like spelling and grammar checkers, style guides, and reference materials. </a:t>
            </a:r>
            <a:r>
              <a:rPr lang="en-US" sz="1400" kern="1200" dirty="0">
                <a:solidFill>
                  <a:schemeClr val="tx1"/>
                </a:solidFill>
                <a:latin typeface="Söhne"/>
                <a:ea typeface="+mn-ea"/>
                <a:cs typeface="+mn-cs"/>
              </a:rPr>
              <a:t>Writers must pay attention to detail and meticulously polish their writing during editing to produce a final draft.</a:t>
            </a:r>
            <a:endParaRPr lang="en-NG" sz="1400" dirty="0"/>
          </a:p>
        </p:txBody>
      </p:sp>
    </p:spTree>
    <p:extLst>
      <p:ext uri="{BB962C8B-B14F-4D97-AF65-F5344CB8AC3E}">
        <p14:creationId xmlns:p14="http://schemas.microsoft.com/office/powerpoint/2010/main" val="4205470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7ABC25-508E-BA95-FBDA-CE1BE9D6CA14}"/>
              </a:ext>
            </a:extLst>
          </p:cNvPr>
          <p:cNvSpPr>
            <a:spLocks noGrp="1"/>
          </p:cNvSpPr>
          <p:nvPr>
            <p:ph type="title"/>
          </p:nvPr>
        </p:nvSpPr>
        <p:spPr>
          <a:xfrm>
            <a:off x="630936" y="411480"/>
            <a:ext cx="2700645" cy="4073652"/>
          </a:xfrm>
        </p:spPr>
        <p:txBody>
          <a:bodyPr vert="horz" lIns="91440" tIns="45720" rIns="91440" bIns="45720" rtlCol="0" anchor="ctr">
            <a:normAutofit/>
          </a:bodyPr>
          <a:lstStyle/>
          <a:p>
            <a:pPr defTabSz="914400">
              <a:spcBef>
                <a:spcPct val="0"/>
              </a:spcBef>
            </a:pPr>
            <a:r>
              <a:rPr lang="en-US" sz="1900" b="1" kern="1200" dirty="0">
                <a:solidFill>
                  <a:schemeClr val="tx1"/>
                </a:solidFill>
                <a:latin typeface="+mj-lt"/>
                <a:ea typeface="+mj-ea"/>
                <a:cs typeface="+mj-cs"/>
              </a:rPr>
              <a:t>SUBMISSION/</a:t>
            </a:r>
            <a:br>
              <a:rPr lang="en-US" sz="1900" b="1" kern="1200" dirty="0">
                <a:solidFill>
                  <a:schemeClr val="tx1"/>
                </a:solidFill>
                <a:latin typeface="+mj-lt"/>
                <a:ea typeface="+mj-ea"/>
                <a:cs typeface="+mj-cs"/>
              </a:rPr>
            </a:br>
            <a:r>
              <a:rPr lang="en-US" sz="1900" b="1" kern="1200" dirty="0">
                <a:solidFill>
                  <a:schemeClr val="tx1"/>
                </a:solidFill>
                <a:latin typeface="+mj-lt"/>
                <a:ea typeface="+mj-ea"/>
                <a:cs typeface="+mj-cs"/>
              </a:rPr>
              <a:t>PUBLISHING STAGE</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6F63A6D-FB1E-C5A9-0338-EDDC10946F38}"/>
              </a:ext>
            </a:extLst>
          </p:cNvPr>
          <p:cNvSpPr>
            <a:spLocks noGrp="1"/>
          </p:cNvSpPr>
          <p:nvPr>
            <p:ph type="body" idx="1"/>
          </p:nvPr>
        </p:nvSpPr>
        <p:spPr>
          <a:xfrm>
            <a:off x="3844813" y="414068"/>
            <a:ext cx="4668251" cy="4073652"/>
          </a:xfrm>
        </p:spPr>
        <p:txBody>
          <a:bodyPr vert="horz" lIns="91440" tIns="45720" rIns="91440" bIns="45720" rtlCol="0" anchor="ctr">
            <a:normAutofit/>
          </a:bodyPr>
          <a:lstStyle/>
          <a:p>
            <a:pPr marL="0" indent="0" defTabSz="914400">
              <a:spcAft>
                <a:spcPts val="600"/>
              </a:spcAft>
              <a:buNone/>
            </a:pPr>
            <a:r>
              <a:rPr lang="en-US" sz="2800" dirty="0"/>
              <a:t>This is the final stage of the writing process, and </a:t>
            </a:r>
            <a:r>
              <a:rPr lang="en-US" sz="2800" dirty="0">
                <a:highlight>
                  <a:srgbClr val="FFFF00"/>
                </a:highlight>
              </a:rPr>
              <a:t>the writer’s audience determines the format.  The work demonstrates the writer's ideas, insights, and creativity</a:t>
            </a:r>
            <a:r>
              <a:rPr lang="en-US" sz="1700" dirty="0"/>
              <a:t>.</a:t>
            </a:r>
          </a:p>
        </p:txBody>
      </p:sp>
    </p:spTree>
    <p:extLst>
      <p:ext uri="{BB962C8B-B14F-4D97-AF65-F5344CB8AC3E}">
        <p14:creationId xmlns:p14="http://schemas.microsoft.com/office/powerpoint/2010/main" val="8122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70D7C5-A8B8-CD5F-1D05-60364311C6E0}"/>
              </a:ext>
            </a:extLst>
          </p:cNvPr>
          <p:cNvSpPr>
            <a:spLocks noGrp="1"/>
          </p:cNvSpPr>
          <p:nvPr>
            <p:ph type="title"/>
          </p:nvPr>
        </p:nvSpPr>
        <p:spPr>
          <a:xfrm>
            <a:off x="3973321" y="246888"/>
            <a:ext cx="4688333" cy="1337310"/>
          </a:xfrm>
        </p:spPr>
        <p:txBody>
          <a:bodyPr vert="horz" lIns="91440" tIns="45720" rIns="91440" bIns="45720" rtlCol="0" anchor="b">
            <a:normAutofit/>
          </a:bodyPr>
          <a:lstStyle/>
          <a:p>
            <a:pPr defTabSz="914400">
              <a:spcBef>
                <a:spcPct val="0"/>
              </a:spcBef>
            </a:pPr>
            <a:r>
              <a:rPr lang="en-US" sz="4100" b="1"/>
              <a:t>CONCLUSION</a:t>
            </a:r>
          </a:p>
        </p:txBody>
      </p:sp>
      <p:pic>
        <p:nvPicPr>
          <p:cNvPr id="16" name="Picture 15" descr="Light bulb on yellow background with sketched light beams and cord">
            <a:extLst>
              <a:ext uri="{FF2B5EF4-FFF2-40B4-BE49-F238E27FC236}">
                <a16:creationId xmlns:a16="http://schemas.microsoft.com/office/drawing/2014/main" id="{FC48EB6C-49F6-3104-F083-2AA427F25BCF}"/>
              </a:ext>
            </a:extLst>
          </p:cNvPr>
          <p:cNvPicPr>
            <a:picLocks noChangeAspect="1"/>
          </p:cNvPicPr>
          <p:nvPr/>
        </p:nvPicPr>
        <p:blipFill rotWithShape="1">
          <a:blip r:embed="rId2"/>
          <a:srcRect l="51248" r="6986" b="-2"/>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CC51412-B9F7-5D93-CCF2-A7AD5254D4C6}"/>
              </a:ext>
            </a:extLst>
          </p:cNvPr>
          <p:cNvSpPr>
            <a:spLocks noGrp="1"/>
          </p:cNvSpPr>
          <p:nvPr>
            <p:ph type="body" idx="1"/>
          </p:nvPr>
        </p:nvSpPr>
        <p:spPr>
          <a:xfrm>
            <a:off x="3973321" y="2029968"/>
            <a:ext cx="4688333" cy="2935224"/>
          </a:xfrm>
        </p:spPr>
        <p:txBody>
          <a:bodyPr vert="horz" lIns="91440" tIns="45720" rIns="91440" bIns="45720" rtlCol="0">
            <a:normAutofit/>
          </a:bodyPr>
          <a:lstStyle/>
          <a:p>
            <a:pPr marL="114300" indent="-228600" defTabSz="914400">
              <a:spcAft>
                <a:spcPts val="600"/>
              </a:spcAft>
              <a:buFont typeface="Arial" panose="020B0604020202020204" pitchFamily="34" charset="0"/>
              <a:buChar char="•"/>
            </a:pPr>
            <a:r>
              <a:rPr lang="en-US" sz="1700" b="0" i="0" u="none" strike="noStrike" dirty="0">
                <a:effectLst/>
              </a:rPr>
              <a:t>The Writing Process highlights a structured approach from idea conception to submission. </a:t>
            </a:r>
          </a:p>
          <a:p>
            <a:pPr marL="114300" indent="-228600" defTabSz="914400">
              <a:spcAft>
                <a:spcPts val="600"/>
              </a:spcAft>
              <a:buFont typeface="Arial" panose="020B0604020202020204" pitchFamily="34" charset="0"/>
              <a:buChar char="•"/>
            </a:pPr>
            <a:r>
              <a:rPr lang="en-US" sz="1700" b="0" i="0" u="none" strike="noStrike" dirty="0">
                <a:effectLst/>
              </a:rPr>
              <a:t>It comprises stages including prewriting, where ideas are brainstormed and organized; drafting, where these ideas are transformed into a rough draft; and revising and editing/proofreading, where the draft is refined and polished for clarity and correctness. </a:t>
            </a:r>
          </a:p>
          <a:p>
            <a:pPr marL="114300" indent="-228600" defTabSz="914400">
              <a:spcAft>
                <a:spcPts val="600"/>
              </a:spcAft>
              <a:buFont typeface="Arial" panose="020B0604020202020204" pitchFamily="34" charset="0"/>
              <a:buChar char="•"/>
            </a:pPr>
            <a:r>
              <a:rPr lang="en-US" sz="1700" b="0" i="0" u="none" strike="noStrike" dirty="0">
                <a:effectLst/>
              </a:rPr>
              <a:t>The final stage of the process involves preparing the polished draft for submission.</a:t>
            </a:r>
            <a:endParaRPr lang="en-US" sz="1700" dirty="0"/>
          </a:p>
        </p:txBody>
      </p:sp>
    </p:spTree>
    <p:extLst>
      <p:ext uri="{BB962C8B-B14F-4D97-AF65-F5344CB8AC3E}">
        <p14:creationId xmlns:p14="http://schemas.microsoft.com/office/powerpoint/2010/main" val="3020575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Google Shape;96;p20"/>
          <p:cNvSpPr txBox="1">
            <a:spLocks noGrp="1"/>
          </p:cNvSpPr>
          <p:nvPr>
            <p:ph type="title"/>
          </p:nvPr>
        </p:nvSpPr>
        <p:spPr>
          <a:xfrm>
            <a:off x="628650" y="273843"/>
            <a:ext cx="7886700" cy="994173"/>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kern="1200" dirty="0">
                <a:solidFill>
                  <a:schemeClr val="tx1"/>
                </a:solidFill>
                <a:latin typeface="+mj-lt"/>
                <a:ea typeface="+mj-ea"/>
                <a:cs typeface="+mj-cs"/>
                <a:sym typeface="Calibri"/>
              </a:rPr>
              <a:t>Understanding Academic Integrity: Plagiarism and Generative AI</a:t>
            </a:r>
            <a:endParaRPr lang="en-US" sz="3200" b="1" kern="1200" dirty="0">
              <a:solidFill>
                <a:schemeClr val="tx1"/>
              </a:solidFill>
              <a:latin typeface="+mj-lt"/>
              <a:ea typeface="+mj-ea"/>
              <a:cs typeface="+mj-cs"/>
            </a:endParaRPr>
          </a:p>
        </p:txBody>
      </p:sp>
      <p:sp>
        <p:nvSpPr>
          <p:cNvPr id="105"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398984"/>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 name="connsiteX0" fmla="*/ 0 w 7818120"/>
              <a:gd name="connsiteY0" fmla="*/ 0 h 13716"/>
              <a:gd name="connsiteX1" fmla="*/ 573329 w 7818120"/>
              <a:gd name="connsiteY1" fmla="*/ 0 h 13716"/>
              <a:gd name="connsiteX2" fmla="*/ 990295 w 7818120"/>
              <a:gd name="connsiteY2" fmla="*/ 0 h 13716"/>
              <a:gd name="connsiteX3" fmla="*/ 1394232 w 7818120"/>
              <a:gd name="connsiteY3" fmla="*/ 0 h 13716"/>
              <a:gd name="connsiteX4" fmla="*/ 1798168 w 7818120"/>
              <a:gd name="connsiteY4" fmla="*/ 0 h 13716"/>
              <a:gd name="connsiteX5" fmla="*/ 2371496 w 7818120"/>
              <a:gd name="connsiteY5" fmla="*/ 0 h 13716"/>
              <a:gd name="connsiteX6" fmla="*/ 2944825 w 7818120"/>
              <a:gd name="connsiteY6" fmla="*/ 0 h 13716"/>
              <a:gd name="connsiteX7" fmla="*/ 3752698 w 7818120"/>
              <a:gd name="connsiteY7" fmla="*/ 0 h 13716"/>
              <a:gd name="connsiteX8" fmla="*/ 4247845 w 7818120"/>
              <a:gd name="connsiteY8" fmla="*/ 0 h 13716"/>
              <a:gd name="connsiteX9" fmla="*/ 5055718 w 7818120"/>
              <a:gd name="connsiteY9" fmla="*/ 0 h 13716"/>
              <a:gd name="connsiteX10" fmla="*/ 5863590 w 7818120"/>
              <a:gd name="connsiteY10" fmla="*/ 0 h 13716"/>
              <a:gd name="connsiteX11" fmla="*/ 6515100 w 7818120"/>
              <a:gd name="connsiteY11" fmla="*/ 0 h 13716"/>
              <a:gd name="connsiteX12" fmla="*/ 7818120 w 7818120"/>
              <a:gd name="connsiteY12" fmla="*/ 0 h 13716"/>
              <a:gd name="connsiteX13" fmla="*/ 7818120 w 7818120"/>
              <a:gd name="connsiteY13" fmla="*/ 13716 h 13716"/>
              <a:gd name="connsiteX14" fmla="*/ 7401154 w 7818120"/>
              <a:gd name="connsiteY14" fmla="*/ 13716 h 13716"/>
              <a:gd name="connsiteX15" fmla="*/ 6593281 w 7818120"/>
              <a:gd name="connsiteY15" fmla="*/ 13716 h 13716"/>
              <a:gd name="connsiteX16" fmla="*/ 6098134 w 7818120"/>
              <a:gd name="connsiteY16" fmla="*/ 13716 h 13716"/>
              <a:gd name="connsiteX17" fmla="*/ 5446624 w 7818120"/>
              <a:gd name="connsiteY17" fmla="*/ 13716 h 13716"/>
              <a:gd name="connsiteX18" fmla="*/ 4638751 w 7818120"/>
              <a:gd name="connsiteY18" fmla="*/ 13716 h 13716"/>
              <a:gd name="connsiteX19" fmla="*/ 3987241 w 7818120"/>
              <a:gd name="connsiteY19" fmla="*/ 13716 h 13716"/>
              <a:gd name="connsiteX20" fmla="*/ 3570275 w 7818120"/>
              <a:gd name="connsiteY20" fmla="*/ 13716 h 13716"/>
              <a:gd name="connsiteX21" fmla="*/ 3075127 w 7818120"/>
              <a:gd name="connsiteY21" fmla="*/ 13716 h 13716"/>
              <a:gd name="connsiteX22" fmla="*/ 2267255 w 7818120"/>
              <a:gd name="connsiteY22" fmla="*/ 13716 h 13716"/>
              <a:gd name="connsiteX23" fmla="*/ 1615745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249" y="3138"/>
                  <a:pt x="7818107" y="8565"/>
                  <a:pt x="7818120" y="13716"/>
                </a:cubicBezTo>
                <a:cubicBezTo>
                  <a:pt x="7701883" y="-38533"/>
                  <a:pt x="7395843" y="3865"/>
                  <a:pt x="7244791" y="13716"/>
                </a:cubicBezTo>
                <a:cubicBezTo>
                  <a:pt x="7088282" y="9835"/>
                  <a:pt x="6958165" y="16330"/>
                  <a:pt x="6827825" y="13716"/>
                </a:cubicBezTo>
                <a:cubicBezTo>
                  <a:pt x="6715653" y="-7377"/>
                  <a:pt x="6356779" y="28552"/>
                  <a:pt x="6176315" y="13716"/>
                </a:cubicBezTo>
                <a:cubicBezTo>
                  <a:pt x="6015772" y="-9504"/>
                  <a:pt x="5852284" y="-4528"/>
                  <a:pt x="5681167" y="13716"/>
                </a:cubicBezTo>
                <a:cubicBezTo>
                  <a:pt x="5508148" y="43447"/>
                  <a:pt x="5305363" y="-11419"/>
                  <a:pt x="5029657" y="13716"/>
                </a:cubicBezTo>
                <a:cubicBezTo>
                  <a:pt x="4760375" y="42218"/>
                  <a:pt x="4637400" y="31106"/>
                  <a:pt x="4378147" y="13716"/>
                </a:cubicBezTo>
                <a:cubicBezTo>
                  <a:pt x="4094943" y="3471"/>
                  <a:pt x="4037303" y="22996"/>
                  <a:pt x="3726637" y="13716"/>
                </a:cubicBezTo>
                <a:cubicBezTo>
                  <a:pt x="3400340" y="-7031"/>
                  <a:pt x="3320728" y="56486"/>
                  <a:pt x="3075127" y="13716"/>
                </a:cubicBezTo>
                <a:cubicBezTo>
                  <a:pt x="2809301" y="-30329"/>
                  <a:pt x="2702630" y="11905"/>
                  <a:pt x="2501798" y="13716"/>
                </a:cubicBezTo>
                <a:cubicBezTo>
                  <a:pt x="2308686" y="16179"/>
                  <a:pt x="2079466" y="978"/>
                  <a:pt x="1772107" y="13716"/>
                </a:cubicBezTo>
                <a:cubicBezTo>
                  <a:pt x="1420202" y="42492"/>
                  <a:pt x="1431765" y="24341"/>
                  <a:pt x="1120597" y="13716"/>
                </a:cubicBezTo>
                <a:cubicBezTo>
                  <a:pt x="791266" y="27035"/>
                  <a:pt x="235945" y="77750"/>
                  <a:pt x="0" y="13716"/>
                </a:cubicBezTo>
                <a:cubicBezTo>
                  <a:pt x="-457" y="9675"/>
                  <a:pt x="580" y="3290"/>
                  <a:pt x="0" y="0"/>
                </a:cubicBezTo>
                <a:close/>
              </a:path>
              <a:path w="7818120" h="13716"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7779" y="6351"/>
                  <a:pt x="7818443" y="9419"/>
                  <a:pt x="7818120" y="13716"/>
                </a:cubicBezTo>
                <a:cubicBezTo>
                  <a:pt x="7615777" y="-5643"/>
                  <a:pt x="7527543" y="-10322"/>
                  <a:pt x="7401154" y="13716"/>
                </a:cubicBezTo>
                <a:cubicBezTo>
                  <a:pt x="7322611" y="43324"/>
                  <a:pt x="6964426" y="-29538"/>
                  <a:pt x="6593281" y="13716"/>
                </a:cubicBezTo>
                <a:cubicBezTo>
                  <a:pt x="6260055" y="29261"/>
                  <a:pt x="6287545" y="-8535"/>
                  <a:pt x="6098134" y="13716"/>
                </a:cubicBezTo>
                <a:cubicBezTo>
                  <a:pt x="5900337" y="10423"/>
                  <a:pt x="5605990" y="68049"/>
                  <a:pt x="5446624" y="13716"/>
                </a:cubicBezTo>
                <a:cubicBezTo>
                  <a:pt x="5244167" y="-27676"/>
                  <a:pt x="4914971" y="-38930"/>
                  <a:pt x="4638751" y="13716"/>
                </a:cubicBezTo>
                <a:cubicBezTo>
                  <a:pt x="4353273" y="3808"/>
                  <a:pt x="4297533" y="9304"/>
                  <a:pt x="3987241" y="13716"/>
                </a:cubicBezTo>
                <a:cubicBezTo>
                  <a:pt x="3687723" y="37304"/>
                  <a:pt x="3776181" y="25467"/>
                  <a:pt x="3570275" y="13716"/>
                </a:cubicBezTo>
                <a:cubicBezTo>
                  <a:pt x="3396160" y="5677"/>
                  <a:pt x="3285909" y="43738"/>
                  <a:pt x="3075127" y="13716"/>
                </a:cubicBezTo>
                <a:cubicBezTo>
                  <a:pt x="2869474" y="36940"/>
                  <a:pt x="2676329" y="400"/>
                  <a:pt x="2267255" y="13716"/>
                </a:cubicBezTo>
                <a:cubicBezTo>
                  <a:pt x="1866401" y="19960"/>
                  <a:pt x="1882987" y="21124"/>
                  <a:pt x="1615745" y="13716"/>
                </a:cubicBezTo>
                <a:cubicBezTo>
                  <a:pt x="1346085" y="8807"/>
                  <a:pt x="1323312" y="7820"/>
                  <a:pt x="1120597" y="13716"/>
                </a:cubicBezTo>
                <a:cubicBezTo>
                  <a:pt x="940237" y="-65547"/>
                  <a:pt x="569386" y="23019"/>
                  <a:pt x="0" y="13716"/>
                </a:cubicBezTo>
                <a:cubicBezTo>
                  <a:pt x="794" y="8095"/>
                  <a:pt x="29" y="5295"/>
                  <a:pt x="0" y="0"/>
                </a:cubicBezTo>
                <a:close/>
              </a:path>
              <a:path w="7818120" h="13716"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8044" y="2812"/>
                  <a:pt x="7817504" y="9122"/>
                  <a:pt x="7818120" y="13716"/>
                </a:cubicBezTo>
                <a:cubicBezTo>
                  <a:pt x="7693944" y="-8187"/>
                  <a:pt x="7376376" y="-11249"/>
                  <a:pt x="7244791" y="13716"/>
                </a:cubicBezTo>
                <a:cubicBezTo>
                  <a:pt x="7100086" y="-10289"/>
                  <a:pt x="6942350" y="30849"/>
                  <a:pt x="6827825" y="13716"/>
                </a:cubicBezTo>
                <a:cubicBezTo>
                  <a:pt x="6691364" y="23301"/>
                  <a:pt x="6342432" y="32760"/>
                  <a:pt x="6176315" y="13716"/>
                </a:cubicBezTo>
                <a:cubicBezTo>
                  <a:pt x="6012855" y="23946"/>
                  <a:pt x="5862931" y="-5523"/>
                  <a:pt x="5681167" y="13716"/>
                </a:cubicBezTo>
                <a:cubicBezTo>
                  <a:pt x="5485664" y="67025"/>
                  <a:pt x="5296023" y="-3294"/>
                  <a:pt x="5029657" y="13716"/>
                </a:cubicBezTo>
                <a:cubicBezTo>
                  <a:pt x="4753680" y="44474"/>
                  <a:pt x="4640335" y="33934"/>
                  <a:pt x="4378147" y="13716"/>
                </a:cubicBezTo>
                <a:cubicBezTo>
                  <a:pt x="4103046" y="-9109"/>
                  <a:pt x="4022480" y="39276"/>
                  <a:pt x="3726637" y="13716"/>
                </a:cubicBezTo>
                <a:cubicBezTo>
                  <a:pt x="3429109" y="-1096"/>
                  <a:pt x="3316488" y="56843"/>
                  <a:pt x="3075127" y="13716"/>
                </a:cubicBezTo>
                <a:cubicBezTo>
                  <a:pt x="2821014" y="1521"/>
                  <a:pt x="2665050" y="-15835"/>
                  <a:pt x="2501798" y="13716"/>
                </a:cubicBezTo>
                <a:cubicBezTo>
                  <a:pt x="2343345" y="24822"/>
                  <a:pt x="2120041" y="-54999"/>
                  <a:pt x="1772107" y="13716"/>
                </a:cubicBezTo>
                <a:cubicBezTo>
                  <a:pt x="1424078" y="46093"/>
                  <a:pt x="1427418" y="28000"/>
                  <a:pt x="1120597" y="13716"/>
                </a:cubicBezTo>
                <a:cubicBezTo>
                  <a:pt x="796486" y="41366"/>
                  <a:pt x="243712" y="43226"/>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Google Shape;97;p20">
            <a:extLst>
              <a:ext uri="{FF2B5EF4-FFF2-40B4-BE49-F238E27FC236}">
                <a16:creationId xmlns:a16="http://schemas.microsoft.com/office/drawing/2014/main" id="{A01E882D-2A40-45EC-336A-AE45EB94E10E}"/>
              </a:ext>
            </a:extLst>
          </p:cNvPr>
          <p:cNvGraphicFramePr/>
          <p:nvPr>
            <p:extLst>
              <p:ext uri="{D42A27DB-BD31-4B8C-83A1-F6EECF244321}">
                <p14:modId xmlns:p14="http://schemas.microsoft.com/office/powerpoint/2010/main" val="2053832158"/>
              </p:ext>
            </p:extLst>
          </p:nvPr>
        </p:nvGraphicFramePr>
        <p:xfrm>
          <a:off x="628650" y="1671065"/>
          <a:ext cx="7886700" cy="2961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8650" y="600744"/>
            <a:ext cx="2765618" cy="1195642"/>
          </a:xfrm>
          <a:prstGeom prst="rect">
            <a:avLst/>
          </a:prstGeom>
        </p:spPr>
        <p:txBody>
          <a:bodyPr spcFirstLastPara="1" vert="horz" lIns="91440" tIns="45720" rIns="91440" bIns="45720" rtlCol="0" anchor="t" anchorCtr="0">
            <a:normAutofit/>
          </a:bodyPr>
          <a:lstStyle/>
          <a:p>
            <a:pPr marL="0" lvl="0" indent="0" defTabSz="914400">
              <a:spcBef>
                <a:spcPct val="0"/>
              </a:spcBef>
              <a:spcAft>
                <a:spcPts val="0"/>
              </a:spcAft>
            </a:pPr>
            <a:r>
              <a:rPr lang="en-US" sz="3200" b="1" dirty="0"/>
              <a:t>DEFINITION OF PLAGIARISM</a:t>
            </a:r>
          </a:p>
        </p:txBody>
      </p:sp>
      <p:sp>
        <p:nvSpPr>
          <p:cNvPr id="103" name="Google Shape;103;p21"/>
          <p:cNvSpPr txBox="1">
            <a:spLocks noGrp="1"/>
          </p:cNvSpPr>
          <p:nvPr>
            <p:ph type="body" idx="1"/>
          </p:nvPr>
        </p:nvSpPr>
        <p:spPr>
          <a:xfrm>
            <a:off x="4006159" y="254442"/>
            <a:ext cx="4509191" cy="1634067"/>
          </a:xfrm>
          <a:prstGeom prst="rect">
            <a:avLst/>
          </a:prstGeom>
        </p:spPr>
        <p:txBody>
          <a:bodyPr spcFirstLastPara="1" vert="horz" lIns="91440" tIns="45720" rIns="91440" bIns="45720" rtlCol="0" anchor="t" anchorCtr="0">
            <a:normAutofit fontScale="70000" lnSpcReduction="20000"/>
          </a:bodyPr>
          <a:lstStyle/>
          <a:p>
            <a:pPr marL="0" lvl="0" indent="0" defTabSz="914400">
              <a:spcBef>
                <a:spcPts val="0"/>
              </a:spcBef>
              <a:spcAft>
                <a:spcPts val="0"/>
              </a:spcAft>
              <a:buClr>
                <a:schemeClr val="dk1"/>
              </a:buClr>
              <a:buSzPts val="1100"/>
              <a:buNone/>
            </a:pPr>
            <a:r>
              <a:rPr lang="en-US" sz="2600" dirty="0">
                <a:sym typeface="Calibri"/>
              </a:rPr>
              <a:t>Plagiarism is using someone else's words, ideas, or work without proper acknowledgement or citation. </a:t>
            </a:r>
          </a:p>
          <a:p>
            <a:pPr marL="0" lvl="0" indent="0" defTabSz="914400">
              <a:spcBef>
                <a:spcPts val="0"/>
              </a:spcBef>
              <a:spcAft>
                <a:spcPts val="0"/>
              </a:spcAft>
              <a:buClr>
                <a:schemeClr val="dk1"/>
              </a:buClr>
              <a:buSzPts val="1100"/>
              <a:buNone/>
            </a:pPr>
            <a:endParaRPr lang="en-US" sz="2600" dirty="0">
              <a:sym typeface="Calibri"/>
            </a:endParaRPr>
          </a:p>
          <a:p>
            <a:pPr marL="0" lvl="0" indent="0" defTabSz="914400">
              <a:spcBef>
                <a:spcPts val="0"/>
              </a:spcBef>
              <a:spcAft>
                <a:spcPts val="0"/>
              </a:spcAft>
              <a:buClr>
                <a:schemeClr val="dk1"/>
              </a:buClr>
              <a:buSzPts val="1100"/>
              <a:buNone/>
            </a:pPr>
            <a:r>
              <a:rPr lang="en-US" sz="2600" dirty="0">
                <a:sym typeface="Calibri"/>
              </a:rPr>
              <a:t>Examples include copying and pasting text from a source without quotation marks or failing to cite the original author.</a:t>
            </a:r>
          </a:p>
          <a:p>
            <a:pPr marL="0" lvl="0" indent="0" defTabSz="914400">
              <a:spcBef>
                <a:spcPts val="0"/>
              </a:spcBef>
              <a:spcAft>
                <a:spcPts val="0"/>
              </a:spcAft>
              <a:buClr>
                <a:schemeClr val="dk1"/>
              </a:buClr>
              <a:buSzPts val="1100"/>
              <a:buNone/>
            </a:pPr>
            <a:r>
              <a:rPr lang="en-US" sz="2600" dirty="0">
                <a:sym typeface="Calibri"/>
              </a:rPr>
              <a:t> </a:t>
            </a:r>
          </a:p>
          <a:p>
            <a:pPr marL="0" lvl="0" indent="-228600" defTabSz="914400">
              <a:spcBef>
                <a:spcPts val="0"/>
              </a:spcBef>
              <a:spcAft>
                <a:spcPts val="1200"/>
              </a:spcAft>
              <a:buFont typeface="Arial" panose="020B0604020202020204" pitchFamily="34" charset="0"/>
              <a:buChar char="•"/>
            </a:pPr>
            <a:endParaRPr lang="en-US" sz="1400" dirty="0"/>
          </a:p>
        </p:txBody>
      </p:sp>
      <p:pic>
        <p:nvPicPr>
          <p:cNvPr id="105" name="Picture 104" descr="Multi-coloured paper-craft art">
            <a:extLst>
              <a:ext uri="{FF2B5EF4-FFF2-40B4-BE49-F238E27FC236}">
                <a16:creationId xmlns:a16="http://schemas.microsoft.com/office/drawing/2014/main" id="{DF88DBFC-AB4C-92F4-EF32-6EE1F16D904E}"/>
              </a:ext>
            </a:extLst>
          </p:cNvPr>
          <p:cNvPicPr>
            <a:picLocks noChangeAspect="1"/>
          </p:cNvPicPr>
          <p:nvPr/>
        </p:nvPicPr>
        <p:blipFill rotWithShape="1">
          <a:blip r:embed="rId3"/>
          <a:srcRect t="28334" b="22027"/>
          <a:stretch/>
        </p:blipFill>
        <p:spPr>
          <a:xfrm>
            <a:off x="-1" y="2113696"/>
            <a:ext cx="9144001" cy="3029803"/>
          </a:xfrm>
          <a:prstGeom prst="rect">
            <a:avLst/>
          </a:prstGeom>
        </p:spPr>
      </p:pic>
      <p:grpSp>
        <p:nvGrpSpPr>
          <p:cNvPr id="109" name="Group 108">
            <a:extLst>
              <a:ext uri="{FF2B5EF4-FFF2-40B4-BE49-F238E27FC236}">
                <a16:creationId xmlns:a16="http://schemas.microsoft.com/office/drawing/2014/main" id="{F2221BB3-7B5D-C899-7745-66D7AC3232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5053288"/>
            <a:ext cx="9155399" cy="92522"/>
            <a:chOff x="-5025" y="6737718"/>
            <a:chExt cx="12207200" cy="123363"/>
          </a:xfrm>
        </p:grpSpPr>
        <p:sp>
          <p:nvSpPr>
            <p:cNvPr id="110" name="Rectangle 109">
              <a:extLst>
                <a:ext uri="{FF2B5EF4-FFF2-40B4-BE49-F238E27FC236}">
                  <a16:creationId xmlns:a16="http://schemas.microsoft.com/office/drawing/2014/main" id="{3FD2D571-38D7-DB0F-166C-14FEDA700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B88AEF72-50CD-C201-F6BF-C595BBBED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6115050" y="846070"/>
            <a:ext cx="2575635" cy="1061453"/>
          </a:xfrm>
          <a:prstGeom prst="rect">
            <a:avLst/>
          </a:prstGeom>
        </p:spPr>
        <p:txBody>
          <a:bodyPr spcFirstLastPara="1" vert="horz" lIns="91440" tIns="45720" rIns="91440" bIns="45720" rtlCol="0" anchor="t" anchorCtr="0">
            <a:normAutofit fontScale="90000"/>
          </a:bodyPr>
          <a:lstStyle/>
          <a:p>
            <a:pPr marL="0" lvl="0" indent="0" defTabSz="914400">
              <a:spcBef>
                <a:spcPct val="0"/>
              </a:spcBef>
              <a:spcAft>
                <a:spcPts val="0"/>
              </a:spcAft>
            </a:pPr>
            <a:r>
              <a:rPr lang="en-US" sz="2800" b="1" dirty="0"/>
              <a:t>CONSEQUENCES OF PLAGIARISM</a:t>
            </a:r>
          </a:p>
        </p:txBody>
      </p:sp>
      <p:pic>
        <p:nvPicPr>
          <p:cNvPr id="111" name="Picture 110" descr="White paper ships being led by a yellow ship">
            <a:extLst>
              <a:ext uri="{FF2B5EF4-FFF2-40B4-BE49-F238E27FC236}">
                <a16:creationId xmlns:a16="http://schemas.microsoft.com/office/drawing/2014/main" id="{2B91353F-8249-B176-7A66-BFAA9ADF2B52}"/>
              </a:ext>
            </a:extLst>
          </p:cNvPr>
          <p:cNvPicPr>
            <a:picLocks noChangeAspect="1"/>
          </p:cNvPicPr>
          <p:nvPr/>
        </p:nvPicPr>
        <p:blipFill rotWithShape="1">
          <a:blip r:embed="rId3"/>
          <a:srcRect l="26295"/>
          <a:stretch/>
        </p:blipFill>
        <p:spPr>
          <a:xfrm>
            <a:off x="-7414" y="10"/>
            <a:ext cx="5679453" cy="5143490"/>
          </a:xfrm>
          <a:prstGeom prst="rect">
            <a:avLst/>
          </a:prstGeom>
        </p:spPr>
      </p:pic>
      <p:cxnSp>
        <p:nvCxnSpPr>
          <p:cNvPr id="115" name="Straight Connector 114">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49542"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9" name="Google Shape;109;p22"/>
          <p:cNvSpPr txBox="1">
            <a:spLocks noGrp="1"/>
          </p:cNvSpPr>
          <p:nvPr>
            <p:ph type="body" idx="1"/>
          </p:nvPr>
        </p:nvSpPr>
        <p:spPr>
          <a:xfrm>
            <a:off x="5773784" y="1907522"/>
            <a:ext cx="2916902" cy="3117323"/>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dk1"/>
              </a:buClr>
              <a:buSzPts val="1100"/>
              <a:buNone/>
            </a:pPr>
            <a:r>
              <a:rPr lang="en-US" sz="1600" dirty="0">
                <a:sym typeface="Calibri"/>
              </a:rPr>
              <a:t>Plagiarism is a serious academic offence that can result in severe consequences, including </a:t>
            </a:r>
            <a:r>
              <a:rPr lang="en-US" sz="1600" dirty="0">
                <a:highlight>
                  <a:srgbClr val="FFFF00"/>
                </a:highlight>
                <a:sym typeface="Calibri"/>
              </a:rPr>
              <a:t>failing grades, academic probation, suspension, or even expulsion from the institution</a:t>
            </a:r>
            <a:r>
              <a:rPr lang="en-US" sz="1600" dirty="0">
                <a:sym typeface="Calibri"/>
              </a:rPr>
              <a:t>. </a:t>
            </a:r>
          </a:p>
          <a:p>
            <a:pPr marL="0" lvl="0" indent="0" defTabSz="914400">
              <a:spcBef>
                <a:spcPts val="0"/>
              </a:spcBef>
              <a:spcAft>
                <a:spcPts val="0"/>
              </a:spcAft>
              <a:buClr>
                <a:schemeClr val="dk1"/>
              </a:buClr>
              <a:buSzPts val="1100"/>
              <a:buNone/>
            </a:pPr>
            <a:endParaRPr lang="en-US" sz="1600" dirty="0">
              <a:sym typeface="Calibri"/>
            </a:endParaRPr>
          </a:p>
          <a:p>
            <a:pPr marL="0" lvl="0" indent="0" defTabSz="914400">
              <a:spcBef>
                <a:spcPts val="0"/>
              </a:spcBef>
              <a:spcAft>
                <a:spcPts val="0"/>
              </a:spcAft>
              <a:buClr>
                <a:schemeClr val="dk1"/>
              </a:buClr>
              <a:buSzPts val="1100"/>
              <a:buNone/>
            </a:pPr>
            <a:r>
              <a:rPr lang="en-US" sz="1600" dirty="0">
                <a:sym typeface="Calibri"/>
              </a:rPr>
              <a:t>Additionally, it can damage your reputation as a student and undermine the trust and integrity of the academic community.</a:t>
            </a:r>
          </a:p>
          <a:p>
            <a:pPr marL="0" lvl="0" indent="-228600" defTabSz="914400">
              <a:spcBef>
                <a:spcPts val="0"/>
              </a:spcBef>
              <a:spcAft>
                <a:spcPts val="1200"/>
              </a:spcAft>
              <a:buFont typeface="Arial" panose="020B0604020202020204" pitchFamily="34" charset="0"/>
              <a:buChar char="•"/>
            </a:pP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630936" y="411480"/>
            <a:ext cx="2700645" cy="407365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800" b="1" kern="1200" dirty="0">
                <a:solidFill>
                  <a:schemeClr val="tx1"/>
                </a:solidFill>
                <a:latin typeface="+mj-lt"/>
                <a:ea typeface="+mj-ea"/>
                <a:cs typeface="+mj-cs"/>
              </a:rPr>
              <a:t>WHY PLAGIARISM IS WRONG</a:t>
            </a:r>
          </a:p>
        </p:txBody>
      </p:sp>
      <p:sp>
        <p:nvSpPr>
          <p:cNvPr id="1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Google Shape;115;p23"/>
          <p:cNvSpPr txBox="1">
            <a:spLocks noGrp="1"/>
          </p:cNvSpPr>
          <p:nvPr>
            <p:ph type="body" idx="1"/>
          </p:nvPr>
        </p:nvSpPr>
        <p:spPr>
          <a:xfrm>
            <a:off x="3844813" y="414068"/>
            <a:ext cx="4668251" cy="4073652"/>
          </a:xfrm>
          <a:prstGeom prst="rect">
            <a:avLst/>
          </a:prstGeom>
        </p:spPr>
        <p:txBody>
          <a:bodyPr spcFirstLastPara="1" vert="horz" lIns="91440" tIns="45720" rIns="91440" bIns="45720" rtlCol="0" anchor="ctr" anchorCtr="0">
            <a:normAutofit fontScale="92500"/>
          </a:bodyPr>
          <a:lstStyle/>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Beyond the potential academic penalties, plagiarism violates the fundamental values of academic integrity, including honesty, trust, fairness, respect, responsibility, and courage. (</a:t>
            </a:r>
            <a:r>
              <a:rPr lang="en-US" sz="2400" dirty="0">
                <a:sym typeface="Calibri"/>
                <a:hlinkClick r:id="rId3"/>
              </a:rPr>
              <a:t>ICAI</a:t>
            </a:r>
            <a:r>
              <a:rPr lang="en-US" sz="2400" dirty="0">
                <a:sym typeface="Calibri"/>
              </a:rPr>
              <a:t>)</a:t>
            </a:r>
          </a:p>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By presenting someone else's work as your own, you not only deceive your instructors but also deny yourself the opportunity to develop your critical thinking and writing skills.</a:t>
            </a:r>
          </a:p>
          <a:p>
            <a:pPr marL="0" lvl="0" indent="0" defTabSz="914400">
              <a:spcBef>
                <a:spcPts val="0"/>
              </a:spcBef>
              <a:spcAft>
                <a:spcPts val="0"/>
              </a:spcAft>
              <a:buClr>
                <a:schemeClr val="dk1"/>
              </a:buClr>
              <a:buSzPts val="1100"/>
              <a:buNone/>
            </a:pPr>
            <a:endParaRPr lang="en-US" sz="2400" dirty="0">
              <a:sym typeface="Calibri"/>
            </a:endParaRP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127"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descr="Computer script on a screen">
            <a:extLst>
              <a:ext uri="{FF2B5EF4-FFF2-40B4-BE49-F238E27FC236}">
                <a16:creationId xmlns:a16="http://schemas.microsoft.com/office/drawing/2014/main" id="{D3874B18-EFB4-E268-00C8-CFBAE6F65D58}"/>
              </a:ext>
            </a:extLst>
          </p:cNvPr>
          <p:cNvPicPr>
            <a:picLocks noChangeAspect="1"/>
          </p:cNvPicPr>
          <p:nvPr/>
        </p:nvPicPr>
        <p:blipFill rotWithShape="1">
          <a:blip r:embed="rId3"/>
          <a:srcRect l="3784" r="43557"/>
          <a:stretch/>
        </p:blipFill>
        <p:spPr>
          <a:xfrm>
            <a:off x="20" y="-1"/>
            <a:ext cx="4057627" cy="5143501"/>
          </a:xfrm>
          <a:prstGeom prst="rect">
            <a:avLst/>
          </a:prstGeom>
        </p:spPr>
      </p:pic>
      <p:sp useBgFill="1">
        <p:nvSpPr>
          <p:cNvPr id="129" name="Rectangle 128">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0"/>
            <a:ext cx="5086352" cy="17144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24"/>
          <p:cNvSpPr txBox="1">
            <a:spLocks noGrp="1"/>
          </p:cNvSpPr>
          <p:nvPr>
            <p:ph type="title"/>
          </p:nvPr>
        </p:nvSpPr>
        <p:spPr>
          <a:xfrm>
            <a:off x="4586487" y="304263"/>
            <a:ext cx="4098726" cy="116947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000" b="1" dirty="0"/>
              <a:t>INTRODUCTION TO AI-ASSISTED WRITING</a:t>
            </a:r>
          </a:p>
        </p:txBody>
      </p:sp>
      <p:sp>
        <p:nvSpPr>
          <p:cNvPr id="121" name="Google Shape;121;p24"/>
          <p:cNvSpPr txBox="1">
            <a:spLocks noGrp="1"/>
          </p:cNvSpPr>
          <p:nvPr>
            <p:ph type="body" idx="1"/>
          </p:nvPr>
        </p:nvSpPr>
        <p:spPr>
          <a:xfrm>
            <a:off x="4586487" y="1778002"/>
            <a:ext cx="3935505" cy="2902056"/>
          </a:xfrm>
          <a:prstGeom prst="rect">
            <a:avLst/>
          </a:prstGeom>
        </p:spPr>
        <p:txBody>
          <a:bodyPr spcFirstLastPara="1" vert="horz" lIns="91440" tIns="45720" rIns="91440" bIns="45720" rtlCol="0" anchor="ctr" anchorCtr="0">
            <a:normAutofit/>
          </a:bodyPr>
          <a:lstStyle/>
          <a:p>
            <a:pPr marL="0" lvl="0" indent="0" defTabSz="914400">
              <a:spcBef>
                <a:spcPts val="0"/>
              </a:spcBef>
              <a:spcAft>
                <a:spcPts val="0"/>
              </a:spcAft>
              <a:buClr>
                <a:schemeClr val="dk1"/>
              </a:buClr>
              <a:buSzPts val="1100"/>
              <a:buNone/>
            </a:pPr>
            <a:r>
              <a:rPr lang="en-US" sz="1800" dirty="0">
                <a:sym typeface="Calibri"/>
              </a:rPr>
              <a:t>AI-assisted writing tools, such as </a:t>
            </a:r>
            <a:r>
              <a:rPr lang="en-US" sz="1800" dirty="0">
                <a:highlight>
                  <a:srgbClr val="FFFF00"/>
                </a:highlight>
                <a:sym typeface="Calibri"/>
              </a:rPr>
              <a:t>auto-generating content and paraphrasing software</a:t>
            </a:r>
            <a:r>
              <a:rPr lang="en-US" sz="1800" dirty="0">
                <a:sym typeface="Calibri"/>
              </a:rPr>
              <a:t>, are becoming increasingly prevalent in academic settings. </a:t>
            </a:r>
          </a:p>
          <a:p>
            <a:pPr marL="0" lvl="0" indent="0" defTabSz="914400">
              <a:spcBef>
                <a:spcPts val="0"/>
              </a:spcBef>
              <a:spcAft>
                <a:spcPts val="0"/>
              </a:spcAft>
              <a:buClr>
                <a:schemeClr val="dk1"/>
              </a:buClr>
              <a:buSzPts val="1100"/>
              <a:buNone/>
            </a:pPr>
            <a:endParaRPr lang="en-US" sz="1800" dirty="0">
              <a:sym typeface="Calibri"/>
            </a:endParaRPr>
          </a:p>
          <a:p>
            <a:pPr marL="0" lvl="0" indent="0" defTabSz="914400">
              <a:spcBef>
                <a:spcPts val="0"/>
              </a:spcBef>
              <a:spcAft>
                <a:spcPts val="0"/>
              </a:spcAft>
              <a:buClr>
                <a:schemeClr val="dk1"/>
              </a:buClr>
              <a:buSzPts val="1100"/>
              <a:buNone/>
            </a:pPr>
            <a:r>
              <a:rPr lang="en-US" sz="1800" dirty="0">
                <a:sym typeface="Calibri"/>
              </a:rPr>
              <a:t>While these tools offer convenience and efficiency, they also pose ethical concerns regarding their impact on academic integrity.</a:t>
            </a:r>
          </a:p>
          <a:p>
            <a:pPr marL="0" lvl="0" indent="0" defTabSz="914400">
              <a:spcBef>
                <a:spcPts val="0"/>
              </a:spcBef>
              <a:spcAft>
                <a:spcPts val="0"/>
              </a:spcAft>
              <a:buClr>
                <a:schemeClr val="dk1"/>
              </a:buClr>
              <a:buSzPts val="1100"/>
              <a:buNone/>
            </a:pPr>
            <a:r>
              <a:rPr lang="en-US" sz="1800" dirty="0">
                <a:sym typeface="Calibri"/>
              </a:rPr>
              <a:t> </a:t>
            </a:r>
          </a:p>
          <a:p>
            <a:pPr marL="0" lvl="0" indent="-228600" defTabSz="914400">
              <a:spcBef>
                <a:spcPts val="0"/>
              </a:spcBef>
              <a:spcAft>
                <a:spcPts val="1200"/>
              </a:spcAft>
              <a:buFont typeface="Arial" panose="020B0604020202020204" pitchFamily="34" charset="0"/>
              <a:buChar char="•"/>
            </a:pP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Google Shape;126;p25"/>
          <p:cNvSpPr txBox="1">
            <a:spLocks noGrp="1"/>
          </p:cNvSpPr>
          <p:nvPr>
            <p:ph type="title"/>
          </p:nvPr>
        </p:nvSpPr>
        <p:spPr>
          <a:xfrm>
            <a:off x="480060" y="244026"/>
            <a:ext cx="3276451" cy="1467631"/>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3200" b="1" dirty="0"/>
              <a:t>RISKS OF AI-ASSISTED WRITING</a:t>
            </a:r>
          </a:p>
        </p:txBody>
      </p:sp>
      <p:sp>
        <p:nvSpPr>
          <p:cNvPr id="1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 name="connsiteX0" fmla="*/ 0 w 2606040"/>
              <a:gd name="connsiteY0" fmla="*/ 0 h 13716"/>
              <a:gd name="connsiteX1" fmla="*/ 599389 w 2606040"/>
              <a:gd name="connsiteY1" fmla="*/ 0 h 13716"/>
              <a:gd name="connsiteX2" fmla="*/ 1303020 w 2606040"/>
              <a:gd name="connsiteY2" fmla="*/ 0 h 13716"/>
              <a:gd name="connsiteX3" fmla="*/ 1876349 w 2606040"/>
              <a:gd name="connsiteY3" fmla="*/ 0 h 13716"/>
              <a:gd name="connsiteX4" fmla="*/ 2606040 w 2606040"/>
              <a:gd name="connsiteY4" fmla="*/ 0 h 13716"/>
              <a:gd name="connsiteX5" fmla="*/ 2606040 w 2606040"/>
              <a:gd name="connsiteY5" fmla="*/ 13716 h 13716"/>
              <a:gd name="connsiteX6" fmla="*/ 1980590 w 2606040"/>
              <a:gd name="connsiteY6" fmla="*/ 13716 h 13716"/>
              <a:gd name="connsiteX7" fmla="*/ 1276960 w 2606040"/>
              <a:gd name="connsiteY7" fmla="*/ 13716 h 13716"/>
              <a:gd name="connsiteX8" fmla="*/ 65151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5838" y="5689"/>
                  <a:pt x="2605775" y="8075"/>
                  <a:pt x="2606040" y="13716"/>
                </a:cubicBezTo>
                <a:cubicBezTo>
                  <a:pt x="2260204" y="24770"/>
                  <a:pt x="2175708" y="1042"/>
                  <a:pt x="1902409" y="13716"/>
                </a:cubicBezTo>
                <a:cubicBezTo>
                  <a:pt x="1638502" y="36492"/>
                  <a:pt x="1460923" y="-20841"/>
                  <a:pt x="1276960" y="13716"/>
                </a:cubicBezTo>
                <a:cubicBezTo>
                  <a:pt x="1057717" y="9789"/>
                  <a:pt x="867956" y="-2252"/>
                  <a:pt x="677570" y="13716"/>
                </a:cubicBezTo>
                <a:cubicBezTo>
                  <a:pt x="457951" y="28801"/>
                  <a:pt x="189752" y="50816"/>
                  <a:pt x="0" y="13716"/>
                </a:cubicBezTo>
                <a:cubicBezTo>
                  <a:pt x="468" y="10483"/>
                  <a:pt x="836" y="5117"/>
                  <a:pt x="0" y="0"/>
                </a:cubicBezTo>
                <a:close/>
              </a:path>
              <a:path w="2606040" h="13716"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7080" y="4836"/>
                  <a:pt x="2606317" y="7740"/>
                  <a:pt x="2606040" y="13716"/>
                </a:cubicBezTo>
                <a:cubicBezTo>
                  <a:pt x="2347059" y="-1948"/>
                  <a:pt x="2192004" y="4234"/>
                  <a:pt x="1980590" y="13716"/>
                </a:cubicBezTo>
                <a:cubicBezTo>
                  <a:pt x="1783984" y="-14317"/>
                  <a:pt x="1487673" y="41336"/>
                  <a:pt x="1276960" y="13716"/>
                </a:cubicBezTo>
                <a:cubicBezTo>
                  <a:pt x="1087111" y="-41823"/>
                  <a:pt x="879204" y="42195"/>
                  <a:pt x="651510" y="13716"/>
                </a:cubicBezTo>
                <a:cubicBezTo>
                  <a:pt x="430798" y="-32336"/>
                  <a:pt x="132889" y="-38039"/>
                  <a:pt x="0" y="13716"/>
                </a:cubicBezTo>
                <a:cubicBezTo>
                  <a:pt x="1109" y="8984"/>
                  <a:pt x="330" y="5748"/>
                  <a:pt x="0" y="0"/>
                </a:cubicBezTo>
                <a:close/>
              </a:path>
              <a:path w="2606040" h="13716"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5859" y="5467"/>
                  <a:pt x="2605677" y="7416"/>
                  <a:pt x="2606040" y="13716"/>
                </a:cubicBezTo>
                <a:cubicBezTo>
                  <a:pt x="2234648" y="22404"/>
                  <a:pt x="2180202" y="-14933"/>
                  <a:pt x="1902409" y="13716"/>
                </a:cubicBezTo>
                <a:cubicBezTo>
                  <a:pt x="1635562" y="42622"/>
                  <a:pt x="1477339" y="222"/>
                  <a:pt x="1276960" y="13716"/>
                </a:cubicBezTo>
                <a:cubicBezTo>
                  <a:pt x="1058094" y="62350"/>
                  <a:pt x="904206" y="-25208"/>
                  <a:pt x="677570" y="13716"/>
                </a:cubicBezTo>
                <a:cubicBezTo>
                  <a:pt x="485746" y="10141"/>
                  <a:pt x="195925" y="28433"/>
                  <a:pt x="0" y="13716"/>
                </a:cubicBezTo>
                <a:cubicBezTo>
                  <a:pt x="406" y="10107"/>
                  <a:pt x="891" y="450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Google Shape;127;p25"/>
          <p:cNvSpPr txBox="1">
            <a:spLocks noGrp="1"/>
          </p:cNvSpPr>
          <p:nvPr>
            <p:ph type="body" idx="1"/>
          </p:nvPr>
        </p:nvSpPr>
        <p:spPr>
          <a:xfrm>
            <a:off x="480060" y="2154674"/>
            <a:ext cx="3182691" cy="2490501"/>
          </a:xfrm>
          <a:prstGeom prst="rect">
            <a:avLst/>
          </a:prstGeom>
        </p:spPr>
        <p:txBody>
          <a:bodyPr spcFirstLastPara="1" vert="horz" lIns="91440" tIns="45720" rIns="91440" bIns="45720" rtlCol="0" anchorCtr="0">
            <a:normAutofit fontScale="92500" lnSpcReduction="10000"/>
          </a:bodyPr>
          <a:lstStyle/>
          <a:p>
            <a:pPr marL="0" lvl="0" indent="0" defTabSz="914400">
              <a:spcBef>
                <a:spcPts val="0"/>
              </a:spcBef>
              <a:spcAft>
                <a:spcPts val="0"/>
              </a:spcAft>
              <a:buClr>
                <a:schemeClr val="dk1"/>
              </a:buClr>
              <a:buSzPts val="1100"/>
              <a:buNone/>
            </a:pPr>
            <a:r>
              <a:rPr lang="en-US" sz="1800" dirty="0">
                <a:sym typeface="Calibri"/>
              </a:rPr>
              <a:t>One of the main risks associated with AI-assisted writing is the potential for unintentional plagiarism. </a:t>
            </a:r>
          </a:p>
          <a:p>
            <a:pPr marL="0" lvl="0" indent="0" defTabSz="914400">
              <a:spcBef>
                <a:spcPts val="0"/>
              </a:spcBef>
              <a:spcAft>
                <a:spcPts val="0"/>
              </a:spcAft>
              <a:buClr>
                <a:schemeClr val="dk1"/>
              </a:buClr>
              <a:buSzPts val="1100"/>
              <a:buNone/>
            </a:pPr>
            <a:endParaRPr lang="en-US" sz="1800" dirty="0">
              <a:sym typeface="Calibri"/>
            </a:endParaRPr>
          </a:p>
          <a:p>
            <a:pPr marL="0" lvl="0" indent="0" defTabSz="914400">
              <a:spcBef>
                <a:spcPts val="0"/>
              </a:spcBef>
              <a:spcAft>
                <a:spcPts val="0"/>
              </a:spcAft>
              <a:buClr>
                <a:schemeClr val="dk1"/>
              </a:buClr>
              <a:buSzPts val="1100"/>
              <a:buNone/>
            </a:pPr>
            <a:r>
              <a:rPr lang="en-US" sz="1800" dirty="0">
                <a:sym typeface="Calibri"/>
              </a:rPr>
              <a:t>These tools may inadvertently generate content that closely resembles existing sources without proper attribution, leading to accusations of academic dishonesty.</a:t>
            </a:r>
          </a:p>
          <a:p>
            <a:pPr marL="0" lvl="0" indent="-228600" defTabSz="914400">
              <a:spcBef>
                <a:spcPts val="0"/>
              </a:spcBef>
              <a:spcAft>
                <a:spcPts val="1200"/>
              </a:spcAft>
              <a:buFont typeface="Arial" panose="020B0604020202020204" pitchFamily="34" charset="0"/>
              <a:buChar char="•"/>
            </a:pPr>
            <a:endParaRPr lang="en-US" sz="1700" dirty="0"/>
          </a:p>
        </p:txBody>
      </p:sp>
      <p:pic>
        <p:nvPicPr>
          <p:cNvPr id="129" name="Picture 128" descr="Question mark on green pastel background">
            <a:extLst>
              <a:ext uri="{FF2B5EF4-FFF2-40B4-BE49-F238E27FC236}">
                <a16:creationId xmlns:a16="http://schemas.microsoft.com/office/drawing/2014/main" id="{8DF1117D-C182-72EA-1A12-8B0936FEF2DD}"/>
              </a:ext>
            </a:extLst>
          </p:cNvPr>
          <p:cNvPicPr>
            <a:picLocks noChangeAspect="1"/>
          </p:cNvPicPr>
          <p:nvPr/>
        </p:nvPicPr>
        <p:blipFill rotWithShape="1">
          <a:blip r:embed="rId3"/>
          <a:srcRect l="24773"/>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Google Shape;132;p26"/>
          <p:cNvSpPr txBox="1">
            <a:spLocks noGrp="1"/>
          </p:cNvSpPr>
          <p:nvPr>
            <p:ph type="title"/>
          </p:nvPr>
        </p:nvSpPr>
        <p:spPr>
          <a:xfrm>
            <a:off x="480060" y="3583304"/>
            <a:ext cx="2564242" cy="1059089"/>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300" b="1" dirty="0"/>
              <a:t>ACADEMIC INTEGRITY POLICIES</a:t>
            </a:r>
          </a:p>
        </p:txBody>
      </p:sp>
      <p:pic>
        <p:nvPicPr>
          <p:cNvPr id="144" name="Picture 143" descr="Working space background">
            <a:extLst>
              <a:ext uri="{FF2B5EF4-FFF2-40B4-BE49-F238E27FC236}">
                <a16:creationId xmlns:a16="http://schemas.microsoft.com/office/drawing/2014/main" id="{1F93D458-5A62-1AB4-BAB0-033BECD8E07E}"/>
              </a:ext>
            </a:extLst>
          </p:cNvPr>
          <p:cNvPicPr>
            <a:picLocks noChangeAspect="1"/>
          </p:cNvPicPr>
          <p:nvPr/>
        </p:nvPicPr>
        <p:blipFill rotWithShape="1">
          <a:blip r:embed="rId3"/>
          <a:srcRect t="19872" b="24116"/>
          <a:stretch/>
        </p:blipFill>
        <p:spPr>
          <a:xfrm>
            <a:off x="20" y="10"/>
            <a:ext cx="9143980" cy="341881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5"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45979" y="4101155"/>
            <a:ext cx="1028700" cy="13716"/>
          </a:xfrm>
          <a:custGeom>
            <a:avLst/>
            <a:gdLst>
              <a:gd name="connsiteX0" fmla="*/ 0 w 1028700"/>
              <a:gd name="connsiteY0" fmla="*/ 0 h 13716"/>
              <a:gd name="connsiteX1" fmla="*/ 514350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 name="connsiteX0" fmla="*/ 0 w 1028700"/>
              <a:gd name="connsiteY0" fmla="*/ 0 h 13716"/>
              <a:gd name="connsiteX1" fmla="*/ 483489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700" h="13716" fill="none" extrusionOk="0">
                <a:moveTo>
                  <a:pt x="0" y="0"/>
                </a:moveTo>
                <a:cubicBezTo>
                  <a:pt x="131016" y="11237"/>
                  <a:pt x="259733" y="-4152"/>
                  <a:pt x="514350" y="0"/>
                </a:cubicBezTo>
                <a:cubicBezTo>
                  <a:pt x="746694" y="11187"/>
                  <a:pt x="866162" y="5624"/>
                  <a:pt x="1028700" y="0"/>
                </a:cubicBezTo>
                <a:cubicBezTo>
                  <a:pt x="1028096" y="3142"/>
                  <a:pt x="1028920" y="8880"/>
                  <a:pt x="1028700" y="13716"/>
                </a:cubicBezTo>
                <a:cubicBezTo>
                  <a:pt x="800291" y="53643"/>
                  <a:pt x="679909" y="25981"/>
                  <a:pt x="534924" y="13716"/>
                </a:cubicBezTo>
                <a:cubicBezTo>
                  <a:pt x="404986" y="-26800"/>
                  <a:pt x="227476" y="51850"/>
                  <a:pt x="0" y="13716"/>
                </a:cubicBezTo>
                <a:cubicBezTo>
                  <a:pt x="310" y="7052"/>
                  <a:pt x="119" y="6101"/>
                  <a:pt x="0" y="0"/>
                </a:cubicBezTo>
                <a:close/>
              </a:path>
              <a:path w="1028700" h="13716" stroke="0" extrusionOk="0">
                <a:moveTo>
                  <a:pt x="0" y="0"/>
                </a:moveTo>
                <a:cubicBezTo>
                  <a:pt x="123752" y="-28690"/>
                  <a:pt x="397422" y="-19294"/>
                  <a:pt x="483489" y="0"/>
                </a:cubicBezTo>
                <a:cubicBezTo>
                  <a:pt x="618497" y="-25271"/>
                  <a:pt x="779756" y="801"/>
                  <a:pt x="1028700" y="0"/>
                </a:cubicBezTo>
                <a:cubicBezTo>
                  <a:pt x="1029376" y="6444"/>
                  <a:pt x="1028982" y="10524"/>
                  <a:pt x="1028700" y="13716"/>
                </a:cubicBezTo>
                <a:cubicBezTo>
                  <a:pt x="925368" y="36577"/>
                  <a:pt x="635401" y="12541"/>
                  <a:pt x="534924" y="13716"/>
                </a:cubicBezTo>
                <a:cubicBezTo>
                  <a:pt x="436815" y="13288"/>
                  <a:pt x="130136" y="4425"/>
                  <a:pt x="0" y="13716"/>
                </a:cubicBezTo>
                <a:cubicBezTo>
                  <a:pt x="708" y="8775"/>
                  <a:pt x="205" y="3193"/>
                  <a:pt x="0" y="0"/>
                </a:cubicBezTo>
                <a:close/>
              </a:path>
              <a:path w="1028700" h="13716" fill="none" stroke="0" extrusionOk="0">
                <a:moveTo>
                  <a:pt x="0" y="0"/>
                </a:moveTo>
                <a:cubicBezTo>
                  <a:pt x="153683" y="-15478"/>
                  <a:pt x="269209" y="-21061"/>
                  <a:pt x="514350" y="0"/>
                </a:cubicBezTo>
                <a:cubicBezTo>
                  <a:pt x="745303" y="10352"/>
                  <a:pt x="906996" y="-15180"/>
                  <a:pt x="1028700" y="0"/>
                </a:cubicBezTo>
                <a:cubicBezTo>
                  <a:pt x="1028206" y="3035"/>
                  <a:pt x="1028690" y="7528"/>
                  <a:pt x="1028700" y="13716"/>
                </a:cubicBezTo>
                <a:cubicBezTo>
                  <a:pt x="796344" y="29169"/>
                  <a:pt x="661548" y="18158"/>
                  <a:pt x="534924" y="13716"/>
                </a:cubicBezTo>
                <a:cubicBezTo>
                  <a:pt x="418194" y="-13074"/>
                  <a:pt x="235032" y="4080"/>
                  <a:pt x="0" y="13716"/>
                </a:cubicBezTo>
                <a:cubicBezTo>
                  <a:pt x="190" y="7214"/>
                  <a:pt x="-13" y="597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custGeom>
                    <a:avLst/>
                    <a:gdLst>
                      <a:gd name="connsiteX0" fmla="*/ 0 w 1028700"/>
                      <a:gd name="connsiteY0" fmla="*/ 0 h 13716"/>
                      <a:gd name="connsiteX1" fmla="*/ 514350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700" h="13716" fill="none" extrusionOk="0">
                        <a:moveTo>
                          <a:pt x="0" y="0"/>
                        </a:moveTo>
                        <a:cubicBezTo>
                          <a:pt x="159103" y="5908"/>
                          <a:pt x="283127" y="-17057"/>
                          <a:pt x="514350" y="0"/>
                        </a:cubicBezTo>
                        <a:cubicBezTo>
                          <a:pt x="745573" y="17057"/>
                          <a:pt x="878414" y="-1877"/>
                          <a:pt x="1028700" y="0"/>
                        </a:cubicBezTo>
                        <a:cubicBezTo>
                          <a:pt x="1028227" y="2892"/>
                          <a:pt x="1028329" y="8681"/>
                          <a:pt x="1028700" y="13716"/>
                        </a:cubicBezTo>
                        <a:cubicBezTo>
                          <a:pt x="804463" y="30121"/>
                          <a:pt x="680607" y="36599"/>
                          <a:pt x="534924" y="13716"/>
                        </a:cubicBezTo>
                        <a:cubicBezTo>
                          <a:pt x="389241" y="-9167"/>
                          <a:pt x="254033" y="29733"/>
                          <a:pt x="0" y="13716"/>
                        </a:cubicBezTo>
                        <a:cubicBezTo>
                          <a:pt x="227" y="7219"/>
                          <a:pt x="197" y="5990"/>
                          <a:pt x="0" y="0"/>
                        </a:cubicBezTo>
                        <a:close/>
                      </a:path>
                      <a:path w="1028700" h="13716" stroke="0" extrusionOk="0">
                        <a:moveTo>
                          <a:pt x="0" y="0"/>
                        </a:moveTo>
                        <a:cubicBezTo>
                          <a:pt x="132498" y="-16041"/>
                          <a:pt x="372442" y="-9836"/>
                          <a:pt x="483489" y="0"/>
                        </a:cubicBezTo>
                        <a:cubicBezTo>
                          <a:pt x="594536" y="9836"/>
                          <a:pt x="776411" y="-18582"/>
                          <a:pt x="1028700" y="0"/>
                        </a:cubicBezTo>
                        <a:cubicBezTo>
                          <a:pt x="1029328" y="6235"/>
                          <a:pt x="1028359" y="10206"/>
                          <a:pt x="1028700" y="13716"/>
                        </a:cubicBezTo>
                        <a:cubicBezTo>
                          <a:pt x="920512" y="35167"/>
                          <a:pt x="645731" y="-2813"/>
                          <a:pt x="534924" y="13716"/>
                        </a:cubicBezTo>
                        <a:cubicBezTo>
                          <a:pt x="424117" y="30245"/>
                          <a:pt x="143083" y="-7763"/>
                          <a:pt x="0" y="13716"/>
                        </a:cubicBezTo>
                        <a:cubicBezTo>
                          <a:pt x="596" y="8712"/>
                          <a:pt x="320" y="342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Google Shape;133;p26"/>
          <p:cNvSpPr txBox="1">
            <a:spLocks noGrp="1"/>
          </p:cNvSpPr>
          <p:nvPr>
            <p:ph type="body" idx="1"/>
          </p:nvPr>
        </p:nvSpPr>
        <p:spPr>
          <a:xfrm>
            <a:off x="3490720" y="3583304"/>
            <a:ext cx="5173220" cy="1049417"/>
          </a:xfrm>
          <a:prstGeom prst="rect">
            <a:avLst/>
          </a:prstGeom>
        </p:spPr>
        <p:txBody>
          <a:bodyPr spcFirstLastPara="1" vert="horz" lIns="91440" tIns="45720" rIns="91440" bIns="45720" rtlCol="0" anchor="ctr" anchorCtr="0">
            <a:normAutofit fontScale="85000" lnSpcReduction="10000"/>
          </a:bodyPr>
          <a:lstStyle/>
          <a:p>
            <a:pPr marL="0" lvl="0" indent="-228600" defTabSz="914400">
              <a:spcBef>
                <a:spcPts val="0"/>
              </a:spcBef>
              <a:spcAft>
                <a:spcPts val="0"/>
              </a:spcAft>
              <a:buClr>
                <a:schemeClr val="dk1"/>
              </a:buClr>
              <a:buSzPts val="1100"/>
              <a:buFont typeface="Arial" panose="020B0604020202020204" pitchFamily="34" charset="0"/>
              <a:buChar char="•"/>
            </a:pPr>
            <a:endParaRPr lang="en-US" sz="1300" dirty="0">
              <a:sym typeface="Calibri"/>
            </a:endParaRPr>
          </a:p>
          <a:p>
            <a:pPr marL="0" lvl="0" indent="0" defTabSz="914400">
              <a:spcBef>
                <a:spcPts val="0"/>
              </a:spcBef>
              <a:spcAft>
                <a:spcPts val="0"/>
              </a:spcAft>
              <a:buClr>
                <a:schemeClr val="dk1"/>
              </a:buClr>
              <a:buSzPts val="1100"/>
              <a:buNone/>
            </a:pPr>
            <a:r>
              <a:rPr lang="en-US" sz="1500" dirty="0">
                <a:sym typeface="Calibri"/>
              </a:rPr>
              <a:t>AUN takes academic integrity seriously and has strict policies to address plagiarism and other forms of academic dishonesty. Students are expected to uphold the highest standards of integrity in their academic work and are accountable for any violations of these policies. That is why they must read the relevant policies and Codes shared with them.</a:t>
            </a:r>
          </a:p>
          <a:p>
            <a:pPr marL="0" lvl="0" indent="-228600" defTabSz="914400">
              <a:spcBef>
                <a:spcPts val="0"/>
              </a:spcBef>
              <a:spcAft>
                <a:spcPts val="1200"/>
              </a:spcAft>
              <a:buFont typeface="Arial" panose="020B0604020202020204" pitchFamily="34" charset="0"/>
              <a:buChar char="•"/>
            </a:pP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7"/>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Google Shape;138;p27"/>
          <p:cNvSpPr txBox="1">
            <a:spLocks noGrp="1"/>
          </p:cNvSpPr>
          <p:nvPr>
            <p:ph type="title"/>
          </p:nvPr>
        </p:nvSpPr>
        <p:spPr>
          <a:xfrm>
            <a:off x="3973321" y="246888"/>
            <a:ext cx="4688333" cy="133731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CONCLUSION</a:t>
            </a:r>
          </a:p>
        </p:txBody>
      </p:sp>
      <p:pic>
        <p:nvPicPr>
          <p:cNvPr id="150" name="Picture 149" descr="White bulbs with a yellow one standing out">
            <a:extLst>
              <a:ext uri="{FF2B5EF4-FFF2-40B4-BE49-F238E27FC236}">
                <a16:creationId xmlns:a16="http://schemas.microsoft.com/office/drawing/2014/main" id="{A73E785A-E0D2-2789-7327-617141AD32DC}"/>
              </a:ext>
            </a:extLst>
          </p:cNvPr>
          <p:cNvPicPr>
            <a:picLocks noChangeAspect="1"/>
          </p:cNvPicPr>
          <p:nvPr/>
        </p:nvPicPr>
        <p:blipFill rotWithShape="1">
          <a:blip r:embed="rId3"/>
          <a:srcRect l="19399" r="35270"/>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oogle Shape;139;p27"/>
          <p:cNvSpPr txBox="1">
            <a:spLocks noGrp="1"/>
          </p:cNvSpPr>
          <p:nvPr>
            <p:ph type="body" idx="1"/>
          </p:nvPr>
        </p:nvSpPr>
        <p:spPr>
          <a:xfrm>
            <a:off x="3973321" y="2029968"/>
            <a:ext cx="4688333" cy="2612898"/>
          </a:xfrm>
          <a:prstGeom prst="rect">
            <a:avLst/>
          </a:prstGeom>
        </p:spPr>
        <p:txBody>
          <a:bodyPr spcFirstLastPara="1" vert="horz" lIns="91440" tIns="45720" rIns="91440" bIns="45720" rtlCol="0" anchorCtr="0">
            <a:normAutofit/>
          </a:bodyPr>
          <a:lstStyle/>
          <a:p>
            <a:pPr marL="0" lvl="0" indent="-228600" defTabSz="914400">
              <a:spcBef>
                <a:spcPts val="0"/>
              </a:spcBef>
              <a:spcAft>
                <a:spcPts val="0"/>
              </a:spcAft>
              <a:buClr>
                <a:schemeClr val="dk1"/>
              </a:buClr>
              <a:buSzPts val="1100"/>
              <a:buFont typeface="Arial" panose="020B0604020202020204" pitchFamily="34" charset="0"/>
              <a:buChar char="•"/>
            </a:pPr>
            <a:r>
              <a:rPr lang="en-US" sz="1700" dirty="0">
                <a:sym typeface="Calibri"/>
              </a:rPr>
              <a:t>In conclusion, maintaining academic integrity is essential for preserving the credibility and value of your education. While AI-assisted writing tools may offer convenience, using them responsibly and ethically is crucial, and always prioritize originality and intellectual honesty in your academic endeavors.</a:t>
            </a:r>
          </a:p>
          <a:p>
            <a:pPr marL="0" lvl="0" indent="-228600" defTabSz="914400">
              <a:spcBef>
                <a:spcPts val="0"/>
              </a:spcBef>
              <a:spcAft>
                <a:spcPts val="0"/>
              </a:spcAft>
              <a:buClr>
                <a:schemeClr val="dk1"/>
              </a:buClr>
              <a:buSzPts val="1100"/>
              <a:buFont typeface="Arial" panose="020B0604020202020204" pitchFamily="34" charset="0"/>
              <a:buChar char="•"/>
            </a:pPr>
            <a:endParaRPr lang="en-US" sz="1700" dirty="0">
              <a:sym typeface="Calibri"/>
            </a:endParaRPr>
          </a:p>
          <a:p>
            <a:pPr marL="0" lvl="0" indent="-228600" defTabSz="914400">
              <a:spcBef>
                <a:spcPts val="0"/>
              </a:spcBef>
              <a:spcAft>
                <a:spcPts val="0"/>
              </a:spcAft>
              <a:buClr>
                <a:schemeClr val="dk1"/>
              </a:buClr>
              <a:buSzPts val="1100"/>
              <a:buFont typeface="Arial" panose="020B0604020202020204" pitchFamily="34" charset="0"/>
              <a:buChar char="•"/>
            </a:pPr>
            <a:r>
              <a:rPr lang="en-US" sz="1700" dirty="0">
                <a:sym typeface="Calibri"/>
              </a:rPr>
              <a:t>Here’s a </a:t>
            </a:r>
            <a:r>
              <a:rPr lang="en-US" sz="1700" dirty="0">
                <a:sym typeface="Calibri"/>
                <a:hlinkClick r:id="rId4"/>
              </a:rPr>
              <a:t>link</a:t>
            </a:r>
            <a:r>
              <a:rPr lang="en-US" sz="1700" dirty="0">
                <a:sym typeface="Calibri"/>
              </a:rPr>
              <a:t> to “How to Actually Avoid Plagiarism.”</a:t>
            </a: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8AD117-9F4A-DBA5-1606-584C0A7167A0}"/>
              </a:ext>
            </a:extLst>
          </p:cNvPr>
          <p:cNvSpPr>
            <a:spLocks noGrp="1"/>
          </p:cNvSpPr>
          <p:nvPr>
            <p:ph type="title"/>
          </p:nvPr>
        </p:nvSpPr>
        <p:spPr>
          <a:xfrm>
            <a:off x="476250" y="74427"/>
            <a:ext cx="2563994" cy="4593551"/>
          </a:xfrm>
        </p:spPr>
        <p:txBody>
          <a:bodyPr vert="horz" lIns="91440" tIns="45720" rIns="91440" bIns="45720" rtlCol="0" anchor="ctr">
            <a:normAutofit/>
          </a:bodyPr>
          <a:lstStyle/>
          <a:p>
            <a:pPr defTabSz="914400">
              <a:spcBef>
                <a:spcPct val="0"/>
              </a:spcBef>
            </a:pPr>
            <a:r>
              <a:rPr lang="en-US" sz="4100" b="1" kern="1200" dirty="0">
                <a:solidFill>
                  <a:schemeClr val="tx1"/>
                </a:solidFill>
                <a:latin typeface="+mj-lt"/>
                <a:ea typeface="+mj-ea"/>
                <a:cs typeface="+mj-cs"/>
              </a:rPr>
              <a:t>SUMMARY</a:t>
            </a:r>
          </a:p>
        </p:txBody>
      </p:sp>
      <p:sp>
        <p:nvSpPr>
          <p:cNvPr id="73"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20588" y="2597039"/>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 name="connsiteX0" fmla="*/ 0 w 4057650"/>
              <a:gd name="connsiteY0" fmla="*/ 0 h 13716"/>
              <a:gd name="connsiteX1" fmla="*/ 635698 w 4057650"/>
              <a:gd name="connsiteY1" fmla="*/ 0 h 13716"/>
              <a:gd name="connsiteX2" fmla="*/ 1190244 w 4057650"/>
              <a:gd name="connsiteY2" fmla="*/ 0 h 13716"/>
              <a:gd name="connsiteX3" fmla="*/ 1947672 w 4057650"/>
              <a:gd name="connsiteY3" fmla="*/ 0 h 13716"/>
              <a:gd name="connsiteX4" fmla="*/ 2583370 w 4057650"/>
              <a:gd name="connsiteY4" fmla="*/ 0 h 13716"/>
              <a:gd name="connsiteX5" fmla="*/ 3219069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150555 w 4057650"/>
              <a:gd name="connsiteY10" fmla="*/ 13716 h 13716"/>
              <a:gd name="connsiteX11" fmla="*/ 1474280 w 4057650"/>
              <a:gd name="connsiteY11" fmla="*/ 13716 h 13716"/>
              <a:gd name="connsiteX12" fmla="*/ 838581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67148" y="-8908"/>
                  <a:pt x="517612" y="4501"/>
                  <a:pt x="757428" y="0"/>
                </a:cubicBezTo>
                <a:cubicBezTo>
                  <a:pt x="1032602" y="-7253"/>
                  <a:pt x="1110097" y="-4084"/>
                  <a:pt x="1474279" y="0"/>
                </a:cubicBezTo>
                <a:cubicBezTo>
                  <a:pt x="1838373" y="-7421"/>
                  <a:pt x="1905070" y="-3632"/>
                  <a:pt x="2191131" y="0"/>
                </a:cubicBezTo>
                <a:cubicBezTo>
                  <a:pt x="2479083" y="8044"/>
                  <a:pt x="2590278" y="-15025"/>
                  <a:pt x="2745676" y="0"/>
                </a:cubicBezTo>
                <a:cubicBezTo>
                  <a:pt x="2939709" y="9877"/>
                  <a:pt x="3136017" y="-24028"/>
                  <a:pt x="3340798" y="0"/>
                </a:cubicBezTo>
                <a:cubicBezTo>
                  <a:pt x="3577524" y="19058"/>
                  <a:pt x="3755433" y="-7221"/>
                  <a:pt x="4057650" y="0"/>
                </a:cubicBezTo>
                <a:cubicBezTo>
                  <a:pt x="4057445" y="4501"/>
                  <a:pt x="4058270" y="7438"/>
                  <a:pt x="4057650" y="13716"/>
                </a:cubicBezTo>
                <a:cubicBezTo>
                  <a:pt x="3746991" y="46900"/>
                  <a:pt x="3642040" y="-13712"/>
                  <a:pt x="3381375" y="13716"/>
                </a:cubicBezTo>
                <a:cubicBezTo>
                  <a:pt x="3142532" y="64771"/>
                  <a:pt x="2955382" y="-7162"/>
                  <a:pt x="2826830" y="13716"/>
                </a:cubicBezTo>
                <a:cubicBezTo>
                  <a:pt x="2734164" y="26064"/>
                  <a:pt x="2422331" y="12987"/>
                  <a:pt x="2272284" y="13716"/>
                </a:cubicBezTo>
                <a:cubicBezTo>
                  <a:pt x="2111408" y="20158"/>
                  <a:pt x="1888168" y="21489"/>
                  <a:pt x="1555432" y="13716"/>
                </a:cubicBezTo>
                <a:cubicBezTo>
                  <a:pt x="1389125" y="3117"/>
                  <a:pt x="1177551" y="39730"/>
                  <a:pt x="960310" y="13716"/>
                </a:cubicBezTo>
                <a:cubicBezTo>
                  <a:pt x="875922" y="-39900"/>
                  <a:pt x="323458" y="10262"/>
                  <a:pt x="0" y="13716"/>
                </a:cubicBezTo>
                <a:cubicBezTo>
                  <a:pt x="-331" y="11187"/>
                  <a:pt x="993" y="6491"/>
                  <a:pt x="0" y="0"/>
                </a:cubicBezTo>
                <a:close/>
              </a:path>
              <a:path w="4057650" h="13716" stroke="0" extrusionOk="0">
                <a:moveTo>
                  <a:pt x="0" y="0"/>
                </a:moveTo>
                <a:cubicBezTo>
                  <a:pt x="242151" y="36334"/>
                  <a:pt x="500401" y="29139"/>
                  <a:pt x="635698" y="0"/>
                </a:cubicBezTo>
                <a:cubicBezTo>
                  <a:pt x="783144" y="-32004"/>
                  <a:pt x="950843" y="-4485"/>
                  <a:pt x="1190244" y="0"/>
                </a:cubicBezTo>
                <a:cubicBezTo>
                  <a:pt x="1493739" y="37672"/>
                  <a:pt x="1683931" y="-5135"/>
                  <a:pt x="1947672" y="0"/>
                </a:cubicBezTo>
                <a:cubicBezTo>
                  <a:pt x="2231467" y="29157"/>
                  <a:pt x="2283780" y="-18583"/>
                  <a:pt x="2583370" y="0"/>
                </a:cubicBezTo>
                <a:cubicBezTo>
                  <a:pt x="2879743" y="13186"/>
                  <a:pt x="3001896" y="40538"/>
                  <a:pt x="3219069" y="0"/>
                </a:cubicBezTo>
                <a:cubicBezTo>
                  <a:pt x="3480307" y="-5034"/>
                  <a:pt x="3756341" y="17550"/>
                  <a:pt x="4057650" y="0"/>
                </a:cubicBezTo>
                <a:cubicBezTo>
                  <a:pt x="4056913" y="2900"/>
                  <a:pt x="4056504" y="10718"/>
                  <a:pt x="4057650" y="13716"/>
                </a:cubicBezTo>
                <a:cubicBezTo>
                  <a:pt x="3866391" y="10757"/>
                  <a:pt x="3683092" y="22641"/>
                  <a:pt x="3381375" y="13716"/>
                </a:cubicBezTo>
                <a:cubicBezTo>
                  <a:pt x="3077442" y="-36111"/>
                  <a:pt x="2959293" y="-9904"/>
                  <a:pt x="2826830" y="13716"/>
                </a:cubicBezTo>
                <a:cubicBezTo>
                  <a:pt x="2745586" y="48996"/>
                  <a:pt x="2366651" y="54820"/>
                  <a:pt x="2150555" y="13716"/>
                </a:cubicBezTo>
                <a:cubicBezTo>
                  <a:pt x="1889766" y="-21926"/>
                  <a:pt x="1744011" y="-27260"/>
                  <a:pt x="1474280" y="13716"/>
                </a:cubicBezTo>
                <a:cubicBezTo>
                  <a:pt x="1211536" y="18423"/>
                  <a:pt x="970196" y="30950"/>
                  <a:pt x="838581" y="13716"/>
                </a:cubicBezTo>
                <a:cubicBezTo>
                  <a:pt x="683899" y="-9022"/>
                  <a:pt x="224248" y="-47016"/>
                  <a:pt x="0" y="13716"/>
                </a:cubicBezTo>
                <a:cubicBezTo>
                  <a:pt x="324" y="6999"/>
                  <a:pt x="221" y="2972"/>
                  <a:pt x="0" y="0"/>
                </a:cubicBezTo>
                <a:close/>
              </a:path>
              <a:path w="4057650" h="13716" fill="none" stroke="0" extrusionOk="0">
                <a:moveTo>
                  <a:pt x="0" y="0"/>
                </a:moveTo>
                <a:cubicBezTo>
                  <a:pt x="358409" y="-4652"/>
                  <a:pt x="486702" y="12101"/>
                  <a:pt x="757428" y="0"/>
                </a:cubicBezTo>
                <a:cubicBezTo>
                  <a:pt x="1022678" y="-8760"/>
                  <a:pt x="1108573" y="-4098"/>
                  <a:pt x="1474279" y="0"/>
                </a:cubicBezTo>
                <a:cubicBezTo>
                  <a:pt x="1819257" y="16644"/>
                  <a:pt x="1919656" y="-4532"/>
                  <a:pt x="2191131" y="0"/>
                </a:cubicBezTo>
                <a:cubicBezTo>
                  <a:pt x="2458468" y="10266"/>
                  <a:pt x="2618941" y="-8527"/>
                  <a:pt x="2745676" y="0"/>
                </a:cubicBezTo>
                <a:cubicBezTo>
                  <a:pt x="2931643" y="26136"/>
                  <a:pt x="3158142" y="-56944"/>
                  <a:pt x="3340798" y="0"/>
                </a:cubicBezTo>
                <a:cubicBezTo>
                  <a:pt x="3532039" y="10299"/>
                  <a:pt x="3748090" y="-3814"/>
                  <a:pt x="4057650" y="0"/>
                </a:cubicBezTo>
                <a:cubicBezTo>
                  <a:pt x="4057333" y="4276"/>
                  <a:pt x="4057768" y="7437"/>
                  <a:pt x="4057650" y="13716"/>
                </a:cubicBezTo>
                <a:cubicBezTo>
                  <a:pt x="3759943" y="44812"/>
                  <a:pt x="3655385" y="-12313"/>
                  <a:pt x="3381375" y="13716"/>
                </a:cubicBezTo>
                <a:cubicBezTo>
                  <a:pt x="3117080" y="43667"/>
                  <a:pt x="2965830" y="11179"/>
                  <a:pt x="2826830" y="13716"/>
                </a:cubicBezTo>
                <a:cubicBezTo>
                  <a:pt x="2719180" y="50001"/>
                  <a:pt x="2405341" y="23637"/>
                  <a:pt x="2272284" y="13716"/>
                </a:cubicBezTo>
                <a:cubicBezTo>
                  <a:pt x="2146521" y="37825"/>
                  <a:pt x="1920511" y="43731"/>
                  <a:pt x="1555432" y="13716"/>
                </a:cubicBezTo>
                <a:cubicBezTo>
                  <a:pt x="1341297" y="-14932"/>
                  <a:pt x="1185337" y="6286"/>
                  <a:pt x="960310" y="13716"/>
                </a:cubicBezTo>
                <a:cubicBezTo>
                  <a:pt x="797841" y="-31644"/>
                  <a:pt x="348704" y="-84402"/>
                  <a:pt x="0" y="13716"/>
                </a:cubicBezTo>
                <a:cubicBezTo>
                  <a:pt x="-929" y="10136"/>
                  <a:pt x="7" y="67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Text Placeholder 2">
            <a:extLst>
              <a:ext uri="{FF2B5EF4-FFF2-40B4-BE49-F238E27FC236}">
                <a16:creationId xmlns:a16="http://schemas.microsoft.com/office/drawing/2014/main" id="{397E79CE-1EC2-799E-AC7C-71449BC0649D}"/>
              </a:ext>
            </a:extLst>
          </p:cNvPr>
          <p:cNvGraphicFramePr/>
          <p:nvPr>
            <p:extLst>
              <p:ext uri="{D42A27DB-BD31-4B8C-83A1-F6EECF244321}">
                <p14:modId xmlns:p14="http://schemas.microsoft.com/office/powerpoint/2010/main" val="2697252930"/>
              </p:ext>
            </p:extLst>
          </p:nvPr>
        </p:nvGraphicFramePr>
        <p:xfrm>
          <a:off x="3324850" y="74427"/>
          <a:ext cx="5712823" cy="4944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9044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34FE-079C-AACF-A2E2-23FA67D505C5}"/>
              </a:ext>
            </a:extLst>
          </p:cNvPr>
          <p:cNvSpPr>
            <a:spLocks noGrp="1"/>
          </p:cNvSpPr>
          <p:nvPr>
            <p:ph type="title"/>
          </p:nvPr>
        </p:nvSpPr>
        <p:spPr/>
        <p:txBody>
          <a:bodyPr>
            <a:noAutofit/>
          </a:bodyPr>
          <a:lstStyle/>
          <a:p>
            <a:r>
              <a:rPr lang="en-NG" sz="3200" b="1" dirty="0"/>
              <a:t>A</a:t>
            </a:r>
            <a:r>
              <a:rPr lang="en-US" sz="3200" b="1" dirty="0"/>
              <a:t>CKNOWLEDGEMENTS</a:t>
            </a:r>
            <a:endParaRPr lang="en-NG" sz="3200" b="1" dirty="0"/>
          </a:p>
        </p:txBody>
      </p:sp>
      <p:sp>
        <p:nvSpPr>
          <p:cNvPr id="3" name="Text Placeholder 2">
            <a:extLst>
              <a:ext uri="{FF2B5EF4-FFF2-40B4-BE49-F238E27FC236}">
                <a16:creationId xmlns:a16="http://schemas.microsoft.com/office/drawing/2014/main" id="{1707B3C8-1E7C-E30B-2D72-FDF0AF85A0CB}"/>
              </a:ext>
            </a:extLst>
          </p:cNvPr>
          <p:cNvSpPr>
            <a:spLocks noGrp="1"/>
          </p:cNvSpPr>
          <p:nvPr>
            <p:ph type="body" idx="1"/>
          </p:nvPr>
        </p:nvSpPr>
        <p:spPr/>
        <p:txBody>
          <a:bodyPr/>
          <a:lstStyle/>
          <a:p>
            <a:pPr algn="l"/>
            <a:r>
              <a:rPr lang="en-US" b="0" i="0" u="none" strike="noStrike" dirty="0">
                <a:effectLst/>
                <a:latin typeface="Arial" panose="020B0604020202020204" pitchFamily="34" charset="0"/>
              </a:rPr>
              <a:t>Jonathan Bailey - Blogger/Author - </a:t>
            </a:r>
            <a:r>
              <a:rPr lang="en-US" b="0" i="0" u="none" strike="noStrike" dirty="0">
                <a:solidFill>
                  <a:srgbClr val="0563C1"/>
                </a:solidFill>
                <a:effectLst/>
                <a:latin typeface="Arial" panose="020B0604020202020204" pitchFamily="34" charset="0"/>
                <a:hlinkClick r:id="rId2">
                  <a:extLst>
                    <a:ext uri="{A12FA001-AC4F-418D-AE19-62706E023703}">
                      <ahyp:hlinkClr xmlns:ahyp="http://schemas.microsoft.com/office/drawing/2018/hyperlinkcolor" val="tx"/>
                    </a:ext>
                  </a:extLst>
                </a:hlinkClick>
              </a:rPr>
              <a:t>https://www.plagiarismtoday.com</a:t>
            </a:r>
            <a:r>
              <a:rPr lang="en-US" b="0" i="0" u="none" strike="noStrike" dirty="0">
                <a:effectLst/>
                <a:latin typeface="Arial" panose="020B0604020202020204" pitchFamily="34" charset="0"/>
                <a:hlinkClick r:id="rId2">
                  <a:extLst>
                    <a:ext uri="{A12FA001-AC4F-418D-AE19-62706E023703}">
                      <ahyp:hlinkClr xmlns:ahyp="http://schemas.microsoft.com/office/drawing/2018/hyperlinkcolor" val="tx"/>
                    </a:ext>
                  </a:extLst>
                </a:hlinkClick>
              </a:rPr>
              <a:t>/</a:t>
            </a:r>
            <a:endParaRPr lang="en-US" b="0" i="0" u="none" strike="noStrike" dirty="0">
              <a:effectLst/>
              <a:latin typeface="Arial" panose="020B0604020202020204" pitchFamily="34" charset="0"/>
            </a:endParaRPr>
          </a:p>
          <a:p>
            <a:pPr algn="l"/>
            <a:r>
              <a:rPr lang="en-US" dirty="0">
                <a:latin typeface="Arial" panose="020B0604020202020204" pitchFamily="34" charset="0"/>
              </a:rPr>
              <a:t>The International Center for Academic Integrity</a:t>
            </a:r>
            <a:endParaRPr lang="en-US" b="0" i="0" u="none" strike="noStrike" dirty="0">
              <a:effectLst/>
              <a:latin typeface="Arial" panose="020B0604020202020204" pitchFamily="34" charset="0"/>
            </a:endParaRPr>
          </a:p>
          <a:p>
            <a:pPr algn="l"/>
            <a:r>
              <a:rPr lang="en-US" b="0" i="0" u="none" strike="noStrike" dirty="0" err="1">
                <a:effectLst/>
                <a:latin typeface="-webkit-standard"/>
              </a:rPr>
              <a:t>OpenAI</a:t>
            </a:r>
            <a:r>
              <a:rPr lang="en-US" b="0" i="0" u="none" strike="noStrike" dirty="0">
                <a:effectLst/>
                <a:latin typeface="-webkit-standard"/>
              </a:rPr>
              <a:t>. (2024). </a:t>
            </a:r>
            <a:r>
              <a:rPr lang="en-US" b="0" i="1" u="none" strike="noStrike" dirty="0">
                <a:effectLst/>
              </a:rPr>
              <a:t>ChatGPT</a:t>
            </a:r>
            <a:r>
              <a:rPr lang="en-US" b="0" i="0" u="none" strike="noStrike" dirty="0">
                <a:effectLst/>
                <a:latin typeface="-webkit-standard"/>
              </a:rPr>
              <a:t> [Large language model]. </a:t>
            </a:r>
            <a:r>
              <a:rPr lang="en-US" b="0" i="0" u="none" strike="noStrike" dirty="0">
                <a:solidFill>
                  <a:srgbClr val="0563C1"/>
                </a:solidFill>
                <a:effectLst/>
                <a:latin typeface="-webkit-standard"/>
                <a:hlinkClick r:id="rId3">
                  <a:extLst>
                    <a:ext uri="{A12FA001-AC4F-418D-AE19-62706E023703}">
                      <ahyp:hlinkClr xmlns:ahyp="http://schemas.microsoft.com/office/drawing/2018/hyperlinkcolor" val="tx"/>
                    </a:ext>
                  </a:extLst>
                </a:hlinkClick>
              </a:rPr>
              <a:t>https://chat.openai.</a:t>
            </a:r>
            <a:r>
              <a:rPr lang="en-US" b="0" i="0" u="none" strike="noStrike" dirty="0">
                <a:effectLst/>
                <a:latin typeface="-webkit-standard"/>
                <a:hlinkClick r:id="rId3">
                  <a:extLst>
                    <a:ext uri="{A12FA001-AC4F-418D-AE19-62706E023703}">
                      <ahyp:hlinkClr xmlns:ahyp="http://schemas.microsoft.com/office/drawing/2018/hyperlinkcolor" val="tx"/>
                    </a:ext>
                  </a:extLst>
                </a:hlinkClick>
              </a:rPr>
              <a:t>com</a:t>
            </a:r>
            <a:endParaRPr lang="en-US" b="0" i="0" u="none" strike="noStrike" dirty="0">
              <a:effectLst/>
              <a:latin typeface="-webkit-standard"/>
            </a:endParaRPr>
          </a:p>
          <a:p>
            <a:pPr marL="114300" indent="0" algn="l">
              <a:buNone/>
            </a:pPr>
            <a:br>
              <a:rPr lang="en-US" b="0" i="0" u="none" strike="noStrike" dirty="0">
                <a:effectLst/>
                <a:latin typeface="Arial" panose="020B0604020202020204" pitchFamily="34" charset="0"/>
              </a:rPr>
            </a:br>
            <a:endParaRPr lang="en-US" b="0" i="0" u="none" strike="noStrike" dirty="0">
              <a:effectLst/>
              <a:latin typeface="Arial" panose="020B0604020202020204" pitchFamily="34" charset="0"/>
            </a:endParaRPr>
          </a:p>
        </p:txBody>
      </p:sp>
    </p:spTree>
    <p:extLst>
      <p:ext uri="{BB962C8B-B14F-4D97-AF65-F5344CB8AC3E}">
        <p14:creationId xmlns:p14="http://schemas.microsoft.com/office/powerpoint/2010/main" val="110963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TotalTime>
  <Words>1524</Words>
  <Application>Microsoft Macintosh PowerPoint</Application>
  <PresentationFormat>On-screen Show (16:9)</PresentationFormat>
  <Paragraphs>94</Paragraphs>
  <Slides>23</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Söhne</vt:lpstr>
      <vt:lpstr>Calibri Light</vt:lpstr>
      <vt:lpstr>Arial</vt:lpstr>
      <vt:lpstr>-webkit-standard</vt:lpstr>
      <vt:lpstr>Office Theme</vt:lpstr>
      <vt:lpstr>       Empowering Students to  Craft Meaningful Essays </vt:lpstr>
      <vt:lpstr>INTRODUCTION TO THE WRITING CENTER</vt:lpstr>
      <vt:lpstr>SERVICES OFFERED</vt:lpstr>
      <vt:lpstr>INDIVIDUAL CONSULTATIONS</vt:lpstr>
      <vt:lpstr>WORKSHOP OPPORTUNITIES</vt:lpstr>
      <vt:lpstr>ONLINE RESOURCES</vt:lpstr>
      <vt:lpstr> CONCLUSION</vt:lpstr>
      <vt:lpstr>Overview of the Writing Process</vt:lpstr>
      <vt:lpstr>PREWRITING STAGE</vt:lpstr>
      <vt:lpstr>DRAFTING STAGE</vt:lpstr>
      <vt:lpstr>REVISING AND EDITING/PROOFREADING STAGE</vt:lpstr>
      <vt:lpstr>SUBMISSION/ PUBLISHING STAGE</vt:lpstr>
      <vt:lpstr>CONCLUSION</vt:lpstr>
      <vt:lpstr>Understanding Academic Integrity: Plagiarism and Generative AI</vt:lpstr>
      <vt:lpstr>DEFINITION OF PLAGIARISM</vt:lpstr>
      <vt:lpstr>CONSEQUENCES OF PLAGIARISM</vt:lpstr>
      <vt:lpstr>WHY PLAGIARISM IS WRONG</vt:lpstr>
      <vt:lpstr>INTRODUCTION TO AI-ASSISTED WRITING</vt:lpstr>
      <vt:lpstr>RISKS OF AI-ASSISTED WRITING</vt:lpstr>
      <vt:lpstr>ACADEMIC INTEGRITY POLICIES</vt:lpstr>
      <vt:lpstr>CONCLUSION</vt:lpstr>
      <vt:lpstr>SUMMARY</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Students to Craft Meaningful Essays </dc:title>
  <cp:lastModifiedBy>Emilienne Idorenyin Akpan</cp:lastModifiedBy>
  <cp:revision>5</cp:revision>
  <dcterms:modified xsi:type="dcterms:W3CDTF">2024-02-25T21:04:12Z</dcterms:modified>
</cp:coreProperties>
</file>