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 r:id="rId5"/>
    <p:sldId id="262" r:id="rId6"/>
    <p:sldId id="257" r:id="rId7"/>
    <p:sldId id="264" r:id="rId8"/>
    <p:sldId id="265" r:id="rId9"/>
    <p:sldId id="266" r:id="rId10"/>
    <p:sldId id="268" r:id="rId11"/>
    <p:sldId id="276" r:id="rId12"/>
    <p:sldId id="270" r:id="rId13"/>
    <p:sldId id="271" r:id="rId14"/>
    <p:sldId id="274" r:id="rId15"/>
    <p:sldId id="272" r:id="rId16"/>
    <p:sldId id="277" r:id="rId17"/>
    <p:sldId id="275" r:id="rId18"/>
    <p:sldId id="278" r:id="rId19"/>
    <p:sldId id="279" r:id="rId20"/>
    <p:sldId id="280" r:id="rId21"/>
    <p:sldId id="281" r:id="rId22"/>
    <p:sldId id="282" r:id="rId23"/>
    <p:sldId id="283" r:id="rId24"/>
    <p:sldId id="28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2F"/>
    <a:srgbClr val="D2B4A6"/>
    <a:srgbClr val="734F29"/>
    <a:srgbClr val="D24726"/>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42" autoAdjust="0"/>
    <p:restoredTop sz="94280" autoAdjust="0"/>
  </p:normalViewPr>
  <p:slideViewPr>
    <p:cSldViewPr snapToGrid="0">
      <p:cViewPr varScale="1">
        <p:scale>
          <a:sx n="124" d="100"/>
          <a:sy n="124" d="100"/>
        </p:scale>
        <p:origin x="184"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2/25/24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2/25/24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2/25/24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2/25/24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2/25/24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2/25/24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2/25/24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2/25/24</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scribbr.com/category/language-rul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3516" y="1404736"/>
            <a:ext cx="10515600" cy="2387600"/>
          </a:xfrm>
        </p:spPr>
        <p:txBody>
          <a:bodyPr>
            <a:normAutofit/>
          </a:bodyPr>
          <a:lstStyle/>
          <a:p>
            <a:pPr algn="ctr"/>
            <a:r>
              <a:rPr lang="en-US" sz="6600" b="1" dirty="0">
                <a:latin typeface="+mn-lt"/>
                <a:ea typeface="Tahoma" panose="020B0604030504040204" pitchFamily="34" charset="0"/>
                <a:cs typeface="Tahoma" panose="020B0604030504040204" pitchFamily="34" charset="0"/>
              </a:rPr>
              <a:t>Pre-Writing </a:t>
            </a:r>
            <a:br>
              <a:rPr lang="en-US" sz="6600" b="1" dirty="0">
                <a:latin typeface="+mn-lt"/>
                <a:ea typeface="Tahoma" panose="020B0604030504040204" pitchFamily="34" charset="0"/>
                <a:cs typeface="Tahoma" panose="020B0604030504040204" pitchFamily="34" charset="0"/>
              </a:rPr>
            </a:br>
            <a:r>
              <a:rPr lang="en-US" sz="6600" b="1" dirty="0">
                <a:latin typeface="+mn-lt"/>
                <a:ea typeface="Tahoma" panose="020B0604030504040204" pitchFamily="34" charset="0"/>
                <a:cs typeface="Tahoma" panose="020B0604030504040204" pitchFamily="34" charset="0"/>
              </a:rPr>
              <a:t>Strategies and Drafting</a:t>
            </a:r>
          </a:p>
        </p:txBody>
      </p:sp>
      <p:sp>
        <p:nvSpPr>
          <p:cNvPr id="3" name="Subtitle 2"/>
          <p:cNvSpPr>
            <a:spLocks noGrp="1"/>
          </p:cNvSpPr>
          <p:nvPr>
            <p:ph type="subTitle" idx="1"/>
          </p:nvPr>
        </p:nvSpPr>
        <p:spPr>
          <a:xfrm>
            <a:off x="204929" y="4949439"/>
            <a:ext cx="6705599" cy="1137793"/>
          </a:xfrm>
        </p:spPr>
        <p:txBody>
          <a:bodyPr>
            <a:normAutofit/>
          </a:bodyPr>
          <a:lstStyle/>
          <a:p>
            <a:pPr>
              <a:lnSpc>
                <a:spcPct val="100000"/>
              </a:lnSpc>
              <a:spcBef>
                <a:spcPts val="0"/>
              </a:spcBef>
            </a:pPr>
            <a:r>
              <a:rPr lang="en-US" sz="3600" dirty="0">
                <a:latin typeface="+mn-lt"/>
                <a:cs typeface="Times New Roman" panose="02020603050405020304" pitchFamily="18" charset="0"/>
              </a:rPr>
              <a:t>The AUN Writing Center Tutorial</a:t>
            </a: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Introduction</a:t>
            </a:r>
            <a:r>
              <a:rPr lang="en-US" sz="4400" b="1" dirty="0"/>
              <a:t> </a:t>
            </a:r>
          </a:p>
        </p:txBody>
      </p:sp>
      <p:sp>
        <p:nvSpPr>
          <p:cNvPr id="7" name="Content Placeholder 2"/>
          <p:cNvSpPr txBox="1">
            <a:spLocks/>
          </p:cNvSpPr>
          <p:nvPr/>
        </p:nvSpPr>
        <p:spPr>
          <a:xfrm>
            <a:off x="460742" y="1373504"/>
            <a:ext cx="10419881" cy="5484496"/>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sz="1600" kern="1200">
                <a:solidFill>
                  <a:schemeClr val="bg1">
                    <a:lumMod val="50000"/>
                  </a:schemeClr>
                </a:solidFill>
                <a:latin typeface="+mn-lt"/>
                <a:ea typeface="+mn-ea"/>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sz="1400" kern="1200">
                <a:solidFill>
                  <a:schemeClr val="bg1">
                    <a:lumMod val="50000"/>
                  </a:schemeClr>
                </a:solidFill>
                <a:latin typeface="+mn-lt"/>
                <a:ea typeface="+mn-ea"/>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sz="1200" kern="1200">
                <a:solidFill>
                  <a:schemeClr val="bg1">
                    <a:lumMod val="50000"/>
                  </a:schemeClr>
                </a:solidFill>
                <a:latin typeface="+mn-lt"/>
                <a:ea typeface="+mn-ea"/>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solidFill>
                  <a:schemeClr val="tx1"/>
                </a:solidFill>
                <a:cs typeface="Times New Roman" panose="02020603050405020304" pitchFamily="18" charset="0"/>
              </a:rPr>
              <a:t>Writing is a composition that involves different steps or stages. Each stage in the writing process develops from a previous stage and then leads to another stage until you reach the final stage. Mastering these stages will help you write outstanding essays. Some of these steps are prewriting strategies.</a:t>
            </a:r>
          </a:p>
          <a:p>
            <a:pPr>
              <a:lnSpc>
                <a:spcPct val="100000"/>
              </a:lnSpc>
            </a:pPr>
            <a:r>
              <a:rPr lang="en-US" sz="2400" dirty="0">
                <a:solidFill>
                  <a:srgbClr val="DD462F"/>
                </a:solidFill>
                <a:cs typeface="Times New Roman" panose="02020603050405020304" pitchFamily="18" charset="0"/>
              </a:rPr>
              <a:t>Why are pre-writing strategies important?</a:t>
            </a:r>
          </a:p>
          <a:p>
            <a:pPr marL="342900" indent="-342900" algn="just">
              <a:lnSpc>
                <a:spcPct val="100000"/>
              </a:lnSpc>
              <a:buFont typeface="Arial" panose="020B0604020202020204" pitchFamily="34" charset="0"/>
              <a:buChar char="•"/>
            </a:pPr>
            <a:r>
              <a:rPr lang="en-US" sz="2400" dirty="0">
                <a:solidFill>
                  <a:schemeClr val="tx1"/>
                </a:solidFill>
                <a:cs typeface="Times New Roman" panose="02020603050405020304" pitchFamily="18" charset="0"/>
              </a:rPr>
              <a:t>They help you organize your ideas/thoughts. </a:t>
            </a:r>
          </a:p>
          <a:p>
            <a:pPr marL="342900" indent="-342900" algn="just">
              <a:lnSpc>
                <a:spcPct val="100000"/>
              </a:lnSpc>
              <a:buFont typeface="Arial" panose="020B0604020202020204" pitchFamily="34" charset="0"/>
              <a:buChar char="•"/>
            </a:pPr>
            <a:r>
              <a:rPr lang="en-US" sz="2400" dirty="0">
                <a:solidFill>
                  <a:schemeClr val="tx1"/>
                </a:solidFill>
                <a:cs typeface="Times New Roman" panose="02020603050405020304" pitchFamily="18" charset="0"/>
              </a:rPr>
              <a:t>They set you thinking, reflecting, and identifying useful concepts for your writing and simple, workable steps for the writing. </a:t>
            </a:r>
          </a:p>
          <a:p>
            <a:pPr marL="342900" indent="-342900" algn="just">
              <a:lnSpc>
                <a:spcPct val="100000"/>
              </a:lnSpc>
              <a:buFont typeface="Arial" panose="020B0604020202020204" pitchFamily="34" charset="0"/>
              <a:buChar char="•"/>
            </a:pPr>
            <a:r>
              <a:rPr lang="en-US" sz="2400" dirty="0">
                <a:solidFill>
                  <a:schemeClr val="tx1"/>
                </a:solidFill>
                <a:cs typeface="Times New Roman" panose="02020603050405020304" pitchFamily="18" charset="0"/>
              </a:rPr>
              <a:t>If adhered to, these strategies make the writing journey easy, with flawless writing as the outcome. </a:t>
            </a:r>
          </a:p>
          <a:p>
            <a:pPr>
              <a:lnSpc>
                <a:spcPct val="100000"/>
              </a:lnSpc>
            </a:pPr>
            <a:endParaRPr lang="en-US" sz="2200" dirty="0"/>
          </a:p>
          <a:p>
            <a:pPr>
              <a:lnSpc>
                <a:spcPct val="100000"/>
              </a:lnSpc>
            </a:pPr>
            <a:endParaRPr lang="en-US" sz="2200" dirty="0"/>
          </a:p>
        </p:txBody>
      </p:sp>
    </p:spTree>
    <p:extLst>
      <p:ext uri="{BB962C8B-B14F-4D97-AF65-F5344CB8AC3E}">
        <p14:creationId xmlns:p14="http://schemas.microsoft.com/office/powerpoint/2010/main" val="2090733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97285"/>
            <a:ext cx="9990909" cy="5322014"/>
          </a:xfrm>
        </p:spPr>
        <p:txBody>
          <a:bodyPr>
            <a:noAutofit/>
          </a:bodyPr>
          <a:lstStyle/>
          <a:p>
            <a:pPr marL="342900" algn="just" fontAlgn="base">
              <a:lnSpc>
                <a:spcPct val="100000"/>
              </a:lnSpc>
              <a:spcBef>
                <a:spcPts val="0"/>
              </a:spcBef>
              <a:spcAft>
                <a:spcPts val="0"/>
              </a:spcAft>
              <a:buFont typeface="Arial" panose="020B0604020202020204" pitchFamily="34" charset="0"/>
              <a:buChar char="•"/>
            </a:pPr>
            <a:r>
              <a:rPr lang="en-US" sz="2100" dirty="0">
                <a:solidFill>
                  <a:schemeClr val="tx1"/>
                </a:solidFill>
                <a:cs typeface="Times New Roman" panose="02020603050405020304" pitchFamily="18" charset="0"/>
              </a:rPr>
              <a:t> Some student writers hurry to write or need more time to observe the prewriting process. </a:t>
            </a:r>
          </a:p>
          <a:p>
            <a:pPr marL="342900" algn="just" fontAlgn="base">
              <a:lnSpc>
                <a:spcPct val="100000"/>
              </a:lnSpc>
              <a:spcBef>
                <a:spcPts val="0"/>
              </a:spcBef>
              <a:spcAft>
                <a:spcPts val="0"/>
              </a:spcAft>
            </a:pPr>
            <a:endParaRPr lang="en-US" sz="2100" dirty="0">
              <a:solidFill>
                <a:schemeClr val="tx1"/>
              </a:solidFill>
              <a:cs typeface="Times New Roman" panose="02020603050405020304" pitchFamily="18" charset="0"/>
            </a:endParaRPr>
          </a:p>
          <a:p>
            <a:pPr marL="342900" algn="just" fontAlgn="base">
              <a:lnSpc>
                <a:spcPct val="100000"/>
              </a:lnSpc>
              <a:spcBef>
                <a:spcPts val="0"/>
              </a:spcBef>
              <a:spcAft>
                <a:spcPts val="0"/>
              </a:spcAft>
              <a:buFont typeface="Arial" panose="020B0604020202020204" pitchFamily="34" charset="0"/>
              <a:buChar char="•"/>
            </a:pPr>
            <a:r>
              <a:rPr lang="en-US" sz="2100" dirty="0">
                <a:solidFill>
                  <a:schemeClr val="tx1"/>
                </a:solidFill>
                <a:cs typeface="Times New Roman" panose="02020603050405020304" pitchFamily="18" charset="0"/>
              </a:rPr>
              <a:t>They spontaneously turn the ideas into writing without the initial preparation –  brainstorming, planning and organizing their thoughts.</a:t>
            </a:r>
          </a:p>
          <a:p>
            <a:pPr marL="342900" algn="just" fontAlgn="base">
              <a:lnSpc>
                <a:spcPct val="100000"/>
              </a:lnSpc>
              <a:spcBef>
                <a:spcPts val="0"/>
              </a:spcBef>
              <a:spcAft>
                <a:spcPts val="0"/>
              </a:spcAft>
              <a:buFont typeface="Arial" panose="020B0604020202020204" pitchFamily="34" charset="0"/>
              <a:buChar char="•"/>
            </a:pPr>
            <a:endParaRPr lang="en-US" sz="2100" dirty="0">
              <a:solidFill>
                <a:schemeClr val="tx1"/>
              </a:solidFill>
              <a:cs typeface="Times New Roman" panose="02020603050405020304" pitchFamily="18" charset="0"/>
            </a:endParaRPr>
          </a:p>
          <a:p>
            <a:pPr marL="342900" algn="just" fontAlgn="base">
              <a:lnSpc>
                <a:spcPct val="100000"/>
              </a:lnSpc>
              <a:spcBef>
                <a:spcPts val="0"/>
              </a:spcBef>
              <a:spcAft>
                <a:spcPts val="0"/>
              </a:spcAft>
              <a:buFont typeface="Arial" panose="020B0604020202020204" pitchFamily="34" charset="0"/>
              <a:buChar char="•"/>
            </a:pPr>
            <a:r>
              <a:rPr lang="en-US" sz="2100" dirty="0">
                <a:solidFill>
                  <a:schemeClr val="tx1"/>
                </a:solidFill>
                <a:cs typeface="Times New Roman" panose="02020603050405020304" pitchFamily="18" charset="0"/>
              </a:rPr>
              <a:t>One consequence is that they often get stuck midway, and even if they strive to ‘complete’ the writing, it comes out haphazardly in structure and organization. </a:t>
            </a:r>
          </a:p>
          <a:p>
            <a:pPr marL="342900" algn="just" fontAlgn="base">
              <a:lnSpc>
                <a:spcPct val="100000"/>
              </a:lnSpc>
              <a:spcBef>
                <a:spcPts val="0"/>
              </a:spcBef>
              <a:spcAft>
                <a:spcPts val="0"/>
              </a:spcAft>
              <a:buFont typeface="Arial" panose="020B0604020202020204" pitchFamily="34" charset="0"/>
              <a:buChar char="•"/>
            </a:pPr>
            <a:endParaRPr lang="en-US" sz="2100" dirty="0">
              <a:solidFill>
                <a:schemeClr val="tx1"/>
              </a:solidFill>
              <a:cs typeface="Times New Roman" panose="02020603050405020304" pitchFamily="18" charset="0"/>
            </a:endParaRPr>
          </a:p>
          <a:p>
            <a:pPr marL="342900" algn="just" fontAlgn="base">
              <a:lnSpc>
                <a:spcPct val="100000"/>
              </a:lnSpc>
              <a:spcBef>
                <a:spcPts val="0"/>
              </a:spcBef>
              <a:spcAft>
                <a:spcPts val="0"/>
              </a:spcAft>
              <a:buFont typeface="Arial" panose="020B0604020202020204" pitchFamily="34" charset="0"/>
              <a:buChar char="•"/>
            </a:pPr>
            <a:r>
              <a:rPr lang="en-US" sz="2100" dirty="0">
                <a:solidFill>
                  <a:schemeClr val="tx1"/>
                </a:solidFill>
                <a:cs typeface="Times New Roman" panose="02020603050405020304" pitchFamily="18" charset="0"/>
              </a:rPr>
              <a:t>Besides, it is even time-wasting to jump this process because you will spend unnecessary time midway thinking about how to patch up the uncoordinated ideas – what should have been avoided initially.  </a:t>
            </a:r>
          </a:p>
          <a:p>
            <a:pPr marL="342900" algn="just" fontAlgn="base">
              <a:lnSpc>
                <a:spcPct val="100000"/>
              </a:lnSpc>
              <a:spcBef>
                <a:spcPts val="0"/>
              </a:spcBef>
              <a:spcAft>
                <a:spcPts val="0"/>
              </a:spcAft>
              <a:buFont typeface="Arial" panose="020B0604020202020204" pitchFamily="34" charset="0"/>
              <a:buChar char="•"/>
            </a:pPr>
            <a:endParaRPr lang="en-US" sz="2100" dirty="0">
              <a:solidFill>
                <a:schemeClr val="tx1"/>
              </a:solidFill>
              <a:cs typeface="Times New Roman" panose="02020603050405020304" pitchFamily="18" charset="0"/>
            </a:endParaRPr>
          </a:p>
          <a:p>
            <a:pPr marL="342900" algn="just" fontAlgn="base">
              <a:lnSpc>
                <a:spcPct val="100000"/>
              </a:lnSpc>
              <a:spcBef>
                <a:spcPts val="0"/>
              </a:spcBef>
              <a:spcAft>
                <a:spcPts val="0"/>
              </a:spcAft>
              <a:buFont typeface="Arial" panose="020B0604020202020204" pitchFamily="34" charset="0"/>
              <a:buChar char="•"/>
            </a:pPr>
            <a:r>
              <a:rPr lang="en-US" sz="2100" dirty="0">
                <a:solidFill>
                  <a:schemeClr val="tx1"/>
                </a:solidFill>
                <a:cs typeface="Times New Roman" panose="02020603050405020304" pitchFamily="18" charset="0"/>
              </a:rPr>
              <a:t>Avoiding these preparatory steps will mess up the entire writing process and outcome. Therefore, take time to get your ideas planned and organized on the sheet before you commence the first draft of the piece.</a:t>
            </a:r>
          </a:p>
          <a:p>
            <a:pPr fontAlgn="base">
              <a:lnSpc>
                <a:spcPct val="100000"/>
              </a:lnSpc>
            </a:pPr>
            <a:endParaRPr lang="en-US" sz="1200" dirty="0"/>
          </a:p>
          <a:p>
            <a:pPr fontAlgn="base">
              <a:lnSpc>
                <a:spcPct val="100000"/>
              </a:lnSpc>
            </a:pPr>
            <a:endParaRPr lang="en-US" sz="1200" dirty="0"/>
          </a:p>
          <a:p>
            <a:pPr>
              <a:lnSpc>
                <a:spcPct val="100000"/>
              </a:lnSpc>
            </a:pPr>
            <a:endParaRPr lang="en-US" sz="1200" dirty="0"/>
          </a:p>
          <a:p>
            <a:pPr>
              <a:lnSpc>
                <a:spcPct val="100000"/>
              </a:lnSpc>
            </a:pPr>
            <a:endParaRPr lang="en-US" sz="1200" dirty="0"/>
          </a:p>
        </p:txBody>
      </p:sp>
      <p:sp>
        <p:nvSpPr>
          <p:cNvPr id="2" name="Rectangle 1"/>
          <p:cNvSpPr/>
          <p:nvPr/>
        </p:nvSpPr>
        <p:spPr>
          <a:xfrm>
            <a:off x="838199" y="762391"/>
            <a:ext cx="9795553" cy="707886"/>
          </a:xfrm>
          <a:prstGeom prst="rect">
            <a:avLst/>
          </a:prstGeom>
        </p:spPr>
        <p:txBody>
          <a:bodyPr wrap="square">
            <a:spAutoFit/>
          </a:bodyPr>
          <a:lstStyle/>
          <a:p>
            <a:r>
              <a:rPr lang="en-US" sz="4000" b="1" dirty="0">
                <a:solidFill>
                  <a:schemeClr val="bg1"/>
                </a:solidFill>
              </a:rPr>
              <a:t>Don’t Avoid The Process; Master It!</a:t>
            </a:r>
            <a:endParaRPr lang="en-US" sz="4000" dirty="0">
              <a:solidFill>
                <a:schemeClr val="bg1"/>
              </a:solidFill>
            </a:endParaRPr>
          </a:p>
        </p:txBody>
      </p:sp>
    </p:spTree>
    <p:extLst>
      <p:ext uri="{BB962C8B-B14F-4D97-AF65-F5344CB8AC3E}">
        <p14:creationId xmlns:p14="http://schemas.microsoft.com/office/powerpoint/2010/main" val="1328676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868" y="0"/>
            <a:ext cx="10749367" cy="1208868"/>
          </a:xfrm>
        </p:spPr>
        <p:txBody>
          <a:bodyPr/>
          <a:lstStyle/>
          <a:p>
            <a:r>
              <a:rPr lang="en-US" b="1" dirty="0">
                <a:latin typeface="+mn-lt"/>
                <a:cs typeface="Times New Roman" panose="02020603050405020304" pitchFamily="18" charset="0"/>
              </a:rPr>
              <a:t>1. Thinking and Free-writing</a:t>
            </a:r>
          </a:p>
        </p:txBody>
      </p:sp>
      <p:sp>
        <p:nvSpPr>
          <p:cNvPr id="3" name="Content Placeholder 2"/>
          <p:cNvSpPr>
            <a:spLocks noGrp="1"/>
          </p:cNvSpPr>
          <p:nvPr>
            <p:ph idx="1"/>
          </p:nvPr>
        </p:nvSpPr>
        <p:spPr>
          <a:xfrm>
            <a:off x="147235" y="1435946"/>
            <a:ext cx="6854458" cy="5324450"/>
          </a:xfrm>
        </p:spPr>
        <p:txBody>
          <a:bodyPr>
            <a:noAutofit/>
          </a:bodyPr>
          <a:lstStyle/>
          <a:p>
            <a:pPr marL="285750" indent="-285750" algn="just" fontAlgn="base">
              <a:lnSpc>
                <a:spcPct val="100000"/>
              </a:lnSpc>
              <a:buFont typeface="Arial" panose="020B0604020202020204" pitchFamily="34" charset="0"/>
              <a:buChar char="•"/>
            </a:pPr>
            <a:r>
              <a:rPr lang="en-US" sz="1800" dirty="0">
                <a:solidFill>
                  <a:schemeClr val="tx1"/>
                </a:solidFill>
                <a:cs typeface="Times New Roman" panose="02020603050405020304" pitchFamily="18" charset="0"/>
              </a:rPr>
              <a:t>Ideally, starting is one of the most challenging aspects of the writing task (</a:t>
            </a:r>
            <a:r>
              <a:rPr lang="en-US" sz="1800" dirty="0" err="1">
                <a:solidFill>
                  <a:schemeClr val="tx1"/>
                </a:solidFill>
                <a:cs typeface="Times New Roman" panose="02020603050405020304" pitchFamily="18" charset="0"/>
              </a:rPr>
              <a:t>Wasko</a:t>
            </a:r>
            <a:r>
              <a:rPr lang="en-US" sz="1800" dirty="0">
                <a:solidFill>
                  <a:schemeClr val="tx1"/>
                </a:solidFill>
                <a:cs typeface="Times New Roman" panose="02020603050405020304" pitchFamily="18" charset="0"/>
              </a:rPr>
              <a:t>, 2011), possibly because you realize that you have little to say about the topic or even have many random ideas trying to find expression simultaneously. Thus, you need to know the order to get them out or how to put them down.</a:t>
            </a:r>
          </a:p>
          <a:p>
            <a:pPr marL="285750" indent="-285750" algn="just" fontAlgn="base">
              <a:lnSpc>
                <a:spcPct val="100000"/>
              </a:lnSpc>
              <a:buFont typeface="Arial" panose="020B0604020202020204" pitchFamily="34" charset="0"/>
              <a:buChar char="•"/>
            </a:pPr>
            <a:r>
              <a:rPr lang="en-US" sz="1800" b="1" dirty="0">
                <a:solidFill>
                  <a:schemeClr val="tx1"/>
                </a:solidFill>
                <a:cs typeface="Times New Roman" panose="02020603050405020304" pitchFamily="18" charset="0"/>
              </a:rPr>
              <a:t>The ideas should be written down in free form</a:t>
            </a:r>
            <a:r>
              <a:rPr lang="en-US" sz="1800" dirty="0">
                <a:solidFill>
                  <a:schemeClr val="tx1"/>
                </a:solidFill>
                <a:cs typeface="Times New Roman" panose="02020603050405020304" pitchFamily="18" charset="0"/>
              </a:rPr>
              <a:t>. To free write means to write without bothering whether what is written is correct or has any grammar, punctuation, spelling or structure errors. Some of us naturally do this without knowing it is called free writing. It is the way we write without first thinking about the correctness. We want to put down the ideas on paper or a computer screen first and randomly the way they come. </a:t>
            </a:r>
          </a:p>
          <a:p>
            <a:pPr marL="285750" indent="-285750" algn="just" fontAlgn="base">
              <a:lnSpc>
                <a:spcPct val="100000"/>
              </a:lnSpc>
              <a:buFont typeface="Arial" panose="020B0604020202020204" pitchFamily="34" charset="0"/>
              <a:buChar char="•"/>
            </a:pPr>
            <a:r>
              <a:rPr lang="en-US" sz="1800" dirty="0">
                <a:solidFill>
                  <a:schemeClr val="tx1"/>
                </a:solidFill>
                <a:cs typeface="Times New Roman" panose="02020603050405020304" pitchFamily="18" charset="0"/>
              </a:rPr>
              <a:t>Think as you write and get the ideas out as many as possible and as fast as possible. It is the way to write when you find it challenging to think of tangible points on the topic.</a:t>
            </a:r>
            <a:endParaRPr lang="en-US" sz="1100" dirty="0">
              <a:solidFill>
                <a:schemeClr val="tx1"/>
              </a:solidFill>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634" t="390" r="8792" b="-390"/>
          <a:stretch/>
        </p:blipFill>
        <p:spPr>
          <a:xfrm>
            <a:off x="7119258" y="1606731"/>
            <a:ext cx="5005829" cy="3487784"/>
          </a:xfrm>
          <a:prstGeom prst="rect">
            <a:avLst/>
          </a:prstGeom>
        </p:spPr>
      </p:pic>
    </p:spTree>
    <p:extLst>
      <p:ext uri="{BB962C8B-B14F-4D97-AF65-F5344CB8AC3E}">
        <p14:creationId xmlns:p14="http://schemas.microsoft.com/office/powerpoint/2010/main" val="1531532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err="1">
                <a:latin typeface="+mn-lt"/>
                <a:cs typeface="Times New Roman" panose="02020603050405020304" pitchFamily="18" charset="0"/>
              </a:rPr>
              <a:t>Freewriting</a:t>
            </a:r>
            <a:r>
              <a:rPr lang="en-US" sz="4000" b="1" dirty="0">
                <a:latin typeface="+mn-lt"/>
                <a:cs typeface="Times New Roman" panose="02020603050405020304" pitchFamily="18" charset="0"/>
              </a:rPr>
              <a:t> cont’d</a:t>
            </a:r>
          </a:p>
        </p:txBody>
      </p:sp>
      <p:sp>
        <p:nvSpPr>
          <p:cNvPr id="5" name="Content Placeholder 4"/>
          <p:cNvSpPr>
            <a:spLocks noGrp="1"/>
          </p:cNvSpPr>
          <p:nvPr>
            <p:ph idx="1"/>
          </p:nvPr>
        </p:nvSpPr>
        <p:spPr>
          <a:xfrm>
            <a:off x="472810" y="1378039"/>
            <a:ext cx="9503533" cy="4803820"/>
          </a:xfrm>
        </p:spPr>
        <p:txBody>
          <a:bodyPr>
            <a:noAutofit/>
          </a:bodyPr>
          <a:lstStyle/>
          <a:p>
            <a:pPr marL="342900" indent="-342900" algn="just">
              <a:lnSpc>
                <a:spcPct val="100000"/>
              </a:lnSpc>
              <a:buFont typeface="Arial" panose="020B0604020202020204" pitchFamily="34" charset="0"/>
              <a:buChar char="•"/>
            </a:pPr>
            <a:endParaRPr lang="en-US" sz="2400" dirty="0">
              <a:solidFill>
                <a:schemeClr val="tx1"/>
              </a:solidFill>
              <a:cs typeface="Times New Roman" panose="02020603050405020304" pitchFamily="18" charset="0"/>
            </a:endParaRPr>
          </a:p>
          <a:p>
            <a:pPr marL="342900" indent="-342900" algn="just">
              <a:lnSpc>
                <a:spcPct val="100000"/>
              </a:lnSpc>
              <a:buFont typeface="Arial" panose="020B0604020202020204" pitchFamily="34" charset="0"/>
              <a:buChar char="•"/>
            </a:pPr>
            <a:r>
              <a:rPr lang="en-US" sz="2400" dirty="0">
                <a:solidFill>
                  <a:schemeClr val="tx1"/>
                </a:solidFill>
                <a:cs typeface="Times New Roman" panose="02020603050405020304" pitchFamily="18" charset="0"/>
              </a:rPr>
              <a:t>Freewriting is your brain's ‘scribbling’ exercise to prepare it for actual writing work. Through this, you can write ideas that pop up in your mind about the topic. You can equally set a time – maybe 10 minutes – to do this.</a:t>
            </a:r>
          </a:p>
          <a:p>
            <a:pPr marL="342900" indent="-342900">
              <a:lnSpc>
                <a:spcPct val="100000"/>
              </a:lnSpc>
              <a:buFont typeface="Arial" panose="020B0604020202020204" pitchFamily="34" charset="0"/>
              <a:buChar char="•"/>
            </a:pPr>
            <a:r>
              <a:rPr lang="en-US" sz="2400" dirty="0">
                <a:solidFill>
                  <a:schemeClr val="tx1"/>
                </a:solidFill>
                <a:cs typeface="Times New Roman" panose="02020603050405020304" pitchFamily="18" charset="0"/>
              </a:rPr>
              <a:t>You can do it repeatedly to generate several relevant points and discard the irrelevant ones. </a:t>
            </a:r>
          </a:p>
        </p:txBody>
      </p:sp>
    </p:spTree>
    <p:extLst>
      <p:ext uri="{BB962C8B-B14F-4D97-AF65-F5344CB8AC3E}">
        <p14:creationId xmlns:p14="http://schemas.microsoft.com/office/powerpoint/2010/main" val="66996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2. Clustering</a:t>
            </a:r>
            <a:endParaRPr lang="en-US" sz="4000" dirty="0">
              <a:latin typeface="+mn-lt"/>
              <a:cs typeface="Times New Roman" panose="02020603050405020304" pitchFamily="18" charset="0"/>
            </a:endParaRPr>
          </a:p>
        </p:txBody>
      </p:sp>
      <p:sp>
        <p:nvSpPr>
          <p:cNvPr id="3" name="Content Placeholder 2"/>
          <p:cNvSpPr>
            <a:spLocks noGrp="1"/>
          </p:cNvSpPr>
          <p:nvPr>
            <p:ph idx="1"/>
          </p:nvPr>
        </p:nvSpPr>
        <p:spPr>
          <a:xfrm>
            <a:off x="604434" y="1373713"/>
            <a:ext cx="6266629" cy="4961542"/>
          </a:xfrm>
        </p:spPr>
        <p:txBody>
          <a:bodyPr>
            <a:noAutofit/>
          </a:bodyPr>
          <a:lstStyle/>
          <a:p>
            <a:pPr marL="342900" indent="-342900" algn="just" fontAlgn="base">
              <a:lnSpc>
                <a:spcPct val="100000"/>
              </a:lnSpc>
              <a:buFont typeface="Arial" panose="020B0604020202020204" pitchFamily="34" charset="0"/>
              <a:buChar char="•"/>
            </a:pPr>
            <a:r>
              <a:rPr lang="en-US" dirty="0">
                <a:solidFill>
                  <a:schemeClr val="tx1"/>
                </a:solidFill>
                <a:cs typeface="Times New Roman" panose="02020603050405020304" pitchFamily="18" charset="0"/>
              </a:rPr>
              <a:t>In clustering, you represent your ideas on paper through graphics and show how each connects to the other. </a:t>
            </a:r>
          </a:p>
          <a:p>
            <a:pPr marL="342900" indent="-342900" algn="just" fontAlgn="base">
              <a:lnSpc>
                <a:spcPct val="100000"/>
              </a:lnSpc>
              <a:buFont typeface="Arial" panose="020B0604020202020204" pitchFamily="34" charset="0"/>
              <a:buChar char="•"/>
            </a:pPr>
            <a:r>
              <a:rPr lang="en-US" dirty="0">
                <a:solidFill>
                  <a:schemeClr val="tx1"/>
                </a:solidFill>
                <a:cs typeface="Times New Roman" panose="02020603050405020304" pitchFamily="18" charset="0"/>
              </a:rPr>
              <a:t>You jot down ideas and use circles, squares, arrows or lines to show the connections. Some prefer calling this </a:t>
            </a:r>
            <a:r>
              <a:rPr lang="en-US" b="1" dirty="0">
                <a:solidFill>
                  <a:schemeClr val="tx1"/>
                </a:solidFill>
                <a:cs typeface="Times New Roman" panose="02020603050405020304" pitchFamily="18" charset="0"/>
              </a:rPr>
              <a:t>mind-mapping or diagramming</a:t>
            </a:r>
            <a:r>
              <a:rPr lang="en-US" dirty="0">
                <a:solidFill>
                  <a:schemeClr val="tx1"/>
                </a:solidFill>
                <a:cs typeface="Times New Roman" panose="02020603050405020304" pitchFamily="18" charset="0"/>
              </a:rPr>
              <a:t>. </a:t>
            </a:r>
          </a:p>
          <a:p>
            <a:pPr marL="342900" indent="-342900" algn="just" fontAlgn="base">
              <a:lnSpc>
                <a:spcPct val="100000"/>
              </a:lnSpc>
              <a:buFont typeface="Arial" panose="020B0604020202020204" pitchFamily="34" charset="0"/>
              <a:buChar char="•"/>
            </a:pPr>
            <a:r>
              <a:rPr lang="en-US" dirty="0">
                <a:solidFill>
                  <a:schemeClr val="tx1"/>
                </a:solidFill>
                <a:cs typeface="Times New Roman" panose="02020603050405020304" pitchFamily="18" charset="0"/>
              </a:rPr>
              <a:t>You may start by writing down the central idea, and then you will be connecting other ideas to it as they come, using arrows.</a:t>
            </a:r>
          </a:p>
          <a:p>
            <a:pPr marL="342900" indent="-342900" algn="just" fontAlgn="base">
              <a:lnSpc>
                <a:spcPct val="100000"/>
              </a:lnSpc>
              <a:buFont typeface="Arial" panose="020B0604020202020204" pitchFamily="34" charset="0"/>
              <a:buChar char="•"/>
            </a:pPr>
            <a:r>
              <a:rPr lang="en-US" dirty="0">
                <a:solidFill>
                  <a:schemeClr val="tx1"/>
                </a:solidFill>
                <a:cs typeface="Times New Roman" panose="02020603050405020304" pitchFamily="18" charset="0"/>
              </a:rPr>
              <a:t>It is an easy and graphic way to capture your thoughts on paper while showing how each idea is related to the others.</a:t>
            </a:r>
          </a:p>
          <a:p>
            <a:pPr marL="342900" indent="-342900" algn="just" fontAlgn="base">
              <a:lnSpc>
                <a:spcPct val="100000"/>
              </a:lnSpc>
              <a:buFont typeface="Arial" panose="020B0604020202020204" pitchFamily="34" charset="0"/>
              <a:buChar char="•"/>
            </a:pPr>
            <a:r>
              <a:rPr lang="en-US" dirty="0">
                <a:solidFill>
                  <a:schemeClr val="tx1"/>
                </a:solidFill>
                <a:cs typeface="Times New Roman" panose="02020603050405020304" pitchFamily="18" charset="0"/>
              </a:rPr>
              <a:t>This is helpful because, most times, our thinking does not follow a straight line - unrelated thoughts come up between the related ones. </a:t>
            </a:r>
          </a:p>
          <a:p>
            <a:pPr marL="342900" indent="-342900" algn="just" fontAlgn="base">
              <a:lnSpc>
                <a:spcPct val="100000"/>
              </a:lnSpc>
              <a:buFont typeface="Arial" panose="020B0604020202020204" pitchFamily="34" charset="0"/>
              <a:buChar char="•"/>
            </a:pPr>
            <a:r>
              <a:rPr lang="en-US" dirty="0">
                <a:solidFill>
                  <a:schemeClr val="tx1"/>
                </a:solidFill>
                <a:cs typeface="Times New Roman" panose="02020603050405020304" pitchFamily="18" charset="0"/>
              </a:rPr>
              <a:t>However, once symbols or arrows are used in connecting the ideas that are directly related to the topic, the less related ones might connect to the second layer.</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414" r="5751"/>
          <a:stretch/>
        </p:blipFill>
        <p:spPr>
          <a:xfrm>
            <a:off x="7006045" y="1987667"/>
            <a:ext cx="5042263" cy="3341716"/>
          </a:xfrm>
          <a:prstGeom prst="rect">
            <a:avLst/>
          </a:prstGeom>
        </p:spPr>
      </p:pic>
    </p:spTree>
    <p:extLst>
      <p:ext uri="{BB962C8B-B14F-4D97-AF65-F5344CB8AC3E}">
        <p14:creationId xmlns:p14="http://schemas.microsoft.com/office/powerpoint/2010/main" val="2655280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latin typeface="+mn-lt"/>
                <a:cs typeface="Times New Roman" panose="02020603050405020304" pitchFamily="18" charset="0"/>
              </a:rPr>
              <a:t>3. Asking questions and seeking information </a:t>
            </a:r>
            <a:endParaRPr lang="en-US" sz="4000" dirty="0">
              <a:latin typeface="+mn-lt"/>
              <a:cs typeface="Times New Roman" panose="02020603050405020304" pitchFamily="18" charset="0"/>
            </a:endParaRPr>
          </a:p>
        </p:txBody>
      </p:sp>
      <p:sp>
        <p:nvSpPr>
          <p:cNvPr id="3" name="Content Placeholder 2"/>
          <p:cNvSpPr>
            <a:spLocks noGrp="1"/>
          </p:cNvSpPr>
          <p:nvPr>
            <p:ph idx="1"/>
          </p:nvPr>
        </p:nvSpPr>
        <p:spPr>
          <a:xfrm>
            <a:off x="808786" y="1488933"/>
            <a:ext cx="10340661" cy="5016369"/>
          </a:xfrm>
        </p:spPr>
        <p:txBody>
          <a:bodyPr>
            <a:noAutofit/>
          </a:bodyPr>
          <a:lstStyle/>
          <a:p>
            <a:pPr algn="just">
              <a:lnSpc>
                <a:spcPct val="100000"/>
              </a:lnSpc>
            </a:pPr>
            <a:r>
              <a:rPr lang="en-US" sz="2100" dirty="0">
                <a:solidFill>
                  <a:schemeClr val="tx1"/>
                </a:solidFill>
                <a:cs typeface="Times New Roman" panose="02020603050405020304" pitchFamily="18" charset="0"/>
              </a:rPr>
              <a:t>Asking questions about a subject of your writing is a useful step in getting appropriate information for your writing. When you come up with questions about the topic, it shows you are interested in knowing more about it. </a:t>
            </a:r>
          </a:p>
          <a:p>
            <a:pPr algn="just">
              <a:lnSpc>
                <a:spcPct val="100000"/>
              </a:lnSpc>
            </a:pPr>
            <a:r>
              <a:rPr lang="en-US" sz="2100" dirty="0">
                <a:solidFill>
                  <a:schemeClr val="tx1"/>
                </a:solidFill>
                <a:cs typeface="Times New Roman" panose="02020603050405020304" pitchFamily="18" charset="0"/>
              </a:rPr>
              <a:t>Ask questions that start with ‘WH’ such as: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What issues do I want to know about the topic?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What are important areas in this topic?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Why is it necessary to know about the issues?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How am I going to find out?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Where and from whom do I get the information?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What will be the outcome of my writing?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Why is the outcome important to my readers? </a:t>
            </a:r>
          </a:p>
          <a:p>
            <a:pPr marL="342900" algn="just">
              <a:lnSpc>
                <a:spcPct val="100000"/>
              </a:lnSpc>
              <a:spcBef>
                <a:spcPts val="0"/>
              </a:spcBef>
              <a:spcAft>
                <a:spcPts val="0"/>
              </a:spcAft>
              <a:buFont typeface="Arial" panose="020B0604020202020204" pitchFamily="34" charset="0"/>
              <a:buChar char="•"/>
            </a:pPr>
            <a:r>
              <a:rPr lang="en-US" sz="2100" b="1" dirty="0">
                <a:solidFill>
                  <a:schemeClr val="tx1"/>
                </a:solidFill>
                <a:cs typeface="Times New Roman" panose="02020603050405020304" pitchFamily="18" charset="0"/>
              </a:rPr>
              <a:t>How will I present this outcome or information in my writing?</a:t>
            </a:r>
          </a:p>
        </p:txBody>
      </p:sp>
    </p:spTree>
    <p:extLst>
      <p:ext uri="{BB962C8B-B14F-4D97-AF65-F5344CB8AC3E}">
        <p14:creationId xmlns:p14="http://schemas.microsoft.com/office/powerpoint/2010/main" val="2120050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Questioning </a:t>
            </a:r>
          </a:p>
        </p:txBody>
      </p:sp>
      <p:sp>
        <p:nvSpPr>
          <p:cNvPr id="3" name="Content Placeholder 2"/>
          <p:cNvSpPr>
            <a:spLocks noGrp="1"/>
          </p:cNvSpPr>
          <p:nvPr>
            <p:ph idx="1"/>
          </p:nvPr>
        </p:nvSpPr>
        <p:spPr>
          <a:xfrm>
            <a:off x="838201" y="1825625"/>
            <a:ext cx="11110644" cy="4351338"/>
          </a:xfrm>
        </p:spPr>
        <p:txBody>
          <a:bodyPr>
            <a:normAutofit lnSpcReduction="10000"/>
          </a:bodyPr>
          <a:lstStyle/>
          <a:p>
            <a:pPr>
              <a:lnSpc>
                <a:spcPct val="100000"/>
              </a:lnSpc>
            </a:pPr>
            <a:r>
              <a:rPr lang="en-US" sz="3000" dirty="0">
                <a:solidFill>
                  <a:schemeClr val="tx1"/>
                </a:solidFill>
                <a:cs typeface="Times New Roman" panose="02020603050405020304" pitchFamily="18" charset="0"/>
              </a:rPr>
              <a:t>Depending on the topic, questions like these require reading from sources that will enrich your knowledge, such as books from the library and accurate information on the Internet. </a:t>
            </a:r>
          </a:p>
          <a:p>
            <a:pPr algn="just">
              <a:lnSpc>
                <a:spcPct val="100000"/>
              </a:lnSpc>
            </a:pPr>
            <a:r>
              <a:rPr lang="en-US" sz="3000" dirty="0">
                <a:solidFill>
                  <a:schemeClr val="tx1"/>
                </a:solidFill>
                <a:cs typeface="Times New Roman" panose="02020603050405020304" pitchFamily="18" charset="0"/>
              </a:rPr>
              <a:t>Also, if you need more knowledge about the topic, you need to do some reading before you can even come up with questions. Visiting the library to get appropriate books on the topic, checking the Internet, visiting places like museums, and observing your environment provide you with the necessary information. </a:t>
            </a:r>
          </a:p>
          <a:p>
            <a:endParaRPr lang="en-US" sz="2400" dirty="0"/>
          </a:p>
        </p:txBody>
      </p:sp>
    </p:spTree>
    <p:extLst>
      <p:ext uri="{BB962C8B-B14F-4D97-AF65-F5344CB8AC3E}">
        <p14:creationId xmlns:p14="http://schemas.microsoft.com/office/powerpoint/2010/main" val="147255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4. Outlining/listing</a:t>
            </a:r>
            <a:endParaRPr lang="en-US" sz="4000" dirty="0">
              <a:latin typeface="+mn-lt"/>
              <a:cs typeface="Times New Roman" panose="02020603050405020304" pitchFamily="18" charset="0"/>
            </a:endParaRPr>
          </a:p>
        </p:txBody>
      </p:sp>
      <p:sp>
        <p:nvSpPr>
          <p:cNvPr id="4" name="Content Placeholder 3"/>
          <p:cNvSpPr>
            <a:spLocks noGrp="1"/>
          </p:cNvSpPr>
          <p:nvPr>
            <p:ph idx="1"/>
          </p:nvPr>
        </p:nvSpPr>
        <p:spPr>
          <a:xfrm>
            <a:off x="395429" y="1411109"/>
            <a:ext cx="7278842" cy="5041942"/>
          </a:xfrm>
        </p:spPr>
        <p:txBody>
          <a:bodyPr>
            <a:noAutofit/>
          </a:bodyPr>
          <a:lstStyle/>
          <a:p>
            <a:pPr>
              <a:lnSpc>
                <a:spcPct val="120000"/>
              </a:lnSpc>
            </a:pPr>
            <a:r>
              <a:rPr lang="en-US" sz="2000" dirty="0">
                <a:solidFill>
                  <a:schemeClr val="tx1"/>
                </a:solidFill>
                <a:cs typeface="Times New Roman" panose="02020603050405020304" pitchFamily="18" charset="0"/>
              </a:rPr>
              <a:t>An outline is a list of the main ideas without the details. It would be best if you formed an outline before the actual writing. </a:t>
            </a:r>
          </a:p>
          <a:p>
            <a:pPr>
              <a:lnSpc>
                <a:spcPct val="120000"/>
              </a:lnSpc>
            </a:pPr>
            <a:r>
              <a:rPr lang="en-US" sz="2000" b="1" dirty="0">
                <a:solidFill>
                  <a:schemeClr val="tx1"/>
                </a:solidFill>
                <a:cs typeface="Times New Roman" panose="02020603050405020304" pitchFamily="18" charset="0"/>
              </a:rPr>
              <a:t>An outline is vital for the following reasons: </a:t>
            </a:r>
          </a:p>
          <a:p>
            <a:pPr marL="285750" indent="-285750">
              <a:lnSpc>
                <a:spcPct val="10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helps you to focus on the main ideas or facts of your writing.</a:t>
            </a:r>
          </a:p>
          <a:p>
            <a:pPr marL="285750" indent="-285750">
              <a:lnSpc>
                <a:spcPct val="10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helps you to organize your work very well.</a:t>
            </a:r>
          </a:p>
          <a:p>
            <a:pPr marL="285750" indent="-285750">
              <a:lnSpc>
                <a:spcPct val="10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helps you to have adequate facts before writing.</a:t>
            </a:r>
          </a:p>
          <a:p>
            <a:pPr marL="285750" indent="-285750">
              <a:lnSpc>
                <a:spcPct val="10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helps you to see roughly the structure that your writing will take.</a:t>
            </a:r>
          </a:p>
          <a:p>
            <a:pPr>
              <a:lnSpc>
                <a:spcPct val="120000"/>
              </a:lnSpc>
            </a:pPr>
            <a:r>
              <a:rPr lang="en-US" sz="2000" dirty="0">
                <a:solidFill>
                  <a:schemeClr val="tx1"/>
                </a:solidFill>
                <a:cs typeface="Times New Roman" panose="02020603050405020304" pitchFamily="18" charset="0"/>
              </a:rPr>
              <a:t>To prepare a good outline, you first come up with the topic to write on. For example, </a:t>
            </a:r>
            <a:r>
              <a:rPr lang="en-US" sz="2000" b="1" dirty="0">
                <a:solidFill>
                  <a:schemeClr val="tx1"/>
                </a:solidFill>
                <a:cs typeface="Times New Roman" panose="02020603050405020304" pitchFamily="18" charset="0"/>
              </a:rPr>
              <a:t>there are adverse effects of some chemicals used in cosmetics.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4270" y="1307014"/>
            <a:ext cx="4517730" cy="3186609"/>
          </a:xfrm>
          <a:prstGeom prst="rect">
            <a:avLst/>
          </a:prstGeom>
        </p:spPr>
      </p:pic>
    </p:spTree>
    <p:extLst>
      <p:ext uri="{BB962C8B-B14F-4D97-AF65-F5344CB8AC3E}">
        <p14:creationId xmlns:p14="http://schemas.microsoft.com/office/powerpoint/2010/main" val="149113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Outlining/Listing cont’d</a:t>
            </a:r>
          </a:p>
        </p:txBody>
      </p:sp>
      <p:sp>
        <p:nvSpPr>
          <p:cNvPr id="3" name="Content Placeholder 2"/>
          <p:cNvSpPr>
            <a:spLocks noGrp="1"/>
          </p:cNvSpPr>
          <p:nvPr>
            <p:ph idx="1"/>
          </p:nvPr>
        </p:nvSpPr>
        <p:spPr>
          <a:xfrm>
            <a:off x="838201" y="1390917"/>
            <a:ext cx="11079821" cy="4840066"/>
          </a:xfrm>
        </p:spPr>
        <p:txBody>
          <a:bodyPr>
            <a:noAutofit/>
          </a:bodyPr>
          <a:lstStyle/>
          <a:p>
            <a:pPr>
              <a:lnSpc>
                <a:spcPct val="120000"/>
              </a:lnSpc>
              <a:spcBef>
                <a:spcPts val="0"/>
              </a:spcBef>
              <a:spcAft>
                <a:spcPts val="0"/>
              </a:spcAft>
            </a:pPr>
            <a:r>
              <a:rPr lang="en-US" sz="2000" dirty="0">
                <a:solidFill>
                  <a:schemeClr val="tx1"/>
                </a:solidFill>
                <a:cs typeface="Times New Roman" panose="02020603050405020304" pitchFamily="18" charset="0"/>
              </a:rPr>
              <a:t>The next thing is to brainstorm or think about the topic very well. Then, write down ideas. After that, you must organize the ideas you have written down correctly. Also, remove the ideas that are not relevant, and then be ready to develop your outline into paragraphs by adding more information to each of the points.</a:t>
            </a:r>
          </a:p>
          <a:p>
            <a:pPr>
              <a:lnSpc>
                <a:spcPct val="120000"/>
              </a:lnSpc>
              <a:spcBef>
                <a:spcPts val="0"/>
              </a:spcBef>
              <a:spcAft>
                <a:spcPts val="0"/>
              </a:spcAft>
            </a:pPr>
            <a:endParaRPr lang="en-US" sz="2000" b="1" dirty="0">
              <a:solidFill>
                <a:schemeClr val="tx1"/>
              </a:solidFill>
              <a:cs typeface="Times New Roman" panose="02020603050405020304" pitchFamily="18" charset="0"/>
            </a:endParaRPr>
          </a:p>
          <a:p>
            <a:pPr>
              <a:lnSpc>
                <a:spcPct val="120000"/>
              </a:lnSpc>
              <a:spcBef>
                <a:spcPts val="0"/>
              </a:spcBef>
              <a:spcAft>
                <a:spcPts val="0"/>
              </a:spcAft>
            </a:pPr>
            <a:r>
              <a:rPr lang="en-US" sz="2000" b="1" dirty="0">
                <a:solidFill>
                  <a:schemeClr val="tx1"/>
                </a:solidFill>
                <a:cs typeface="Times New Roman" panose="02020603050405020304" pitchFamily="18" charset="0"/>
              </a:rPr>
              <a:t>An outline has the following features. </a:t>
            </a:r>
          </a:p>
          <a:p>
            <a:pPr marL="285750" indent="-285750">
              <a:lnSpc>
                <a:spcPct val="12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is arranged to show how the points connect in an orderly way: This means you let the most crucial point come up first, followed by the important one(s), and in that order. </a:t>
            </a:r>
          </a:p>
          <a:p>
            <a:pPr marL="285750" indent="-285750">
              <a:lnSpc>
                <a:spcPct val="12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is usually written in sentences.</a:t>
            </a:r>
          </a:p>
          <a:p>
            <a:pPr marL="285750" indent="-285750">
              <a:lnSpc>
                <a:spcPct val="12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contains keywords or examples to help you remember what you want to write about.</a:t>
            </a:r>
          </a:p>
          <a:p>
            <a:pPr marL="285750" indent="-285750">
              <a:lnSpc>
                <a:spcPct val="12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serves as a rough draft or a summary of the contents of a piece of writing</a:t>
            </a:r>
            <a:r>
              <a:rPr lang="en-US" sz="24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170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rPr>
              <a:t>Outline cont’d</a:t>
            </a:r>
          </a:p>
        </p:txBody>
      </p:sp>
      <p:sp>
        <p:nvSpPr>
          <p:cNvPr id="3" name="Content Placeholder 2"/>
          <p:cNvSpPr>
            <a:spLocks noGrp="1"/>
          </p:cNvSpPr>
          <p:nvPr>
            <p:ph idx="1"/>
          </p:nvPr>
        </p:nvSpPr>
        <p:spPr>
          <a:xfrm>
            <a:off x="838201" y="1390917"/>
            <a:ext cx="10057326" cy="5344732"/>
          </a:xfrm>
        </p:spPr>
        <p:txBody>
          <a:bodyPr>
            <a:noAutofit/>
          </a:bodyPr>
          <a:lstStyle/>
          <a:p>
            <a:pPr algn="ctr">
              <a:lnSpc>
                <a:spcPct val="120000"/>
              </a:lnSpc>
              <a:spcBef>
                <a:spcPts val="0"/>
              </a:spcBef>
              <a:spcAft>
                <a:spcPts val="0"/>
              </a:spcAft>
            </a:pPr>
            <a:r>
              <a:rPr lang="en-US" sz="2000" b="1" dirty="0">
                <a:solidFill>
                  <a:schemeClr val="tx1"/>
                </a:solidFill>
                <a:cs typeface="Times New Roman" panose="02020603050405020304" pitchFamily="18" charset="0"/>
              </a:rPr>
              <a:t>Format for outlines</a:t>
            </a:r>
          </a:p>
          <a:p>
            <a:pPr>
              <a:lnSpc>
                <a:spcPct val="120000"/>
              </a:lnSpc>
              <a:spcBef>
                <a:spcPts val="0"/>
              </a:spcBef>
              <a:spcAft>
                <a:spcPts val="0"/>
              </a:spcAft>
            </a:pPr>
            <a:r>
              <a:rPr lang="en-US" sz="2000" dirty="0">
                <a:solidFill>
                  <a:schemeClr val="tx1"/>
                </a:solidFill>
                <a:cs typeface="Times New Roman" panose="02020603050405020304" pitchFamily="18" charset="0"/>
              </a:rPr>
              <a:t>Below is a simple outline of the adverse effects of some chemicals used for makeup cosmetics. </a:t>
            </a:r>
            <a:endParaRPr lang="en-US" sz="2000" b="1" dirty="0">
              <a:solidFill>
                <a:schemeClr val="tx1"/>
              </a:solidFill>
              <a:cs typeface="Times New Roman" panose="02020603050405020304" pitchFamily="18" charset="0"/>
            </a:endParaRPr>
          </a:p>
          <a:p>
            <a:pPr algn="ctr">
              <a:lnSpc>
                <a:spcPct val="100000"/>
              </a:lnSpc>
              <a:spcBef>
                <a:spcPts val="0"/>
              </a:spcBef>
              <a:spcAft>
                <a:spcPts val="0"/>
              </a:spcAft>
            </a:pPr>
            <a:endParaRPr lang="en-US" sz="2000" b="1" dirty="0">
              <a:solidFill>
                <a:schemeClr val="tx1"/>
              </a:solidFill>
              <a:cs typeface="Times New Roman" panose="02020603050405020304" pitchFamily="18" charset="0"/>
            </a:endParaRPr>
          </a:p>
          <a:p>
            <a:pPr algn="ctr">
              <a:lnSpc>
                <a:spcPct val="100000"/>
              </a:lnSpc>
              <a:spcBef>
                <a:spcPts val="0"/>
              </a:spcBef>
              <a:spcAft>
                <a:spcPts val="0"/>
              </a:spcAft>
            </a:pPr>
            <a:r>
              <a:rPr lang="en-US" sz="2000" b="1" dirty="0">
                <a:solidFill>
                  <a:schemeClr val="tx1"/>
                </a:solidFill>
                <a:cs typeface="Times New Roman" panose="02020603050405020304" pitchFamily="18" charset="0"/>
              </a:rPr>
              <a:t>Adverse effects of make-up substances</a:t>
            </a:r>
          </a:p>
          <a:p>
            <a:pPr>
              <a:lnSpc>
                <a:spcPct val="100000"/>
              </a:lnSpc>
              <a:spcBef>
                <a:spcPts val="0"/>
              </a:spcBef>
              <a:spcAft>
                <a:spcPts val="0"/>
              </a:spcAft>
            </a:pPr>
            <a:r>
              <a:rPr lang="en-US" sz="2000" b="1" dirty="0">
                <a:solidFill>
                  <a:schemeClr val="tx1"/>
                </a:solidFill>
                <a:cs typeface="Times New Roman" panose="02020603050405020304" pitchFamily="18" charset="0"/>
              </a:rPr>
              <a:t>Introduction: </a:t>
            </a:r>
            <a:r>
              <a:rPr lang="en-US" sz="2000" dirty="0">
                <a:solidFill>
                  <a:schemeClr val="tx1"/>
                </a:solidFill>
                <a:cs typeface="Times New Roman" panose="02020603050405020304" pitchFamily="18" charset="0"/>
              </a:rPr>
              <a:t>Definition /meaning  - make-up substances are made of chemicals used chiefly by women to redesign the face and improve its beauty.</a:t>
            </a:r>
          </a:p>
          <a:p>
            <a:pPr>
              <a:lnSpc>
                <a:spcPct val="100000"/>
              </a:lnSpc>
              <a:spcBef>
                <a:spcPts val="0"/>
              </a:spcBef>
              <a:spcAft>
                <a:spcPts val="0"/>
              </a:spcAft>
            </a:pPr>
            <a:endParaRPr lang="en-US" sz="2000" b="1" dirty="0">
              <a:solidFill>
                <a:schemeClr val="tx1"/>
              </a:solidFill>
              <a:cs typeface="Times New Roman" panose="02020603050405020304" pitchFamily="18" charset="0"/>
            </a:endParaRPr>
          </a:p>
          <a:p>
            <a:pPr>
              <a:lnSpc>
                <a:spcPct val="100000"/>
              </a:lnSpc>
              <a:spcBef>
                <a:spcPts val="0"/>
              </a:spcBef>
              <a:spcAft>
                <a:spcPts val="0"/>
              </a:spcAft>
            </a:pPr>
            <a:r>
              <a:rPr lang="en-US" sz="2000" b="1" dirty="0">
                <a:solidFill>
                  <a:schemeClr val="tx1"/>
                </a:solidFill>
                <a:cs typeface="Times New Roman" panose="02020603050405020304" pitchFamily="18" charset="0"/>
              </a:rPr>
              <a:t>Body: Adverse effects</a:t>
            </a:r>
          </a:p>
          <a:p>
            <a:pPr marL="285750" indent="-285750">
              <a:lnSpc>
                <a:spcPct val="10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causes </a:t>
            </a:r>
            <a:r>
              <a:rPr lang="en-US" sz="2000" u="sng" dirty="0">
                <a:solidFill>
                  <a:schemeClr val="tx1"/>
                </a:solidFill>
                <a:cs typeface="Times New Roman" panose="02020603050405020304" pitchFamily="18" charset="0"/>
              </a:rPr>
              <a:t>skin allergies.</a:t>
            </a:r>
          </a:p>
          <a:p>
            <a:pPr marL="285750" indent="-285750">
              <a:lnSpc>
                <a:spcPct val="10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causes </a:t>
            </a:r>
            <a:r>
              <a:rPr lang="en-US" sz="2000" u="sng" dirty="0">
                <a:solidFill>
                  <a:schemeClr val="tx1"/>
                </a:solidFill>
                <a:cs typeface="Times New Roman" panose="02020603050405020304" pitchFamily="18" charset="0"/>
              </a:rPr>
              <a:t>skin cracking, peeling and blistering</a:t>
            </a:r>
            <a:r>
              <a:rPr lang="en-US" sz="2000" dirty="0">
                <a:solidFill>
                  <a:schemeClr val="tx1"/>
                </a:solidFill>
                <a:cs typeface="Times New Roman" panose="02020603050405020304" pitchFamily="18" charset="0"/>
              </a:rPr>
              <a:t>.</a:t>
            </a:r>
          </a:p>
          <a:p>
            <a:pPr marL="342900" indent="-342900">
              <a:lnSpc>
                <a:spcPct val="12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makes the user suffer from </a:t>
            </a:r>
            <a:r>
              <a:rPr lang="en-US" sz="2000" u="sng" dirty="0">
                <a:solidFill>
                  <a:schemeClr val="tx1"/>
                </a:solidFill>
                <a:cs typeface="Times New Roman" panose="02020603050405020304" pitchFamily="18" charset="0"/>
              </a:rPr>
              <a:t>excessive sweating</a:t>
            </a:r>
            <a:r>
              <a:rPr lang="en-US" sz="2000" dirty="0">
                <a:solidFill>
                  <a:schemeClr val="tx1"/>
                </a:solidFill>
                <a:cs typeface="Times New Roman" panose="02020603050405020304" pitchFamily="18" charset="0"/>
              </a:rPr>
              <a:t>.</a:t>
            </a:r>
          </a:p>
          <a:p>
            <a:pPr marL="342900" indent="-342900">
              <a:lnSpc>
                <a:spcPct val="120000"/>
              </a:lnSpc>
              <a:spcBef>
                <a:spcPts val="0"/>
              </a:spcBef>
              <a:spcAft>
                <a:spcPts val="0"/>
              </a:spcAft>
              <a:buFont typeface="Arial" panose="020B0604020202020204" pitchFamily="34" charset="0"/>
              <a:buChar char="•"/>
            </a:pPr>
            <a:r>
              <a:rPr lang="en-US" sz="2000" dirty="0">
                <a:solidFill>
                  <a:schemeClr val="tx1"/>
                </a:solidFill>
                <a:cs typeface="Times New Roman" panose="02020603050405020304" pitchFamily="18" charset="0"/>
              </a:rPr>
              <a:t>It also makes the user suffer from </a:t>
            </a:r>
            <a:r>
              <a:rPr lang="en-US" sz="2000" u="sng" dirty="0">
                <a:solidFill>
                  <a:schemeClr val="tx1"/>
                </a:solidFill>
                <a:cs typeface="Times New Roman" panose="02020603050405020304" pitchFamily="18" charset="0"/>
              </a:rPr>
              <a:t>severe </a:t>
            </a:r>
            <a:r>
              <a:rPr lang="en-US" sz="2000" u="sng" dirty="0" err="1">
                <a:solidFill>
                  <a:schemeClr val="tx1"/>
                </a:solidFill>
                <a:cs typeface="Times New Roman" panose="02020603050405020304" pitchFamily="18" charset="0"/>
              </a:rPr>
              <a:t>odour</a:t>
            </a:r>
            <a:r>
              <a:rPr lang="en-US" sz="2000" dirty="0">
                <a:solidFill>
                  <a:schemeClr val="tx1"/>
                </a:solidFill>
                <a:cs typeface="Times New Roman" panose="02020603050405020304" pitchFamily="18" charset="0"/>
              </a:rPr>
              <a:t>.</a:t>
            </a:r>
          </a:p>
          <a:p>
            <a:pPr>
              <a:lnSpc>
                <a:spcPct val="100000"/>
              </a:lnSpc>
              <a:spcBef>
                <a:spcPts val="0"/>
              </a:spcBef>
              <a:spcAft>
                <a:spcPts val="0"/>
              </a:spcAft>
            </a:pPr>
            <a:endParaRPr lang="en-US" sz="2000" b="1" dirty="0">
              <a:solidFill>
                <a:schemeClr val="tx1"/>
              </a:solidFill>
              <a:cs typeface="Times New Roman" panose="02020603050405020304" pitchFamily="18" charset="0"/>
            </a:endParaRPr>
          </a:p>
          <a:p>
            <a:pPr>
              <a:lnSpc>
                <a:spcPct val="100000"/>
              </a:lnSpc>
              <a:spcBef>
                <a:spcPts val="0"/>
              </a:spcBef>
              <a:spcAft>
                <a:spcPts val="0"/>
              </a:spcAft>
            </a:pPr>
            <a:r>
              <a:rPr lang="en-US" sz="2000" b="1" dirty="0">
                <a:solidFill>
                  <a:schemeClr val="tx1"/>
                </a:solidFill>
                <a:cs typeface="Times New Roman" panose="02020603050405020304" pitchFamily="18" charset="0"/>
              </a:rPr>
              <a:t>Conclusion</a:t>
            </a:r>
            <a:r>
              <a:rPr lang="en-US" sz="2000" dirty="0">
                <a:solidFill>
                  <a:schemeClr val="tx1"/>
                </a:solidFill>
                <a:cs typeface="Times New Roman" panose="02020603050405020304" pitchFamily="18" charset="0"/>
              </a:rPr>
              <a:t>: A summary of all the points above.</a:t>
            </a:r>
          </a:p>
          <a:p>
            <a:pPr algn="ctr">
              <a:lnSpc>
                <a:spcPct val="120000"/>
              </a:lnSpc>
              <a:spcBef>
                <a:spcPts val="0"/>
              </a:spcBef>
              <a:spcAft>
                <a:spcPts val="0"/>
              </a:spcAft>
            </a:pPr>
            <a:endParaRPr lang="en-US" sz="1800" dirty="0"/>
          </a:p>
        </p:txBody>
      </p:sp>
    </p:spTree>
    <p:extLst>
      <p:ext uri="{BB962C8B-B14F-4D97-AF65-F5344CB8AC3E}">
        <p14:creationId xmlns:p14="http://schemas.microsoft.com/office/powerpoint/2010/main" val="202374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mn-lt"/>
                <a:cs typeface="Times New Roman" panose="02020603050405020304" pitchFamily="18" charset="0"/>
              </a:rPr>
              <a:t>Drafting</a:t>
            </a:r>
            <a:r>
              <a:rPr lang="en-US" b="1"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838201" y="1416676"/>
            <a:ext cx="10057326" cy="4760287"/>
          </a:xfrm>
        </p:spPr>
        <p:txBody>
          <a:bodyPr>
            <a:normAutofit fontScale="77500" lnSpcReduction="20000"/>
          </a:bodyPr>
          <a:lstStyle/>
          <a:p>
            <a:pPr marL="342900" indent="-342900" algn="just">
              <a:lnSpc>
                <a:spcPct val="100000"/>
              </a:lnSpc>
              <a:spcBef>
                <a:spcPts val="0"/>
              </a:spcBef>
              <a:spcAft>
                <a:spcPts val="0"/>
              </a:spcAft>
              <a:buFont typeface="Arial" panose="020B0604020202020204" pitchFamily="34" charset="0"/>
              <a:buChar char="•"/>
            </a:pPr>
            <a:endParaRPr lang="en-US" sz="3000" dirty="0">
              <a:solidFill>
                <a:schemeClr val="tx1"/>
              </a:solidFill>
              <a:cs typeface="Times New Roman" panose="02020603050405020304" pitchFamily="18" charset="0"/>
            </a:endParaRP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However, you will have to develop your outline to draft</a:t>
            </a:r>
            <a:r>
              <a:rPr lang="en-US" sz="3000" b="1" dirty="0">
                <a:solidFill>
                  <a:schemeClr val="tx1"/>
                </a:solidFill>
                <a:cs typeface="Times New Roman" panose="02020603050405020304" pitchFamily="18" charset="0"/>
              </a:rPr>
              <a:t> the essay</a:t>
            </a:r>
            <a:r>
              <a:rPr lang="en-US" sz="3000" dirty="0">
                <a:solidFill>
                  <a:schemeClr val="tx1"/>
                </a:solidFill>
                <a:cs typeface="Times New Roman" panose="02020603050405020304" pitchFamily="18" charset="0"/>
              </a:rPr>
              <a:t>. </a:t>
            </a: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You will need the knowledge of a </a:t>
            </a:r>
            <a:r>
              <a:rPr lang="en-US" sz="3000" b="1" dirty="0">
                <a:solidFill>
                  <a:schemeClr val="tx1"/>
                </a:solidFill>
                <a:cs typeface="Times New Roman" panose="02020603050405020304" pitchFamily="18" charset="0"/>
              </a:rPr>
              <a:t>good paragraph </a:t>
            </a:r>
            <a:r>
              <a:rPr lang="en-US" sz="3000" dirty="0">
                <a:solidFill>
                  <a:schemeClr val="tx1"/>
                </a:solidFill>
                <a:cs typeface="Times New Roman" panose="02020603050405020304" pitchFamily="18" charset="0"/>
              </a:rPr>
              <a:t>to build your points into a paragraph. </a:t>
            </a: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Write in one paragraph at a time. </a:t>
            </a: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A paragraph is a short part of a text, consisting of at least one sentence and beginning on a new line. It usually deals with a single idea or theme. </a:t>
            </a: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It is a sentence combination with a single theme and forms a section of the writing. </a:t>
            </a: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This means that in a writing wherein the writer intends to discuss five different ideas, they are expected to use at least five paragraphs, one for each idea. </a:t>
            </a:r>
          </a:p>
          <a:p>
            <a:pPr marL="342900" indent="-342900" algn="just">
              <a:lnSpc>
                <a:spcPct val="100000"/>
              </a:lnSpc>
              <a:spcBef>
                <a:spcPts val="0"/>
              </a:spcBef>
              <a:spcAft>
                <a:spcPts val="0"/>
              </a:spcAft>
              <a:buFont typeface="Arial" panose="020B0604020202020204" pitchFamily="34" charset="0"/>
              <a:buChar char="•"/>
            </a:pPr>
            <a:r>
              <a:rPr lang="en-US" sz="3000" dirty="0">
                <a:solidFill>
                  <a:schemeClr val="tx1"/>
                </a:solidFill>
                <a:cs typeface="Times New Roman" panose="02020603050405020304" pitchFamily="18" charset="0"/>
              </a:rPr>
              <a:t>Every good paragraph develops differently, usually with a beginning, middle and end.</a:t>
            </a:r>
          </a:p>
          <a:p>
            <a:pPr>
              <a:lnSpc>
                <a:spcPct val="100000"/>
              </a:lnSpc>
              <a:spcBef>
                <a:spcPts val="0"/>
              </a:spcBef>
              <a:spcAft>
                <a:spcPts val="0"/>
              </a:spcAft>
            </a:pPr>
            <a:endParaRPr lang="en-US" dirty="0"/>
          </a:p>
        </p:txBody>
      </p:sp>
    </p:spTree>
    <p:extLst>
      <p:ext uri="{BB962C8B-B14F-4D97-AF65-F5344CB8AC3E}">
        <p14:creationId xmlns:p14="http://schemas.microsoft.com/office/powerpoint/2010/main" val="3101308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Drafting cont’d</a:t>
            </a:r>
          </a:p>
        </p:txBody>
      </p:sp>
      <p:sp>
        <p:nvSpPr>
          <p:cNvPr id="3" name="Content Placeholder 2"/>
          <p:cNvSpPr>
            <a:spLocks noGrp="1"/>
          </p:cNvSpPr>
          <p:nvPr>
            <p:ph idx="1"/>
          </p:nvPr>
        </p:nvSpPr>
        <p:spPr>
          <a:xfrm>
            <a:off x="174171" y="1366463"/>
            <a:ext cx="7245532" cy="5491537"/>
          </a:xfrm>
        </p:spPr>
        <p:txBody>
          <a:bodyPr>
            <a:noAutofit/>
          </a:bodyPr>
          <a:lstStyle/>
          <a:p>
            <a:pPr marL="342900" indent="-342900">
              <a:lnSpc>
                <a:spcPct val="100000"/>
              </a:lnSpc>
              <a:buFont typeface="Arial" panose="020B0604020202020204" pitchFamily="34" charset="0"/>
              <a:buChar char="•"/>
            </a:pPr>
            <a:r>
              <a:rPr lang="en-US" b="1" dirty="0">
                <a:solidFill>
                  <a:schemeClr val="tx1"/>
                </a:solidFill>
                <a:cs typeface="Times New Roman" panose="02020603050405020304" pitchFamily="18" charset="0"/>
              </a:rPr>
              <a:t>Begin writing with the part you know the most about.</a:t>
            </a:r>
            <a:r>
              <a:rPr lang="en-US" dirty="0">
                <a:solidFill>
                  <a:schemeClr val="tx1"/>
                </a:solidFill>
                <a:cs typeface="Times New Roman" panose="02020603050405020304" pitchFamily="18" charset="0"/>
              </a:rPr>
              <a:t> You can start with the third paragraph in your outline if ideas come readily to mind. You can start with the second paragraph or the first paragraph, too. Try to write paragraphs longer than one sentence but shorter than the length of an entire double-spaced page.</a:t>
            </a:r>
          </a:p>
          <a:p>
            <a:pPr marL="342900" indent="-342900">
              <a:lnSpc>
                <a:spcPct val="100000"/>
              </a:lnSpc>
              <a:buFont typeface="Arial" panose="020B0604020202020204" pitchFamily="34" charset="0"/>
              <a:buChar char="•"/>
            </a:pPr>
            <a:r>
              <a:rPr lang="en-US" b="1" dirty="0">
                <a:solidFill>
                  <a:schemeClr val="tx1"/>
                </a:solidFill>
                <a:cs typeface="Times New Roman" panose="02020603050405020304" pitchFamily="18" charset="0"/>
              </a:rPr>
              <a:t>Write one paragraph at a time and then stop.</a:t>
            </a:r>
            <a:r>
              <a:rPr lang="en-US" dirty="0">
                <a:solidFill>
                  <a:schemeClr val="tx1"/>
                </a:solidFill>
                <a:cs typeface="Times New Roman" panose="02020603050405020304" pitchFamily="18" charset="0"/>
              </a:rPr>
              <a:t> If you complete the assignment on time, you may choose how many paragraphs you complete in one sitting. Pace yourself. On the other hand, try not to procrastinate. Writers should always meet their deadlines.</a:t>
            </a:r>
          </a:p>
          <a:p>
            <a:pPr marL="342900" indent="-342900">
              <a:lnSpc>
                <a:spcPct val="100000"/>
              </a:lnSpc>
              <a:buFont typeface="Arial" panose="020B0604020202020204" pitchFamily="34" charset="0"/>
              <a:buChar char="•"/>
            </a:pPr>
            <a:r>
              <a:rPr lang="en-US" b="1" dirty="0">
                <a:solidFill>
                  <a:schemeClr val="tx1"/>
                </a:solidFill>
                <a:cs typeface="Times New Roman" panose="02020603050405020304" pitchFamily="18" charset="0"/>
              </a:rPr>
              <a:t>Take short breaks to refresh your mind.</a:t>
            </a:r>
            <a:r>
              <a:rPr lang="en-US" dirty="0">
                <a:solidFill>
                  <a:schemeClr val="tx1"/>
                </a:solidFill>
                <a:cs typeface="Times New Roman" panose="02020603050405020304" pitchFamily="18" charset="0"/>
              </a:rPr>
              <a:t> This tip might be most helpful in writing a multipage report or essay. Still, if you cannot concentrate, take a break to let your mind rest. </a:t>
            </a:r>
          </a:p>
          <a:p>
            <a:pPr marL="342900" indent="-342900">
              <a:lnSpc>
                <a:spcPct val="100000"/>
              </a:lnSpc>
              <a:buFont typeface="Arial" panose="020B0604020202020204" pitchFamily="34" charset="0"/>
              <a:buChar char="•"/>
            </a:pPr>
            <a:r>
              <a:rPr lang="en-US" b="1" dirty="0">
                <a:solidFill>
                  <a:schemeClr val="tx1"/>
                </a:solidFill>
                <a:cs typeface="Times New Roman" panose="02020603050405020304" pitchFamily="18" charset="0"/>
              </a:rPr>
              <a:t>Keep your audience and purpose in mind as you write.</a:t>
            </a:r>
            <a:r>
              <a:rPr lang="en-US" dirty="0">
                <a:solidFill>
                  <a:schemeClr val="tx1"/>
                </a:solidFill>
                <a:cs typeface="Times New Roman" panose="02020603050405020304" pitchFamily="18" charset="0"/>
              </a:rPr>
              <a:t> These aspects of writing are just as important when writing a single paragraph for your essay as when considering the direction of the entire essay.</a:t>
            </a:r>
          </a:p>
        </p:txBody>
      </p:sp>
      <p:sp>
        <p:nvSpPr>
          <p:cNvPr id="4" name="Rectangle 3"/>
          <p:cNvSpPr/>
          <p:nvPr/>
        </p:nvSpPr>
        <p:spPr>
          <a:xfrm>
            <a:off x="924195" y="6550223"/>
            <a:ext cx="6861267" cy="307777"/>
          </a:xfrm>
          <a:prstGeom prst="rect">
            <a:avLst/>
          </a:prstGeom>
        </p:spPr>
        <p:txBody>
          <a:bodyPr wrap="square">
            <a:spAutoFit/>
          </a:bodyPr>
          <a:lstStyle/>
          <a:p>
            <a:r>
              <a:rPr lang="en-US" sz="1400" b="1" dirty="0"/>
              <a:t>Source: https://mlpp.pressbooks.pub/writingsuccess/chapter/8-3-drafting/</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2326" r="11027"/>
          <a:stretch/>
        </p:blipFill>
        <p:spPr>
          <a:xfrm>
            <a:off x="7628709" y="1615263"/>
            <a:ext cx="4389120" cy="4363932"/>
          </a:xfrm>
          <a:prstGeom prst="rect">
            <a:avLst/>
          </a:prstGeom>
        </p:spPr>
      </p:pic>
    </p:spTree>
    <p:extLst>
      <p:ext uri="{BB962C8B-B14F-4D97-AF65-F5344CB8AC3E}">
        <p14:creationId xmlns:p14="http://schemas.microsoft.com/office/powerpoint/2010/main" val="3250327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Drafting cont’d</a:t>
            </a:r>
          </a:p>
        </p:txBody>
      </p:sp>
      <p:sp>
        <p:nvSpPr>
          <p:cNvPr id="3" name="Content Placeholder 2"/>
          <p:cNvSpPr>
            <a:spLocks noGrp="1"/>
          </p:cNvSpPr>
          <p:nvPr>
            <p:ph idx="1"/>
          </p:nvPr>
        </p:nvSpPr>
        <p:spPr>
          <a:xfrm>
            <a:off x="604434" y="1342297"/>
            <a:ext cx="10953993" cy="4862560"/>
          </a:xfrm>
        </p:spPr>
        <p:txBody>
          <a:bodyPr>
            <a:noAutofit/>
          </a:bodyPr>
          <a:lstStyle/>
          <a:p>
            <a:pPr marL="457200" indent="-457200">
              <a:lnSpc>
                <a:spcPct val="100000"/>
              </a:lnSpc>
              <a:spcBef>
                <a:spcPts val="0"/>
              </a:spcBef>
              <a:spcAft>
                <a:spcPts val="0"/>
              </a:spcAft>
              <a:buFont typeface="Arial" panose="020B0604020202020204" pitchFamily="34" charset="0"/>
              <a:buChar char="•"/>
            </a:pPr>
            <a:endParaRPr lang="en-US" sz="2400" dirty="0">
              <a:solidFill>
                <a:schemeClr val="tx1"/>
              </a:solidFill>
              <a:latin typeface="Times New Roman" panose="02020603050405020304" pitchFamily="18" charset="0"/>
              <a:cs typeface="Times New Roman" panose="02020603050405020304" pitchFamily="18" charset="0"/>
            </a:endParaRP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The first version of your work is the first draft. And it is a rough draft. </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Expectedly, this may look far from a well-furnished piece. </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It is still part of the writing process.</a:t>
            </a:r>
          </a:p>
          <a:p>
            <a:pPr>
              <a:lnSpc>
                <a:spcPct val="100000"/>
              </a:lnSpc>
              <a:spcBef>
                <a:spcPts val="0"/>
              </a:spcBef>
              <a:spcAft>
                <a:spcPts val="0"/>
              </a:spcAft>
            </a:pPr>
            <a:r>
              <a:rPr lang="en-US" sz="2400" b="1" dirty="0">
                <a:solidFill>
                  <a:schemeClr val="tx1"/>
                </a:solidFill>
                <a:latin typeface="Times New Roman" panose="02020603050405020304" pitchFamily="18" charset="0"/>
                <a:cs typeface="Times New Roman" panose="02020603050405020304" pitchFamily="18" charset="0"/>
              </a:rPr>
              <a:t>You will then have to: </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Add more points</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Revise your thoughts </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Delete some ideas</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Organize your ideas</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Restructure others </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Develop better paragraphs </a:t>
            </a:r>
          </a:p>
          <a:p>
            <a:pPr marL="457200" indent="-457200">
              <a:lnSpc>
                <a:spcPct val="100000"/>
              </a:lnSpc>
              <a:spcBef>
                <a:spcPts val="0"/>
              </a:spcBef>
              <a:spcAft>
                <a:spcPts val="0"/>
              </a:spcAft>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Sentence structure</a:t>
            </a:r>
          </a:p>
          <a:p>
            <a:pPr>
              <a:lnSpc>
                <a:spcPct val="100000"/>
              </a:lnSpc>
              <a:spcBef>
                <a:spcPts val="0"/>
              </a:spcBef>
              <a:spcAft>
                <a:spcPts val="0"/>
              </a:spcAft>
            </a:pPr>
            <a:r>
              <a:rPr lang="en-US" sz="2400" b="1" dirty="0">
                <a:solidFill>
                  <a:schemeClr val="tx1"/>
                </a:solidFill>
                <a:latin typeface="Times New Roman" panose="02020603050405020304" pitchFamily="18" charset="0"/>
                <a:cs typeface="Times New Roman" panose="02020603050405020304" pitchFamily="18" charset="0"/>
              </a:rPr>
              <a:t>These processes will produce second and even third drafts.</a:t>
            </a:r>
            <a:endParaRPr lang="en-US" sz="2000" b="1" dirty="0">
              <a:solidFill>
                <a:schemeClr val="tx1"/>
              </a:solidFill>
              <a:latin typeface="Times New Roman" panose="02020603050405020304" pitchFamily="18" charset="0"/>
              <a:cs typeface="Times New Roman" panose="02020603050405020304" pitchFamily="18" charset="0"/>
            </a:endParaRPr>
          </a:p>
          <a:p>
            <a:pPr>
              <a:lnSpc>
                <a:spcPct val="100000"/>
              </a:lnSpc>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733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ea typeface="Tahoma" panose="020B0604030504040204" pitchFamily="34" charset="0"/>
                <a:cs typeface="Tahoma" panose="020B0604030504040204" pitchFamily="34" charset="0"/>
              </a:rPr>
              <a:t>Revision and Proofreading</a:t>
            </a:r>
          </a:p>
        </p:txBody>
      </p:sp>
      <p:sp>
        <p:nvSpPr>
          <p:cNvPr id="3" name="Content Placeholder 2"/>
          <p:cNvSpPr>
            <a:spLocks noGrp="1"/>
          </p:cNvSpPr>
          <p:nvPr>
            <p:ph idx="1"/>
          </p:nvPr>
        </p:nvSpPr>
        <p:spPr>
          <a:xfrm>
            <a:off x="102742" y="1551305"/>
            <a:ext cx="11774184" cy="5044704"/>
          </a:xfrm>
        </p:spPr>
        <p:txBody>
          <a:bodyPr>
            <a:noAutofit/>
          </a:bodyPr>
          <a:lstStyle/>
          <a:p>
            <a:pPr>
              <a:lnSpc>
                <a:spcPct val="100000"/>
              </a:lnSpc>
            </a:pPr>
            <a:r>
              <a:rPr lang="en-US" sz="2400" dirty="0">
                <a:solidFill>
                  <a:schemeClr val="tx1"/>
                </a:solidFill>
                <a:ea typeface="Tahoma" panose="020B0604030504040204" pitchFamily="34" charset="0"/>
                <a:cs typeface="Times New Roman" panose="02020603050405020304" pitchFamily="18" charset="0"/>
              </a:rPr>
              <a:t>Make sure to leave plenty of time for editing and proofreading. In your proofreading, pay attention to the following: </a:t>
            </a:r>
          </a:p>
          <a:p>
            <a:pPr>
              <a:lnSpc>
                <a:spcPct val="100000"/>
              </a:lnSpc>
            </a:pPr>
            <a:r>
              <a:rPr lang="en-US" sz="2400" b="1" dirty="0">
                <a:solidFill>
                  <a:schemeClr val="tx1"/>
                </a:solidFill>
                <a:ea typeface="Tahoma" panose="020B0604030504040204" pitchFamily="34" charset="0"/>
                <a:cs typeface="Times New Roman" panose="02020603050405020304" pitchFamily="18" charset="0"/>
              </a:rPr>
              <a:t>1. Punctuation: </a:t>
            </a:r>
            <a:r>
              <a:rPr lang="en-US" sz="2400" dirty="0">
                <a:solidFill>
                  <a:schemeClr val="tx1"/>
                </a:solidFill>
                <a:ea typeface="Tahoma" panose="020B0604030504040204" pitchFamily="34" charset="0"/>
                <a:cs typeface="Times New Roman" panose="02020603050405020304" pitchFamily="18" charset="0"/>
              </a:rPr>
              <a:t>Punctuation marks signal the structure of a text, showing where each idea begins and ends and how they relate to one another. </a:t>
            </a:r>
            <a:r>
              <a:rPr lang="en-US" sz="2400" b="1" dirty="0">
                <a:solidFill>
                  <a:schemeClr val="tx1"/>
                </a:solidFill>
                <a:ea typeface="Tahoma" panose="020B0604030504040204" pitchFamily="34" charset="0"/>
                <a:cs typeface="Times New Roman" panose="02020603050405020304" pitchFamily="18" charset="0"/>
              </a:rPr>
              <a:t>Some of the most common grammatical mistakes can be fixed by adding, removing, or moving a punctuation mark</a:t>
            </a:r>
            <a:r>
              <a:rPr lang="en-US" sz="2400" dirty="0">
                <a:solidFill>
                  <a:schemeClr val="tx1"/>
                </a:solidFill>
                <a:ea typeface="Tahoma" panose="020B0604030504040204" pitchFamily="34" charset="0"/>
                <a:cs typeface="Times New Roman" panose="02020603050405020304" pitchFamily="18" charset="0"/>
              </a:rPr>
              <a:t>.</a:t>
            </a:r>
          </a:p>
          <a:p>
            <a:pPr>
              <a:lnSpc>
                <a:spcPct val="100000"/>
              </a:lnSpc>
            </a:pPr>
            <a:r>
              <a:rPr lang="en-US" sz="2400" dirty="0">
                <a:solidFill>
                  <a:schemeClr val="tx1"/>
                </a:solidFill>
                <a:ea typeface="Tahoma" panose="020B0604030504040204" pitchFamily="34" charset="0"/>
                <a:cs typeface="Times New Roman" panose="02020603050405020304" pitchFamily="18" charset="0"/>
              </a:rPr>
              <a:t>Learn </a:t>
            </a:r>
            <a:r>
              <a:rPr lang="en-US" sz="2400" b="1" dirty="0">
                <a:solidFill>
                  <a:schemeClr val="tx1"/>
                </a:solidFill>
                <a:ea typeface="Tahoma" panose="020B0604030504040204" pitchFamily="34" charset="0"/>
                <a:cs typeface="Times New Roman" panose="02020603050405020304" pitchFamily="18" charset="0"/>
              </a:rPr>
              <a:t>when to use commas</a:t>
            </a:r>
            <a:r>
              <a:rPr lang="en-US" sz="2400" dirty="0">
                <a:solidFill>
                  <a:schemeClr val="tx1"/>
                </a:solidFill>
                <a:ea typeface="Tahoma" panose="020B0604030504040204" pitchFamily="34" charset="0"/>
                <a:cs typeface="Times New Roman" panose="02020603050405020304" pitchFamily="18" charset="0"/>
              </a:rPr>
              <a:t> and when a </a:t>
            </a:r>
            <a:r>
              <a:rPr lang="en-US" sz="2400" b="1" u="sng" dirty="0">
                <a:solidFill>
                  <a:schemeClr val="tx1"/>
                </a:solidFill>
                <a:ea typeface="Tahoma" panose="020B0604030504040204" pitchFamily="34" charset="0"/>
                <a:cs typeface="Times New Roman" panose="02020603050405020304" pitchFamily="18" charset="0"/>
              </a:rPr>
              <a:t>colon </a:t>
            </a:r>
            <a:r>
              <a:rPr lang="en-US" sz="2400" dirty="0">
                <a:solidFill>
                  <a:schemeClr val="tx1"/>
                </a:solidFill>
                <a:ea typeface="Tahoma" panose="020B0604030504040204" pitchFamily="34" charset="0"/>
                <a:cs typeface="Times New Roman" panose="02020603050405020304" pitchFamily="18" charset="0"/>
              </a:rPr>
              <a:t>or </a:t>
            </a:r>
            <a:r>
              <a:rPr lang="en-US" sz="2400" b="1" u="sng" dirty="0">
                <a:solidFill>
                  <a:schemeClr val="tx1"/>
                </a:solidFill>
                <a:ea typeface="Tahoma" panose="020B0604030504040204" pitchFamily="34" charset="0"/>
                <a:cs typeface="Times New Roman" panose="02020603050405020304" pitchFamily="18" charset="0"/>
              </a:rPr>
              <a:t>semicolon</a:t>
            </a:r>
            <a:r>
              <a:rPr lang="en-US" sz="2400" dirty="0">
                <a:solidFill>
                  <a:schemeClr val="tx1"/>
                </a:solidFill>
                <a:ea typeface="Tahoma" panose="020B0604030504040204" pitchFamily="34" charset="0"/>
                <a:cs typeface="Times New Roman" panose="02020603050405020304" pitchFamily="18" charset="0"/>
              </a:rPr>
              <a:t> is more appropriate.</a:t>
            </a:r>
          </a:p>
          <a:p>
            <a:pPr>
              <a:lnSpc>
                <a:spcPct val="100000"/>
              </a:lnSpc>
            </a:pPr>
            <a:r>
              <a:rPr lang="en-US" sz="2400" b="1" dirty="0">
                <a:solidFill>
                  <a:schemeClr val="tx1"/>
                </a:solidFill>
                <a:ea typeface="Tahoma" panose="020B0604030504040204" pitchFamily="34" charset="0"/>
                <a:cs typeface="Times New Roman" panose="02020603050405020304" pitchFamily="18" charset="0"/>
              </a:rPr>
              <a:t>Dashes </a:t>
            </a:r>
            <a:r>
              <a:rPr lang="en-US" sz="2400" dirty="0">
                <a:solidFill>
                  <a:schemeClr val="tx1"/>
                </a:solidFill>
                <a:ea typeface="Tahoma" panose="020B0604030504040204" pitchFamily="34" charset="0"/>
                <a:cs typeface="Times New Roman" panose="02020603050405020304" pitchFamily="18" charset="0"/>
              </a:rPr>
              <a:t>and </a:t>
            </a:r>
            <a:r>
              <a:rPr lang="en-US" sz="2400" b="1" dirty="0">
                <a:solidFill>
                  <a:schemeClr val="tx1"/>
                </a:solidFill>
                <a:ea typeface="Tahoma" panose="020B0604030504040204" pitchFamily="34" charset="0"/>
                <a:cs typeface="Times New Roman" panose="02020603050405020304" pitchFamily="18" charset="0"/>
              </a:rPr>
              <a:t>hyphens </a:t>
            </a:r>
            <a:r>
              <a:rPr lang="en-US" sz="2400" dirty="0">
                <a:solidFill>
                  <a:schemeClr val="tx1"/>
                </a:solidFill>
                <a:ea typeface="Tahoma" panose="020B0604030504040204" pitchFamily="34" charset="0"/>
                <a:cs typeface="Times New Roman" panose="02020603050405020304" pitchFamily="18" charset="0"/>
              </a:rPr>
              <a:t>look similar but have different functions – avoid mixing them up and check that you’ve been consistent.</a:t>
            </a:r>
          </a:p>
        </p:txBody>
      </p:sp>
    </p:spTree>
    <p:extLst>
      <p:ext uri="{BB962C8B-B14F-4D97-AF65-F5344CB8AC3E}">
        <p14:creationId xmlns:p14="http://schemas.microsoft.com/office/powerpoint/2010/main" val="4061454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Proofreading cont’d</a:t>
            </a:r>
          </a:p>
        </p:txBody>
      </p:sp>
      <p:sp>
        <p:nvSpPr>
          <p:cNvPr id="3" name="Content Placeholder 2"/>
          <p:cNvSpPr>
            <a:spLocks noGrp="1"/>
          </p:cNvSpPr>
          <p:nvPr>
            <p:ph idx="1"/>
          </p:nvPr>
        </p:nvSpPr>
        <p:spPr>
          <a:xfrm>
            <a:off x="215758" y="1590492"/>
            <a:ext cx="11856378" cy="4954145"/>
          </a:xfrm>
        </p:spPr>
        <p:txBody>
          <a:bodyPr>
            <a:noAutofit/>
          </a:bodyPr>
          <a:lstStyle/>
          <a:p>
            <a:pPr>
              <a:lnSpc>
                <a:spcPct val="100000"/>
              </a:lnSpc>
            </a:pP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It’s important to avoid plagiarism in academic writing, so use </a:t>
            </a: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paraphrasing</a:t>
            </a: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or </a:t>
            </a: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quotation</a:t>
            </a: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marks</a:t>
            </a: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every time you use someone else’s words. Check that you’ve used the right quotation marks, put other punctuation in the right place, and properly integrated the quote into your text.</a:t>
            </a:r>
          </a:p>
          <a:p>
            <a:pPr>
              <a:lnSpc>
                <a:spcPct val="100000"/>
              </a:lnSpc>
            </a:pP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Ensure you correctly use </a:t>
            </a: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apostrophes</a:t>
            </a: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to form the possessive with singular and plural nouns.</a:t>
            </a:r>
          </a:p>
          <a:p>
            <a:pPr>
              <a:lnSpc>
                <a:spcPct val="100000"/>
              </a:lnSpc>
            </a:pP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2. Capitalization: </a:t>
            </a: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Capitalization rules in English require understanding the difference between common and </a:t>
            </a: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proper nouns</a:t>
            </a: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Some of the most frequent errors in academic writing relate to capitalizing models, theories and disciplines.</a:t>
            </a:r>
          </a:p>
          <a:p>
            <a:pPr>
              <a:lnSpc>
                <a:spcPct val="100000"/>
              </a:lnSpc>
            </a:pPr>
            <a:r>
              <a:rPr lang="en-US" sz="200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The Influence of Parents on Children </a:t>
            </a:r>
          </a:p>
          <a:p>
            <a:pPr>
              <a:lnSpc>
                <a:spcPct val="100000"/>
              </a:lnSpc>
            </a:pPr>
            <a:r>
              <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You should also use a consistent capitalization style</a:t>
            </a:r>
            <a:r>
              <a:rPr lang="en-US" sz="20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for titles and headings.</a:t>
            </a:r>
          </a:p>
          <a:p>
            <a:pPr>
              <a:lnSpc>
                <a:spcPct val="100000"/>
              </a:lnSpc>
            </a:pPr>
            <a:endParaRPr lang="en-US" sz="2200" dirty="0"/>
          </a:p>
        </p:txBody>
      </p:sp>
    </p:spTree>
    <p:extLst>
      <p:ext uri="{BB962C8B-B14F-4D97-AF65-F5344CB8AC3E}">
        <p14:creationId xmlns:p14="http://schemas.microsoft.com/office/powerpoint/2010/main" val="12151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Proofreading cont’d</a:t>
            </a:r>
            <a:endParaRPr lang="en-US" sz="4000" b="1" dirty="0">
              <a:latin typeface="+mn-lt"/>
            </a:endParaRPr>
          </a:p>
        </p:txBody>
      </p:sp>
      <p:sp>
        <p:nvSpPr>
          <p:cNvPr id="3" name="Content Placeholder 2"/>
          <p:cNvSpPr>
            <a:spLocks noGrp="1"/>
          </p:cNvSpPr>
          <p:nvPr>
            <p:ph idx="1"/>
          </p:nvPr>
        </p:nvSpPr>
        <p:spPr>
          <a:xfrm>
            <a:off x="604434" y="1368424"/>
            <a:ext cx="10186850" cy="5489575"/>
          </a:xfrm>
        </p:spPr>
        <p:txBody>
          <a:bodyPr>
            <a:noAutofit/>
          </a:bodyPr>
          <a:lstStyle/>
          <a:p>
            <a:pPr>
              <a:lnSpc>
                <a:spcPct val="100000"/>
              </a:lnSpc>
            </a:pPr>
            <a:r>
              <a:rPr lang="en-US" sz="2000" b="1" dirty="0">
                <a:solidFill>
                  <a:schemeClr val="tx1"/>
                </a:solidFill>
                <a:cs typeface="Times New Roman" panose="02020603050405020304" pitchFamily="18" charset="0"/>
              </a:rPr>
              <a:t>3. Sentence structure</a:t>
            </a:r>
          </a:p>
          <a:p>
            <a:pPr>
              <a:lnSpc>
                <a:spcPct val="100000"/>
              </a:lnSpc>
            </a:pPr>
            <a:r>
              <a:rPr lang="en-US" sz="2000" dirty="0">
                <a:solidFill>
                  <a:schemeClr val="tx1"/>
                </a:solidFill>
                <a:cs typeface="Times New Roman" panose="02020603050405020304" pitchFamily="18" charset="0"/>
              </a:rPr>
              <a:t>Basic </a:t>
            </a:r>
            <a:r>
              <a:rPr lang="en-US" sz="2000" b="1" u="sng" dirty="0">
                <a:solidFill>
                  <a:schemeClr val="tx1"/>
                </a:solidFill>
                <a:cs typeface="Times New Roman" panose="02020603050405020304" pitchFamily="18" charset="0"/>
              </a:rPr>
              <a:t>word order rules</a:t>
            </a:r>
            <a:r>
              <a:rPr lang="en-US" sz="2000" dirty="0">
                <a:solidFill>
                  <a:schemeClr val="tx1"/>
                </a:solidFill>
                <a:cs typeface="Times New Roman" panose="02020603050405020304" pitchFamily="18" charset="0"/>
              </a:rPr>
              <a:t> in English require a </a:t>
            </a:r>
            <a:r>
              <a:rPr lang="en-US" sz="2000" b="1" dirty="0">
                <a:solidFill>
                  <a:schemeClr val="tx1"/>
                </a:solidFill>
                <a:cs typeface="Times New Roman" panose="02020603050405020304" pitchFamily="18" charset="0"/>
              </a:rPr>
              <a:t>subject </a:t>
            </a:r>
            <a:r>
              <a:rPr lang="en-US" sz="2000" dirty="0">
                <a:solidFill>
                  <a:schemeClr val="tx1"/>
                </a:solidFill>
                <a:cs typeface="Times New Roman" panose="02020603050405020304" pitchFamily="18" charset="0"/>
              </a:rPr>
              <a:t>to be followed by a </a:t>
            </a:r>
            <a:r>
              <a:rPr lang="en-US" sz="2000" b="1" dirty="0">
                <a:solidFill>
                  <a:schemeClr val="tx1"/>
                </a:solidFill>
                <a:cs typeface="Times New Roman" panose="02020603050405020304" pitchFamily="18" charset="0"/>
              </a:rPr>
              <a:t>verb</a:t>
            </a:r>
            <a:r>
              <a:rPr lang="en-US" sz="2000" dirty="0">
                <a:solidFill>
                  <a:schemeClr val="tx1"/>
                </a:solidFill>
                <a:cs typeface="Times New Roman" panose="02020603050405020304" pitchFamily="18" charset="0"/>
              </a:rPr>
              <a:t>. Learn to </a:t>
            </a:r>
            <a:r>
              <a:rPr lang="en-US" sz="2000" b="1" u="sng" dirty="0">
                <a:solidFill>
                  <a:schemeClr val="tx1"/>
                </a:solidFill>
                <a:cs typeface="Times New Roman" panose="02020603050405020304" pitchFamily="18" charset="0"/>
              </a:rPr>
              <a:t>avoid common sentence structure mistakes</a:t>
            </a:r>
            <a:r>
              <a:rPr lang="en-US" sz="2000" dirty="0">
                <a:solidFill>
                  <a:schemeClr val="tx1"/>
                </a:solidFill>
                <a:cs typeface="Times New Roman" panose="02020603050405020304" pitchFamily="18" charset="0"/>
              </a:rPr>
              <a:t>, such as </a:t>
            </a:r>
            <a:r>
              <a:rPr lang="en-US" sz="2000" b="1" dirty="0">
                <a:solidFill>
                  <a:schemeClr val="tx1"/>
                </a:solidFill>
                <a:cs typeface="Times New Roman" panose="02020603050405020304" pitchFamily="18" charset="0"/>
              </a:rPr>
              <a:t>fragments</a:t>
            </a:r>
            <a:r>
              <a:rPr lang="en-US" sz="2000" dirty="0">
                <a:solidFill>
                  <a:schemeClr val="tx1"/>
                </a:solidFill>
                <a:cs typeface="Times New Roman" panose="02020603050405020304" pitchFamily="18" charset="0"/>
              </a:rPr>
              <a:t> and </a:t>
            </a:r>
            <a:r>
              <a:rPr lang="en-US" sz="2000" b="1" dirty="0">
                <a:solidFill>
                  <a:schemeClr val="tx1"/>
                </a:solidFill>
                <a:cs typeface="Times New Roman" panose="02020603050405020304" pitchFamily="18" charset="0"/>
              </a:rPr>
              <a:t>run-ons</a:t>
            </a:r>
            <a:r>
              <a:rPr lang="en-US" sz="2000" dirty="0">
                <a:solidFill>
                  <a:schemeClr val="tx1"/>
                </a:solidFill>
                <a:cs typeface="Times New Roman" panose="02020603050405020304" pitchFamily="18" charset="0"/>
              </a:rPr>
              <a:t>. It would be best if you also tried to write sentences of varying length and structure.</a:t>
            </a:r>
          </a:p>
          <a:p>
            <a:pPr>
              <a:lnSpc>
                <a:spcPct val="100000"/>
              </a:lnSpc>
            </a:pPr>
            <a:r>
              <a:rPr lang="en-US" sz="2000" b="1" dirty="0">
                <a:solidFill>
                  <a:schemeClr val="tx1"/>
                </a:solidFill>
                <a:cs typeface="Times New Roman" panose="02020603050405020304" pitchFamily="18" charset="0"/>
              </a:rPr>
              <a:t>Example of fragment</a:t>
            </a:r>
            <a:r>
              <a:rPr lang="en-US" sz="2000" b="1" dirty="0">
                <a:cs typeface="Times New Roman" panose="02020603050405020304" pitchFamily="18" charset="0"/>
              </a:rPr>
              <a:t>: </a:t>
            </a:r>
            <a:r>
              <a:rPr lang="en-US" sz="2000" dirty="0">
                <a:solidFill>
                  <a:srgbClr val="FF0000"/>
                </a:solidFill>
                <a:cs typeface="Times New Roman" panose="02020603050405020304" pitchFamily="18" charset="0"/>
              </a:rPr>
              <a:t>The restaurant offers many food. </a:t>
            </a:r>
            <a:r>
              <a:rPr lang="en-US" sz="2000" b="1" dirty="0">
                <a:solidFill>
                  <a:srgbClr val="FF0000"/>
                </a:solidFill>
                <a:cs typeface="Times New Roman" panose="02020603050405020304" pitchFamily="18" charset="0"/>
              </a:rPr>
              <a:t>Such as rice</a:t>
            </a:r>
            <a:r>
              <a:rPr lang="en-US" sz="2000" dirty="0">
                <a:solidFill>
                  <a:srgbClr val="FF0000"/>
                </a:solidFill>
                <a:cs typeface="Times New Roman" panose="02020603050405020304" pitchFamily="18" charset="0"/>
              </a:rPr>
              <a:t>, beans, plantain, and stew;  </a:t>
            </a:r>
          </a:p>
          <a:p>
            <a:pPr>
              <a:lnSpc>
                <a:spcPct val="100000"/>
              </a:lnSpc>
            </a:pPr>
            <a:r>
              <a:rPr lang="en-US" altLang="en-NG" sz="2000" b="1" dirty="0">
                <a:solidFill>
                  <a:schemeClr val="tx1"/>
                </a:solidFill>
                <a:cs typeface="Times New Roman" panose="02020603050405020304" pitchFamily="18" charset="0"/>
              </a:rPr>
              <a:t>Example of run-ons</a:t>
            </a:r>
            <a:r>
              <a:rPr lang="en-US" altLang="en-NG" sz="2000" dirty="0">
                <a:solidFill>
                  <a:srgbClr val="FF0000"/>
                </a:solidFill>
                <a:cs typeface="Times New Roman" panose="02020603050405020304" pitchFamily="18" charset="0"/>
              </a:rPr>
              <a:t>: My favorite food is rice and beans; it is delicious</a:t>
            </a:r>
            <a:r>
              <a:rPr lang="en-US" altLang="en-NG" sz="2000" dirty="0">
                <a:cs typeface="Times New Roman" panose="02020603050405020304" pitchFamily="18" charset="0"/>
              </a:rPr>
              <a:t>. </a:t>
            </a:r>
          </a:p>
          <a:p>
            <a:pPr>
              <a:lnSpc>
                <a:spcPct val="100000"/>
              </a:lnSpc>
            </a:pPr>
            <a:r>
              <a:rPr lang="en-US" altLang="en-NG" sz="2000" dirty="0">
                <a:solidFill>
                  <a:srgbClr val="FF0000"/>
                </a:solidFill>
                <a:cs typeface="Times New Roman" panose="02020603050405020304" pitchFamily="18" charset="0"/>
              </a:rPr>
              <a:t>It is nearly half past five we cannot reach town before dark</a:t>
            </a:r>
            <a:r>
              <a:rPr lang="en-US" altLang="en-NG" sz="2000" dirty="0">
                <a:cs typeface="Times New Roman" panose="02020603050405020304" pitchFamily="18" charset="0"/>
              </a:rPr>
              <a:t>.</a:t>
            </a:r>
            <a:endParaRPr lang="en-US" altLang="en-NG" sz="2000" b="1" dirty="0">
              <a:cs typeface="Times New Roman" panose="02020603050405020304" pitchFamily="18" charset="0"/>
            </a:endParaRPr>
          </a:p>
          <a:p>
            <a:pPr>
              <a:lnSpc>
                <a:spcPct val="100000"/>
              </a:lnSpc>
            </a:pPr>
            <a:r>
              <a:rPr lang="en-US" sz="2000" dirty="0">
                <a:solidFill>
                  <a:schemeClr val="tx1"/>
                </a:solidFill>
                <a:cs typeface="Times New Roman" panose="02020603050405020304" pitchFamily="18" charset="0"/>
              </a:rPr>
              <a:t>To ensure the different elements of your sentences are appropriately balanced, follow the rules of </a:t>
            </a:r>
            <a:r>
              <a:rPr lang="en-US" sz="2000" b="1" dirty="0">
                <a:solidFill>
                  <a:schemeClr val="tx1"/>
                </a:solidFill>
                <a:cs typeface="Times New Roman" panose="02020603050405020304" pitchFamily="18" charset="0"/>
              </a:rPr>
              <a:t>parallel structure</a:t>
            </a:r>
            <a:r>
              <a:rPr lang="en-US" sz="2000" dirty="0">
                <a:solidFill>
                  <a:schemeClr val="tx1"/>
                </a:solidFill>
                <a:cs typeface="Times New Roman" panose="02020603050405020304" pitchFamily="18" charset="0"/>
              </a:rPr>
              <a:t>.</a:t>
            </a:r>
          </a:p>
          <a:p>
            <a:pPr>
              <a:lnSpc>
                <a:spcPct val="100000"/>
              </a:lnSpc>
            </a:pPr>
            <a:r>
              <a:rPr lang="en-US" sz="2000" dirty="0">
                <a:solidFill>
                  <a:srgbClr val="FF0000"/>
                </a:solidFill>
                <a:cs typeface="Times New Roman" panose="02020603050405020304" pitchFamily="18" charset="0"/>
              </a:rPr>
              <a:t>She was seen baking, washing and cooking at the same time. </a:t>
            </a:r>
          </a:p>
          <a:p>
            <a:pPr>
              <a:lnSpc>
                <a:spcPct val="100000"/>
              </a:lnSpc>
            </a:pPr>
            <a:r>
              <a:rPr lang="en-US" sz="2000" dirty="0">
                <a:solidFill>
                  <a:schemeClr val="tx1"/>
                </a:solidFill>
                <a:cs typeface="Times New Roman" panose="02020603050405020304" pitchFamily="18" charset="0"/>
              </a:rPr>
              <a:t>Avoid confusingly structured sentences by </a:t>
            </a:r>
            <a:r>
              <a:rPr lang="en-US" sz="2000" b="1" dirty="0">
                <a:solidFill>
                  <a:schemeClr val="tx1"/>
                </a:solidFill>
                <a:cs typeface="Times New Roman" panose="02020603050405020304" pitchFamily="18" charset="0"/>
              </a:rPr>
              <a:t>learning </a:t>
            </a:r>
            <a:r>
              <a:rPr lang="en-US" sz="2000" b="1" u="sng" dirty="0">
                <a:solidFill>
                  <a:schemeClr val="tx1"/>
                </a:solidFill>
                <a:cs typeface="Times New Roman" panose="02020603050405020304" pitchFamily="18" charset="0"/>
              </a:rPr>
              <a:t>how to fix dangling and misplaced modifiers</a:t>
            </a:r>
            <a:r>
              <a:rPr lang="en-US" sz="2000" b="1" dirty="0">
                <a:solidFill>
                  <a:schemeClr val="tx1"/>
                </a:solidFill>
                <a:cs typeface="Times New Roman" panose="02020603050405020304" pitchFamily="18" charset="0"/>
              </a:rPr>
              <a:t>.</a:t>
            </a:r>
            <a:endParaRPr lang="en-US" sz="2000" dirty="0">
              <a:solidFill>
                <a:schemeClr val="tx1"/>
              </a:solidFill>
              <a:cs typeface="Times New Roman" panose="02020603050405020304" pitchFamily="18" charset="0"/>
            </a:endParaRPr>
          </a:p>
          <a:p>
            <a:pPr>
              <a:lnSpc>
                <a:spcPct val="100000"/>
              </a:lnSpc>
            </a:pP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7620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12" y="0"/>
            <a:ext cx="11199689" cy="1208868"/>
          </a:xfrm>
        </p:spPr>
        <p:txBody>
          <a:bodyPr>
            <a:normAutofit/>
          </a:bodyPr>
          <a:lstStyle/>
          <a:p>
            <a:r>
              <a:rPr lang="en-US" sz="4000" b="1" dirty="0">
                <a:latin typeface="+mn-lt"/>
                <a:cs typeface="Times New Roman" panose="02020603050405020304" pitchFamily="18" charset="0"/>
              </a:rPr>
              <a:t>Proofreading cont’d</a:t>
            </a:r>
            <a:endParaRPr lang="en-US" sz="4000" b="1" dirty="0">
              <a:latin typeface="+mn-lt"/>
            </a:endParaRPr>
          </a:p>
        </p:txBody>
      </p:sp>
      <p:sp>
        <p:nvSpPr>
          <p:cNvPr id="3" name="Content Placeholder 2"/>
          <p:cNvSpPr>
            <a:spLocks noGrp="1"/>
          </p:cNvSpPr>
          <p:nvPr>
            <p:ph idx="1"/>
          </p:nvPr>
        </p:nvSpPr>
        <p:spPr>
          <a:xfrm>
            <a:off x="154112" y="1485991"/>
            <a:ext cx="11835829" cy="4997002"/>
          </a:xfrm>
        </p:spPr>
        <p:txBody>
          <a:bodyPr>
            <a:noAutofit/>
          </a:bodyPr>
          <a:lstStyle/>
          <a:p>
            <a:pPr>
              <a:lnSpc>
                <a:spcPct val="100000"/>
              </a:lnSpc>
            </a:pPr>
            <a:r>
              <a:rPr lang="en-US" sz="2400" b="1" dirty="0">
                <a:solidFill>
                  <a:schemeClr val="tx1"/>
                </a:solidFill>
                <a:cs typeface="Times New Roman" panose="02020603050405020304" pitchFamily="18" charset="0"/>
              </a:rPr>
              <a:t>4. Verbs</a:t>
            </a:r>
          </a:p>
          <a:p>
            <a:pPr>
              <a:lnSpc>
                <a:spcPct val="100000"/>
              </a:lnSpc>
            </a:pPr>
            <a:r>
              <a:rPr lang="en-US" sz="2400" dirty="0">
                <a:solidFill>
                  <a:schemeClr val="tx1"/>
                </a:solidFill>
                <a:cs typeface="Times New Roman" panose="02020603050405020304" pitchFamily="18" charset="0"/>
              </a:rPr>
              <a:t>Verbs are the action words that tell us what happens in a sentence. </a:t>
            </a:r>
            <a:r>
              <a:rPr lang="en-US" sz="2400" b="1" u="sng" dirty="0">
                <a:solidFill>
                  <a:schemeClr val="tx1"/>
                </a:solidFill>
                <a:cs typeface="Times New Roman" panose="02020603050405020304" pitchFamily="18" charset="0"/>
              </a:rPr>
              <a:t>Subject-verb agreement</a:t>
            </a:r>
            <a:r>
              <a:rPr lang="en-US" sz="2400" b="1" dirty="0">
                <a:solidFill>
                  <a:schemeClr val="tx1"/>
                </a:solidFill>
                <a:cs typeface="Times New Roman" panose="02020603050405020304" pitchFamily="18" charset="0"/>
              </a:rPr>
              <a:t> </a:t>
            </a:r>
            <a:r>
              <a:rPr lang="en-US" sz="2400" dirty="0">
                <a:solidFill>
                  <a:schemeClr val="tx1"/>
                </a:solidFill>
                <a:cs typeface="Times New Roman" panose="02020603050405020304" pitchFamily="18" charset="0"/>
              </a:rPr>
              <a:t>is essential to clarify who or what is doing an action.</a:t>
            </a:r>
          </a:p>
          <a:p>
            <a:pPr>
              <a:lnSpc>
                <a:spcPct val="100000"/>
              </a:lnSpc>
            </a:pPr>
            <a:r>
              <a:rPr lang="en-US" sz="2400" b="1" u="sng" dirty="0">
                <a:solidFill>
                  <a:schemeClr val="tx1"/>
                </a:solidFill>
                <a:cs typeface="Times New Roman" panose="02020603050405020304" pitchFamily="18" charset="0"/>
              </a:rPr>
              <a:t>Verb tenses</a:t>
            </a:r>
            <a:r>
              <a:rPr lang="en-US" sz="2400" b="1" dirty="0">
                <a:solidFill>
                  <a:schemeClr val="tx1"/>
                </a:solidFill>
                <a:cs typeface="Times New Roman" panose="02020603050405020304" pitchFamily="18" charset="0"/>
              </a:rPr>
              <a:t> </a:t>
            </a:r>
            <a:r>
              <a:rPr lang="en-US" sz="2400" dirty="0">
                <a:solidFill>
                  <a:schemeClr val="tx1"/>
                </a:solidFill>
                <a:cs typeface="Times New Roman" panose="02020603050405020304" pitchFamily="18" charset="0"/>
              </a:rPr>
              <a:t>locate an action in time. Make sure you use tenses correctly and consistently. The appropriate tense depends on whether you’re stating facts, making generalizations, describing the content of a text, reporting completed actions, or discussing events with ongoing relevance.</a:t>
            </a:r>
          </a:p>
          <a:p>
            <a:pPr>
              <a:lnSpc>
                <a:spcPct val="100000"/>
              </a:lnSpc>
            </a:pPr>
            <a:r>
              <a:rPr lang="en-US" sz="2400" b="1" u="sng" dirty="0">
                <a:solidFill>
                  <a:schemeClr val="tx1"/>
                </a:solidFill>
                <a:cs typeface="Times New Roman" panose="02020603050405020304" pitchFamily="18" charset="0"/>
              </a:rPr>
              <a:t>Phrasal verbs</a:t>
            </a:r>
            <a:r>
              <a:rPr lang="en-US" sz="2400" dirty="0">
                <a:solidFill>
                  <a:schemeClr val="tx1"/>
                </a:solidFill>
                <a:cs typeface="Times New Roman" panose="02020603050405020304" pitchFamily="18" charset="0"/>
              </a:rPr>
              <a:t> combine two or more words to create an entirely new meaning. They can be tricky to use and sometimes too informal for academic writing, so consider replacing them with </a:t>
            </a:r>
            <a:r>
              <a:rPr lang="en-US" sz="2400" b="1" u="sng" dirty="0">
                <a:solidFill>
                  <a:schemeClr val="tx1"/>
                </a:solidFill>
                <a:cs typeface="Times New Roman" panose="02020603050405020304" pitchFamily="18" charset="0"/>
              </a:rPr>
              <a:t>one-word alternatives</a:t>
            </a:r>
            <a:r>
              <a:rPr lang="en-US" sz="2400" b="1" dirty="0">
                <a:solidFill>
                  <a:schemeClr val="tx1"/>
                </a:solidFill>
                <a:cs typeface="Times New Roman" panose="02020603050405020304" pitchFamily="18" charset="0"/>
              </a:rPr>
              <a:t>.</a:t>
            </a:r>
          </a:p>
        </p:txBody>
      </p:sp>
    </p:spTree>
    <p:extLst>
      <p:ext uri="{BB962C8B-B14F-4D97-AF65-F5344CB8AC3E}">
        <p14:creationId xmlns:p14="http://schemas.microsoft.com/office/powerpoint/2010/main" val="4023421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cs typeface="Times New Roman" panose="02020603050405020304" pitchFamily="18" charset="0"/>
              </a:rPr>
              <a:t>Proofreading cont’d</a:t>
            </a:r>
            <a:endParaRPr lang="en-US" sz="4000" b="1" dirty="0">
              <a:latin typeface="+mn-lt"/>
            </a:endParaRPr>
          </a:p>
        </p:txBody>
      </p:sp>
      <p:sp>
        <p:nvSpPr>
          <p:cNvPr id="3" name="Content Placeholder 2"/>
          <p:cNvSpPr>
            <a:spLocks noGrp="1"/>
          </p:cNvSpPr>
          <p:nvPr>
            <p:ph idx="1"/>
          </p:nvPr>
        </p:nvSpPr>
        <p:spPr>
          <a:xfrm>
            <a:off x="92467" y="1564367"/>
            <a:ext cx="11866652" cy="4918625"/>
          </a:xfrm>
        </p:spPr>
        <p:txBody>
          <a:bodyPr>
            <a:normAutofit lnSpcReduction="10000"/>
          </a:bodyPr>
          <a:lstStyle/>
          <a:p>
            <a:pPr>
              <a:lnSpc>
                <a:spcPct val="100000"/>
              </a:lnSpc>
            </a:pPr>
            <a:r>
              <a:rPr lang="en-US" sz="2200" b="1" dirty="0">
                <a:solidFill>
                  <a:schemeClr val="tx1"/>
                </a:solidFill>
                <a:cs typeface="Times New Roman" panose="02020603050405020304" pitchFamily="18" charset="0"/>
              </a:rPr>
              <a:t>5. Word choice</a:t>
            </a:r>
          </a:p>
          <a:p>
            <a:pPr>
              <a:lnSpc>
                <a:spcPct val="120000"/>
              </a:lnSpc>
            </a:pPr>
            <a:r>
              <a:rPr lang="en-US" sz="2200" dirty="0">
                <a:solidFill>
                  <a:schemeClr val="tx1"/>
                </a:solidFill>
                <a:cs typeface="Times New Roman" panose="02020603050405020304" pitchFamily="18" charset="0"/>
              </a:rPr>
              <a:t>There are some types of words that students often misuse or confuse. Examples:</a:t>
            </a:r>
          </a:p>
          <a:p>
            <a:pPr lvl="0">
              <a:lnSpc>
                <a:spcPct val="120000"/>
              </a:lnSpc>
            </a:pPr>
            <a:r>
              <a:rPr lang="en-US" sz="2200" b="1" dirty="0">
                <a:solidFill>
                  <a:schemeClr val="tx1"/>
                </a:solidFill>
                <a:cs typeface="Times New Roman" panose="02020603050405020304" pitchFamily="18" charset="0"/>
              </a:rPr>
              <a:t>(</a:t>
            </a:r>
            <a:r>
              <a:rPr lang="en-US" sz="2200" b="1" dirty="0" err="1">
                <a:solidFill>
                  <a:schemeClr val="tx1"/>
                </a:solidFill>
                <a:cs typeface="Times New Roman" panose="02020603050405020304" pitchFamily="18" charset="0"/>
              </a:rPr>
              <a:t>i</a:t>
            </a:r>
            <a:r>
              <a:rPr lang="en-US" sz="2200" b="1" dirty="0">
                <a:solidFill>
                  <a:schemeClr val="tx1"/>
                </a:solidFill>
                <a:cs typeface="Times New Roman" panose="02020603050405020304" pitchFamily="18" charset="0"/>
              </a:rPr>
              <a:t>) Articles: </a:t>
            </a:r>
            <a:r>
              <a:rPr lang="en-US" sz="2200" dirty="0">
                <a:solidFill>
                  <a:schemeClr val="tx1"/>
                </a:solidFill>
                <a:cs typeface="Times New Roman" panose="02020603050405020304" pitchFamily="18" charset="0"/>
              </a:rPr>
              <a:t>The two types of </a:t>
            </a:r>
            <a:r>
              <a:rPr lang="en-US" sz="2200" b="1" u="sng" dirty="0">
                <a:solidFill>
                  <a:schemeClr val="tx1"/>
                </a:solidFill>
                <a:cs typeface="Times New Roman" panose="02020603050405020304" pitchFamily="18" charset="0"/>
              </a:rPr>
              <a:t>articles</a:t>
            </a:r>
            <a:r>
              <a:rPr lang="en-US" sz="2200" dirty="0">
                <a:solidFill>
                  <a:schemeClr val="tx1"/>
                </a:solidFill>
                <a:cs typeface="Times New Roman" panose="02020603050405020304" pitchFamily="18" charset="0"/>
              </a:rPr>
              <a:t> in English are definite (</a:t>
            </a:r>
            <a:r>
              <a:rPr lang="en-US" sz="2200" i="1" dirty="0">
                <a:solidFill>
                  <a:schemeClr val="tx1"/>
                </a:solidFill>
                <a:cs typeface="Times New Roman" panose="02020603050405020304" pitchFamily="18" charset="0"/>
              </a:rPr>
              <a:t>the</a:t>
            </a:r>
            <a:r>
              <a:rPr lang="en-US" sz="2200" dirty="0">
                <a:solidFill>
                  <a:schemeClr val="tx1"/>
                </a:solidFill>
                <a:cs typeface="Times New Roman" panose="02020603050405020304" pitchFamily="18" charset="0"/>
              </a:rPr>
              <a:t>) and indefinite (</a:t>
            </a:r>
            <a:r>
              <a:rPr lang="en-US" sz="2200" i="1" dirty="0">
                <a:solidFill>
                  <a:schemeClr val="tx1"/>
                </a:solidFill>
                <a:cs typeface="Times New Roman" panose="02020603050405020304" pitchFamily="18" charset="0"/>
              </a:rPr>
              <a:t>a/an</a:t>
            </a:r>
            <a:r>
              <a:rPr lang="en-US" sz="2200" dirty="0">
                <a:solidFill>
                  <a:schemeClr val="tx1"/>
                </a:solidFill>
                <a:cs typeface="Times New Roman" panose="02020603050405020304" pitchFamily="18" charset="0"/>
              </a:rPr>
              <a:t>). It’s essential to choose the right one to pair with a noun. The rules are different for single, plural, and countless nouns.</a:t>
            </a:r>
          </a:p>
          <a:p>
            <a:pPr>
              <a:lnSpc>
                <a:spcPct val="120000"/>
              </a:lnSpc>
            </a:pPr>
            <a:r>
              <a:rPr lang="en-US" sz="2200" b="1" dirty="0">
                <a:solidFill>
                  <a:schemeClr val="tx1"/>
                </a:solidFill>
                <a:cs typeface="Times New Roman" panose="02020603050405020304" pitchFamily="18" charset="0"/>
              </a:rPr>
              <a:t>(</a:t>
            </a:r>
            <a:r>
              <a:rPr lang="en-US" sz="2200" b="1" dirty="0" err="1">
                <a:solidFill>
                  <a:schemeClr val="tx1"/>
                </a:solidFill>
                <a:cs typeface="Times New Roman" panose="02020603050405020304" pitchFamily="18" charset="0"/>
              </a:rPr>
              <a:t>i</a:t>
            </a:r>
            <a:r>
              <a:rPr lang="en-US" sz="2200" b="1" dirty="0">
                <a:solidFill>
                  <a:schemeClr val="tx1"/>
                </a:solidFill>
                <a:cs typeface="Times New Roman" panose="02020603050405020304" pitchFamily="18" charset="0"/>
              </a:rPr>
              <a:t>) Prepositions: </a:t>
            </a:r>
            <a:r>
              <a:rPr lang="en-US" sz="2200" b="1" u="sng" dirty="0">
                <a:solidFill>
                  <a:schemeClr val="tx1"/>
                </a:solidFill>
                <a:cs typeface="Times New Roman" panose="02020603050405020304" pitchFamily="18" charset="0"/>
              </a:rPr>
              <a:t>Prepositions</a:t>
            </a:r>
            <a:r>
              <a:rPr lang="en-US" sz="2200" dirty="0">
                <a:solidFill>
                  <a:schemeClr val="tx1"/>
                </a:solidFill>
                <a:cs typeface="Times New Roman" panose="02020603050405020304" pitchFamily="18" charset="0"/>
              </a:rPr>
              <a:t> express relationships between different sentence elements (e.g. </a:t>
            </a:r>
            <a:r>
              <a:rPr lang="en-US" sz="2200" i="1" dirty="0">
                <a:solidFill>
                  <a:schemeClr val="tx1"/>
                </a:solidFill>
                <a:cs typeface="Times New Roman" panose="02020603050405020304" pitchFamily="18" charset="0"/>
              </a:rPr>
              <a:t>in, on, to, by, of, since</a:t>
            </a:r>
            <a:r>
              <a:rPr lang="en-US" sz="2200" dirty="0">
                <a:solidFill>
                  <a:schemeClr val="tx1"/>
                </a:solidFill>
                <a:cs typeface="Times New Roman" panose="02020603050405020304" pitchFamily="18" charset="0"/>
              </a:rPr>
              <a:t>). They can describe time, space, direction relationships, and many abstract or logical connections</a:t>
            </a:r>
            <a:r>
              <a:rPr lang="en-US" sz="2200" b="1" dirty="0">
                <a:solidFill>
                  <a:schemeClr val="tx1"/>
                </a:solidFill>
                <a:cs typeface="Times New Roman" panose="02020603050405020304" pitchFamily="18" charset="0"/>
              </a:rPr>
              <a:t>.</a:t>
            </a:r>
          </a:p>
          <a:p>
            <a:pPr>
              <a:lnSpc>
                <a:spcPct val="120000"/>
              </a:lnSpc>
            </a:pPr>
            <a:r>
              <a:rPr lang="en-US" sz="2200" dirty="0">
                <a:solidFill>
                  <a:schemeClr val="tx1"/>
                </a:solidFill>
                <a:cs typeface="Times New Roman" panose="02020603050405020304" pitchFamily="18" charset="0"/>
              </a:rPr>
              <a:t>There are many different prepositions in English, and they often have more than one meaning. </a:t>
            </a:r>
            <a:r>
              <a:rPr lang="en-US" sz="2200" b="1" dirty="0">
                <a:solidFill>
                  <a:schemeClr val="tx1"/>
                </a:solidFill>
                <a:cs typeface="Times New Roman" panose="02020603050405020304" pitchFamily="18" charset="0"/>
              </a:rPr>
              <a:t>The only way to learn them all is through reading and practice</a:t>
            </a:r>
            <a:r>
              <a:rPr lang="en-US" sz="2200" dirty="0">
                <a:solidFill>
                  <a:schemeClr val="tx1"/>
                </a:solidFill>
                <a:cs typeface="Times New Roman" panose="02020603050405020304" pitchFamily="18" charset="0"/>
              </a:rPr>
              <a:t>.</a:t>
            </a:r>
          </a:p>
          <a:p>
            <a:pPr lvl="0">
              <a:lnSpc>
                <a:spcPct val="100000"/>
              </a:lnSpc>
            </a:pPr>
            <a:endParaRPr lang="en-US" sz="22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807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94" y="0"/>
            <a:ext cx="11271608" cy="1208868"/>
          </a:xfrm>
        </p:spPr>
        <p:txBody>
          <a:bodyPr>
            <a:normAutofit/>
          </a:bodyPr>
          <a:lstStyle/>
          <a:p>
            <a:r>
              <a:rPr lang="en-US" sz="4000" b="1" dirty="0">
                <a:latin typeface="Times New Roman" panose="02020603050405020304" pitchFamily="18" charset="0"/>
                <a:cs typeface="Times New Roman" panose="02020603050405020304" pitchFamily="18" charset="0"/>
              </a:rPr>
              <a:t>Proofreading cont’d</a:t>
            </a:r>
            <a:endParaRPr lang="en-US" sz="4000" b="1" dirty="0"/>
          </a:p>
        </p:txBody>
      </p:sp>
      <p:sp>
        <p:nvSpPr>
          <p:cNvPr id="3" name="Content Placeholder 2"/>
          <p:cNvSpPr>
            <a:spLocks noGrp="1"/>
          </p:cNvSpPr>
          <p:nvPr>
            <p:ph idx="1"/>
          </p:nvPr>
        </p:nvSpPr>
        <p:spPr>
          <a:xfrm>
            <a:off x="164386" y="1541124"/>
            <a:ext cx="11846103" cy="5044611"/>
          </a:xfrm>
        </p:spPr>
        <p:txBody>
          <a:bodyPr>
            <a:normAutofit lnSpcReduction="10000"/>
          </a:bodyPr>
          <a:lstStyle/>
          <a:p>
            <a:pPr>
              <a:lnSpc>
                <a:spcPct val="120000"/>
              </a:lnSpc>
            </a:pPr>
            <a:r>
              <a:rPr lang="en-US" sz="2200" b="1" dirty="0">
                <a:solidFill>
                  <a:schemeClr val="tx1"/>
                </a:solidFill>
                <a:cs typeface="Times New Roman" panose="02020603050405020304" pitchFamily="18" charset="0"/>
              </a:rPr>
              <a:t>(iii) Pronouns: </a:t>
            </a:r>
            <a:r>
              <a:rPr lang="en-US" sz="2200" b="1" u="sng" dirty="0">
                <a:solidFill>
                  <a:schemeClr val="tx1"/>
                </a:solidFill>
                <a:cs typeface="Times New Roman" panose="02020603050405020304" pitchFamily="18" charset="0"/>
              </a:rPr>
              <a:t>Pronouns</a:t>
            </a:r>
            <a:r>
              <a:rPr lang="en-US" sz="2200" dirty="0">
                <a:solidFill>
                  <a:schemeClr val="tx1"/>
                </a:solidFill>
                <a:cs typeface="Times New Roman" panose="02020603050405020304" pitchFamily="18" charset="0"/>
              </a:rPr>
              <a:t> are words for nouns (e.g. </a:t>
            </a:r>
            <a:r>
              <a:rPr lang="en-US" sz="2200" i="1" dirty="0">
                <a:solidFill>
                  <a:schemeClr val="tx1"/>
                </a:solidFill>
                <a:cs typeface="Times New Roman" panose="02020603050405020304" pitchFamily="18" charset="0"/>
              </a:rPr>
              <a:t>they, it, him, this</a:t>
            </a:r>
            <a:r>
              <a:rPr lang="en-US" sz="2200" dirty="0">
                <a:solidFill>
                  <a:schemeClr val="tx1"/>
                </a:solidFill>
                <a:cs typeface="Times New Roman" panose="02020603050405020304" pitchFamily="18" charset="0"/>
              </a:rPr>
              <a:t>). Make sure it’s always clear what noun you are referring back to.</a:t>
            </a:r>
            <a:endParaRPr lang="en-US" sz="2200" b="1" dirty="0">
              <a:solidFill>
                <a:schemeClr val="tx1"/>
              </a:solidFill>
              <a:cs typeface="Times New Roman" panose="02020603050405020304" pitchFamily="18" charset="0"/>
            </a:endParaRPr>
          </a:p>
          <a:p>
            <a:pPr>
              <a:lnSpc>
                <a:spcPct val="120000"/>
              </a:lnSpc>
            </a:pPr>
            <a:r>
              <a:rPr lang="en-US" sz="2200" dirty="0">
                <a:solidFill>
                  <a:schemeClr val="tx1"/>
                </a:solidFill>
                <a:cs typeface="Times New Roman" panose="02020603050405020304" pitchFamily="18" charset="0"/>
              </a:rPr>
              <a:t>Avoid second-person pronouns (</a:t>
            </a:r>
            <a:r>
              <a:rPr lang="en-US" sz="2200" i="1" dirty="0">
                <a:solidFill>
                  <a:schemeClr val="tx1"/>
                </a:solidFill>
                <a:cs typeface="Times New Roman" panose="02020603050405020304" pitchFamily="18" charset="0"/>
              </a:rPr>
              <a:t>you, yours</a:t>
            </a:r>
            <a:r>
              <a:rPr lang="en-US" sz="2200" dirty="0">
                <a:solidFill>
                  <a:schemeClr val="tx1"/>
                </a:solidFill>
                <a:cs typeface="Times New Roman" panose="02020603050405020304" pitchFamily="18" charset="0"/>
              </a:rPr>
              <a:t>) in academic writing. First-person pronouns (</a:t>
            </a:r>
            <a:r>
              <a:rPr lang="en-US" sz="2200" i="1" dirty="0">
                <a:solidFill>
                  <a:schemeClr val="tx1"/>
                </a:solidFill>
                <a:cs typeface="Times New Roman" panose="02020603050405020304" pitchFamily="18" charset="0"/>
              </a:rPr>
              <a:t>I, we</a:t>
            </a:r>
            <a:r>
              <a:rPr lang="en-US" sz="2200" dirty="0">
                <a:solidFill>
                  <a:schemeClr val="tx1"/>
                </a:solidFill>
                <a:cs typeface="Times New Roman" panose="02020603050405020304" pitchFamily="18" charset="0"/>
              </a:rPr>
              <a:t>) are sometimes acceptable depending on the discipline and type of document.</a:t>
            </a:r>
          </a:p>
          <a:p>
            <a:pPr>
              <a:lnSpc>
                <a:spcPct val="120000"/>
              </a:lnSpc>
            </a:pPr>
            <a:r>
              <a:rPr lang="en-US" sz="2200" b="1" dirty="0">
                <a:solidFill>
                  <a:schemeClr val="tx1"/>
                </a:solidFill>
                <a:cs typeface="Times New Roman" panose="02020603050405020304" pitchFamily="18" charset="0"/>
              </a:rPr>
              <a:t>(iv) Conjunctions: </a:t>
            </a:r>
            <a:r>
              <a:rPr lang="en-US" sz="2200" b="1" u="sng" dirty="0">
                <a:solidFill>
                  <a:schemeClr val="tx1"/>
                </a:solidFill>
                <a:cs typeface="Times New Roman" panose="02020603050405020304" pitchFamily="18" charset="0"/>
              </a:rPr>
              <a:t>Conjunctions</a:t>
            </a:r>
            <a:r>
              <a:rPr lang="en-US" sz="2200" dirty="0">
                <a:solidFill>
                  <a:schemeClr val="tx1"/>
                </a:solidFill>
                <a:cs typeface="Times New Roman" panose="02020603050405020304" pitchFamily="18" charset="0"/>
              </a:rPr>
              <a:t> are words that connect different parts of a sentence. There are various types of conjunctions with other functions and rules.</a:t>
            </a:r>
            <a:endParaRPr lang="en-US" sz="2200" b="1" dirty="0">
              <a:solidFill>
                <a:schemeClr val="tx1"/>
              </a:solidFill>
              <a:cs typeface="Times New Roman" panose="02020603050405020304" pitchFamily="18" charset="0"/>
            </a:endParaRPr>
          </a:p>
          <a:p>
            <a:pPr>
              <a:lnSpc>
                <a:spcPct val="120000"/>
              </a:lnSpc>
            </a:pPr>
            <a:r>
              <a:rPr lang="en-US" sz="2200" b="1" dirty="0">
                <a:solidFill>
                  <a:schemeClr val="tx1"/>
                </a:solidFill>
                <a:cs typeface="Times New Roman" panose="02020603050405020304" pitchFamily="18" charset="0"/>
              </a:rPr>
              <a:t>(v) Commonly confused words</a:t>
            </a:r>
          </a:p>
          <a:p>
            <a:pPr>
              <a:lnSpc>
                <a:spcPct val="120000"/>
              </a:lnSpc>
            </a:pPr>
            <a:r>
              <a:rPr lang="en-US" sz="2200" dirty="0">
                <a:solidFill>
                  <a:schemeClr val="tx1"/>
                </a:solidFill>
                <a:cs typeface="Times New Roman" panose="02020603050405020304" pitchFamily="18" charset="0"/>
              </a:rPr>
              <a:t>Some words are commonly confused or misused, including </a:t>
            </a:r>
            <a:r>
              <a:rPr lang="en-US" sz="2200" i="1" dirty="0">
                <a:solidFill>
                  <a:schemeClr val="tx1"/>
                </a:solidFill>
                <a:cs typeface="Times New Roman" panose="02020603050405020304" pitchFamily="18" charset="0"/>
              </a:rPr>
              <a:t>this/that</a:t>
            </a:r>
            <a:r>
              <a:rPr lang="en-US" sz="2200" dirty="0">
                <a:solidFill>
                  <a:schemeClr val="tx1"/>
                </a:solidFill>
                <a:cs typeface="Times New Roman" panose="02020603050405020304" pitchFamily="18" charset="0"/>
              </a:rPr>
              <a:t>, </a:t>
            </a:r>
            <a:r>
              <a:rPr lang="en-US" sz="2200" i="1" dirty="0">
                <a:solidFill>
                  <a:schemeClr val="tx1"/>
                </a:solidFill>
                <a:cs typeface="Times New Roman" panose="02020603050405020304" pitchFamily="18" charset="0"/>
              </a:rPr>
              <a:t>which/that</a:t>
            </a:r>
            <a:r>
              <a:rPr lang="en-US" sz="2200" dirty="0">
                <a:solidFill>
                  <a:schemeClr val="tx1"/>
                </a:solidFill>
                <a:cs typeface="Times New Roman" panose="02020603050405020304" pitchFamily="18" charset="0"/>
              </a:rPr>
              <a:t>, </a:t>
            </a:r>
            <a:r>
              <a:rPr lang="en-US" sz="2200" i="1" dirty="0">
                <a:solidFill>
                  <a:schemeClr val="tx1"/>
                </a:solidFill>
                <a:cs typeface="Times New Roman" panose="02020603050405020304" pitchFamily="18" charset="0"/>
              </a:rPr>
              <a:t>who/whom</a:t>
            </a:r>
            <a:r>
              <a:rPr lang="en-US" sz="2200" dirty="0">
                <a:solidFill>
                  <a:schemeClr val="tx1"/>
                </a:solidFill>
                <a:cs typeface="Times New Roman" panose="02020603050405020304" pitchFamily="18" charset="0"/>
              </a:rPr>
              <a:t>, </a:t>
            </a:r>
            <a:r>
              <a:rPr lang="en-US" sz="2200" i="1" dirty="0">
                <a:solidFill>
                  <a:schemeClr val="tx1"/>
                </a:solidFill>
                <a:cs typeface="Times New Roman" panose="02020603050405020304" pitchFamily="18" charset="0"/>
              </a:rPr>
              <a:t>affect/effect</a:t>
            </a:r>
            <a:r>
              <a:rPr lang="en-US" sz="2200" dirty="0">
                <a:solidFill>
                  <a:schemeClr val="tx1"/>
                </a:solidFill>
                <a:cs typeface="Times New Roman" panose="02020603050405020304" pitchFamily="18" charset="0"/>
              </a:rPr>
              <a:t>, and different forms of the word </a:t>
            </a:r>
            <a:r>
              <a:rPr lang="en-US" sz="2200" i="1" dirty="0">
                <a:solidFill>
                  <a:schemeClr val="tx1"/>
                </a:solidFill>
                <a:cs typeface="Times New Roman" panose="02020603050405020304" pitchFamily="18" charset="0"/>
              </a:rPr>
              <a:t>research</a:t>
            </a:r>
            <a:r>
              <a:rPr lang="en-US" sz="2200" dirty="0">
                <a:solidFill>
                  <a:schemeClr val="tx1"/>
                </a:solidFill>
                <a:cs typeface="Times New Roman" panose="02020603050405020304" pitchFamily="18" charset="0"/>
              </a:rPr>
              <a:t>. Learn more about </a:t>
            </a:r>
            <a:r>
              <a:rPr lang="en-US" sz="2200" b="1" u="sng" dirty="0">
                <a:solidFill>
                  <a:schemeClr val="tx1"/>
                </a:solidFill>
                <a:cs typeface="Times New Roman" panose="02020603050405020304" pitchFamily="18" charset="0"/>
              </a:rPr>
              <a:t>how to tell the difference between them</a:t>
            </a:r>
            <a:r>
              <a:rPr lang="en-US" sz="2200" b="1" dirty="0">
                <a:solidFill>
                  <a:schemeClr val="tx1"/>
                </a:solidFill>
                <a:cs typeface="Times New Roman" panose="02020603050405020304" pitchFamily="18" charset="0"/>
              </a:rPr>
              <a:t>.</a:t>
            </a:r>
          </a:p>
          <a:p>
            <a:pPr>
              <a:lnSpc>
                <a:spcPct val="100000"/>
              </a:lnSpc>
            </a:pPr>
            <a:endParaRPr lang="en-US"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3704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rPr>
              <a:t>Reference</a:t>
            </a:r>
          </a:p>
        </p:txBody>
      </p:sp>
      <p:sp>
        <p:nvSpPr>
          <p:cNvPr id="3" name="Content Placeholder 2"/>
          <p:cNvSpPr>
            <a:spLocks noGrp="1"/>
          </p:cNvSpPr>
          <p:nvPr>
            <p:ph idx="1"/>
          </p:nvPr>
        </p:nvSpPr>
        <p:spPr>
          <a:xfrm>
            <a:off x="838200" y="1825625"/>
            <a:ext cx="9037319" cy="4351338"/>
          </a:xfrm>
        </p:spPr>
        <p:txBody>
          <a:bodyPr>
            <a:normAutofit/>
          </a:bodyPr>
          <a:lstStyle/>
          <a:p>
            <a:r>
              <a:rPr lang="en-US" sz="2800" u="sng" dirty="0">
                <a:cs typeface="Times New Roman" panose="02020603050405020304" pitchFamily="18" charset="0"/>
                <a:hlinkClick r:id="rId2"/>
              </a:rPr>
              <a:t>https://www.scribbr.com/category/language-rules/</a:t>
            </a:r>
            <a:r>
              <a:rPr lang="en-US" sz="2800" dirty="0">
                <a:cs typeface="Times New Roman" panose="02020603050405020304" pitchFamily="18" charset="0"/>
              </a:rPr>
              <a:t> </a:t>
            </a:r>
          </a:p>
          <a:p>
            <a:pPr algn="ctr"/>
            <a:endParaRPr lang="en-US" sz="5400" dirty="0">
              <a:solidFill>
                <a:schemeClr val="tx1"/>
              </a:solidFill>
              <a:cs typeface="Times New Roman" panose="02020603050405020304" pitchFamily="18" charset="0"/>
            </a:endParaRPr>
          </a:p>
          <a:p>
            <a:pPr algn="ctr"/>
            <a:r>
              <a:rPr lang="en-US" sz="4400" b="1" dirty="0">
                <a:solidFill>
                  <a:schemeClr val="tx1"/>
                </a:solidFill>
                <a:cs typeface="Times New Roman" panose="02020603050405020304" pitchFamily="18" charset="0"/>
              </a:rPr>
              <a:t>Thank you! </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4620548"/>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0C04F-E7AC-41AB-9C6D-1B1BB88BFF7F}">
  <ds:schemaRefs>
    <ds:schemaRef ds:uri="http://purl.org/dc/dcmitype/"/>
    <ds:schemaRef ds:uri="http://purl.org/dc/terms/"/>
    <ds:schemaRef ds:uri="http://purl.org/dc/elements/1.1/"/>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4873beb7-5857-4685-be1f-d57550cc96cc"/>
    <ds:schemaRef ds:uri="http://schemas.microsoft.com/office/2006/metadata/properties"/>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2158</TotalTime>
  <Words>2506</Words>
  <Application>Microsoft Macintosh PowerPoint</Application>
  <PresentationFormat>Widescreen</PresentationFormat>
  <Paragraphs>150</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Segoe UI</vt:lpstr>
      <vt:lpstr>Segoe UI Light</vt:lpstr>
      <vt:lpstr>Tahoma</vt:lpstr>
      <vt:lpstr>Times New Roman</vt:lpstr>
      <vt:lpstr>WelcomeDoc</vt:lpstr>
      <vt:lpstr>Pre-Writing  Strategies and Drafting</vt:lpstr>
      <vt:lpstr>Introduction </vt:lpstr>
      <vt:lpstr>PowerPoint Presentation</vt:lpstr>
      <vt:lpstr>1. Thinking and Free-writing</vt:lpstr>
      <vt:lpstr>Freewriting cont’d</vt:lpstr>
      <vt:lpstr>2. Clustering</vt:lpstr>
      <vt:lpstr>3. Asking questions and seeking information </vt:lpstr>
      <vt:lpstr>Questioning </vt:lpstr>
      <vt:lpstr>4. Outlining/listing</vt:lpstr>
      <vt:lpstr>Outlining/Listing cont’d</vt:lpstr>
      <vt:lpstr>Outline cont’d</vt:lpstr>
      <vt:lpstr>Drafting  </vt:lpstr>
      <vt:lpstr>Drafting cont’d</vt:lpstr>
      <vt:lpstr>Drafting cont’d</vt:lpstr>
      <vt:lpstr>Revision and Proofreading</vt:lpstr>
      <vt:lpstr>Proofreading cont’d</vt:lpstr>
      <vt:lpstr>Proofreading cont’d</vt:lpstr>
      <vt:lpstr>Proofreading cont’d</vt:lpstr>
      <vt:lpstr>Proofreading cont’d</vt:lpstr>
      <vt:lpstr>Proofreading cont’d</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College Skills:  Pre-writing Strategies</dc:title>
  <dc:creator>Aanu</dc:creator>
  <cp:keywords/>
  <cp:lastModifiedBy>Emilienne Idorenyin Akpan</cp:lastModifiedBy>
  <cp:revision>90</cp:revision>
  <dcterms:created xsi:type="dcterms:W3CDTF">2022-02-07T14:22:49Z</dcterms:created>
  <dcterms:modified xsi:type="dcterms:W3CDTF">2024-02-25T18:47:40Z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