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94" r:id="rId5"/>
    <p:sldId id="296" r:id="rId6"/>
    <p:sldId id="295" r:id="rId7"/>
    <p:sldId id="267" r:id="rId8"/>
    <p:sldId id="270" r:id="rId9"/>
    <p:sldId id="268" r:id="rId10"/>
    <p:sldId id="285" r:id="rId11"/>
    <p:sldId id="286" r:id="rId12"/>
    <p:sldId id="287" r:id="rId13"/>
    <p:sldId id="288" r:id="rId14"/>
    <p:sldId id="289" r:id="rId15"/>
    <p:sldId id="290" r:id="rId16"/>
    <p:sldId id="291" r:id="rId17"/>
    <p:sldId id="292" r:id="rId18"/>
    <p:sldId id="293"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11" autoAdjust="0"/>
    <p:restoredTop sz="94660"/>
  </p:normalViewPr>
  <p:slideViewPr>
    <p:cSldViewPr snapToGrid="0">
      <p:cViewPr varScale="1">
        <p:scale>
          <a:sx n="124" d="100"/>
          <a:sy n="124" d="100"/>
        </p:scale>
        <p:origin x="184"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1CA7A01-DCC3-44F7-A658-B094E6FF4C07}" type="datetimeFigureOut">
              <a:rPr lang="en-US" smtClean="0"/>
              <a:t>10/21/24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9C4635-32B9-46D2-B8DC-462B6C2BE1A3}" type="slidenum">
              <a:rPr lang="en-US" smtClean="0"/>
              <a:t>‹#›</a:t>
            </a:fld>
            <a:endParaRPr lang="en-US"/>
          </a:p>
        </p:txBody>
      </p:sp>
    </p:spTree>
    <p:extLst>
      <p:ext uri="{BB962C8B-B14F-4D97-AF65-F5344CB8AC3E}">
        <p14:creationId xmlns:p14="http://schemas.microsoft.com/office/powerpoint/2010/main" val="932281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A7A01-DCC3-44F7-A658-B094E6FF4C07}" type="datetimeFigureOut">
              <a:rPr lang="en-US" smtClean="0"/>
              <a:t>10/21/24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9C4635-32B9-46D2-B8DC-462B6C2BE1A3}" type="slidenum">
              <a:rPr lang="en-US" smtClean="0"/>
              <a:t>‹#›</a:t>
            </a:fld>
            <a:endParaRPr lang="en-US"/>
          </a:p>
        </p:txBody>
      </p:sp>
    </p:spTree>
    <p:extLst>
      <p:ext uri="{BB962C8B-B14F-4D97-AF65-F5344CB8AC3E}">
        <p14:creationId xmlns:p14="http://schemas.microsoft.com/office/powerpoint/2010/main" val="53138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CA7A01-DCC3-44F7-A658-B094E6FF4C07}" type="datetimeFigureOut">
              <a:rPr lang="en-US" smtClean="0"/>
              <a:t>10/21/24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9C4635-32B9-46D2-B8DC-462B6C2BE1A3}" type="slidenum">
              <a:rPr lang="en-US" smtClean="0"/>
              <a:t>‹#›</a:t>
            </a:fld>
            <a:endParaRPr lang="en-US"/>
          </a:p>
        </p:txBody>
      </p:sp>
    </p:spTree>
    <p:extLst>
      <p:ext uri="{BB962C8B-B14F-4D97-AF65-F5344CB8AC3E}">
        <p14:creationId xmlns:p14="http://schemas.microsoft.com/office/powerpoint/2010/main" val="2330743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CA7A01-DCC3-44F7-A658-B094E6FF4C07}" type="datetimeFigureOut">
              <a:rPr lang="en-US" smtClean="0"/>
              <a:t>10/21/24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9C4635-32B9-46D2-B8DC-462B6C2BE1A3}" type="slidenum">
              <a:rPr lang="en-US" smtClean="0"/>
              <a:t>‹#›</a:t>
            </a:fld>
            <a:endParaRPr lang="en-US"/>
          </a:p>
        </p:txBody>
      </p:sp>
    </p:spTree>
    <p:extLst>
      <p:ext uri="{BB962C8B-B14F-4D97-AF65-F5344CB8AC3E}">
        <p14:creationId xmlns:p14="http://schemas.microsoft.com/office/powerpoint/2010/main" val="2451971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CA7A01-DCC3-44F7-A658-B094E6FF4C07}" type="datetimeFigureOut">
              <a:rPr lang="en-US" smtClean="0"/>
              <a:t>10/21/24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9C4635-32B9-46D2-B8DC-462B6C2BE1A3}" type="slidenum">
              <a:rPr lang="en-US" smtClean="0"/>
              <a:t>‹#›</a:t>
            </a:fld>
            <a:endParaRPr lang="en-US"/>
          </a:p>
        </p:txBody>
      </p:sp>
    </p:spTree>
    <p:extLst>
      <p:ext uri="{BB962C8B-B14F-4D97-AF65-F5344CB8AC3E}">
        <p14:creationId xmlns:p14="http://schemas.microsoft.com/office/powerpoint/2010/main" val="233352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CA7A01-DCC3-44F7-A658-B094E6FF4C07}" type="datetimeFigureOut">
              <a:rPr lang="en-US" smtClean="0"/>
              <a:t>10/21/24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9C4635-32B9-46D2-B8DC-462B6C2BE1A3}" type="slidenum">
              <a:rPr lang="en-US" smtClean="0"/>
              <a:t>‹#›</a:t>
            </a:fld>
            <a:endParaRPr lang="en-US"/>
          </a:p>
        </p:txBody>
      </p:sp>
    </p:spTree>
    <p:extLst>
      <p:ext uri="{BB962C8B-B14F-4D97-AF65-F5344CB8AC3E}">
        <p14:creationId xmlns:p14="http://schemas.microsoft.com/office/powerpoint/2010/main" val="1125408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CA7A01-DCC3-44F7-A658-B094E6FF4C07}" type="datetimeFigureOut">
              <a:rPr lang="en-US" smtClean="0"/>
              <a:t>10/21/24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9C4635-32B9-46D2-B8DC-462B6C2BE1A3}" type="slidenum">
              <a:rPr lang="en-US" smtClean="0"/>
              <a:t>‹#›</a:t>
            </a:fld>
            <a:endParaRPr lang="en-US"/>
          </a:p>
        </p:txBody>
      </p:sp>
    </p:spTree>
    <p:extLst>
      <p:ext uri="{BB962C8B-B14F-4D97-AF65-F5344CB8AC3E}">
        <p14:creationId xmlns:p14="http://schemas.microsoft.com/office/powerpoint/2010/main" val="2515046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CA7A01-DCC3-44F7-A658-B094E6FF4C07}" type="datetimeFigureOut">
              <a:rPr lang="en-US" smtClean="0"/>
              <a:t>10/21/24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9C4635-32B9-46D2-B8DC-462B6C2BE1A3}" type="slidenum">
              <a:rPr lang="en-US" smtClean="0"/>
              <a:t>‹#›</a:t>
            </a:fld>
            <a:endParaRPr lang="en-US"/>
          </a:p>
        </p:txBody>
      </p:sp>
    </p:spTree>
    <p:extLst>
      <p:ext uri="{BB962C8B-B14F-4D97-AF65-F5344CB8AC3E}">
        <p14:creationId xmlns:p14="http://schemas.microsoft.com/office/powerpoint/2010/main" val="3682100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CA7A01-DCC3-44F7-A658-B094E6FF4C07}" type="datetimeFigureOut">
              <a:rPr lang="en-US" smtClean="0"/>
              <a:t>10/21/24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9C4635-32B9-46D2-B8DC-462B6C2BE1A3}" type="slidenum">
              <a:rPr lang="en-US" smtClean="0"/>
              <a:t>‹#›</a:t>
            </a:fld>
            <a:endParaRPr lang="en-US"/>
          </a:p>
        </p:txBody>
      </p:sp>
    </p:spTree>
    <p:extLst>
      <p:ext uri="{BB962C8B-B14F-4D97-AF65-F5344CB8AC3E}">
        <p14:creationId xmlns:p14="http://schemas.microsoft.com/office/powerpoint/2010/main" val="2976722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A7A01-DCC3-44F7-A658-B094E6FF4C07}" type="datetimeFigureOut">
              <a:rPr lang="en-US" smtClean="0"/>
              <a:t>10/21/24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9C4635-32B9-46D2-B8DC-462B6C2BE1A3}" type="slidenum">
              <a:rPr lang="en-US" smtClean="0"/>
              <a:t>‹#›</a:t>
            </a:fld>
            <a:endParaRPr lang="en-US"/>
          </a:p>
        </p:txBody>
      </p:sp>
    </p:spTree>
    <p:extLst>
      <p:ext uri="{BB962C8B-B14F-4D97-AF65-F5344CB8AC3E}">
        <p14:creationId xmlns:p14="http://schemas.microsoft.com/office/powerpoint/2010/main" val="1596327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A7A01-DCC3-44F7-A658-B094E6FF4C07}" type="datetimeFigureOut">
              <a:rPr lang="en-US" smtClean="0"/>
              <a:t>10/21/24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9C4635-32B9-46D2-B8DC-462B6C2BE1A3}" type="slidenum">
              <a:rPr lang="en-US" smtClean="0"/>
              <a:t>‹#›</a:t>
            </a:fld>
            <a:endParaRPr lang="en-US"/>
          </a:p>
        </p:txBody>
      </p:sp>
    </p:spTree>
    <p:extLst>
      <p:ext uri="{BB962C8B-B14F-4D97-AF65-F5344CB8AC3E}">
        <p14:creationId xmlns:p14="http://schemas.microsoft.com/office/powerpoint/2010/main" val="2267046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CA7A01-DCC3-44F7-A658-B094E6FF4C07}" type="datetimeFigureOut">
              <a:rPr lang="en-US" smtClean="0"/>
              <a:t>10/21/24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9C4635-32B9-46D2-B8DC-462B6C2BE1A3}" type="slidenum">
              <a:rPr lang="en-US" smtClean="0"/>
              <a:t>‹#›</a:t>
            </a:fld>
            <a:endParaRPr lang="en-US"/>
          </a:p>
        </p:txBody>
      </p:sp>
    </p:spTree>
    <p:extLst>
      <p:ext uri="{BB962C8B-B14F-4D97-AF65-F5344CB8AC3E}">
        <p14:creationId xmlns:p14="http://schemas.microsoft.com/office/powerpoint/2010/main" val="2738002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riting.wisc.edu/handbook/grammarpunct/commonerrors/" TargetMode="External"/><Relationship Id="rId2" Type="http://schemas.openxmlformats.org/officeDocument/2006/relationships/hyperlink" Target="https://www.learngrammar.net/english-grammar/parallel-structure#:~:text=Parallel%20structure%20refers%20to%20same,repeating%20a%20chosen%20grammatical%20form.&amp;text=A%20parallel%20structure%20can%20be,ride%20a%20motorcycle%20(phrase)"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10328" y="194552"/>
            <a:ext cx="8721228" cy="2621799"/>
          </a:xfrm>
        </p:spPr>
        <p:txBody>
          <a:bodyPr>
            <a:normAutofit/>
          </a:bodyPr>
          <a:lstStyle/>
          <a:p>
            <a:r>
              <a:rPr lang="en-US" b="1" dirty="0">
                <a:solidFill>
                  <a:srgbClr val="00B050"/>
                </a:solidFill>
              </a:rPr>
              <a:t>Compelling Reading and Writing Strategies for Academic Success</a:t>
            </a:r>
          </a:p>
        </p:txBody>
      </p:sp>
      <p:sp>
        <p:nvSpPr>
          <p:cNvPr id="4" name="TextBox 3">
            <a:extLst>
              <a:ext uri="{FF2B5EF4-FFF2-40B4-BE49-F238E27FC236}">
                <a16:creationId xmlns:a16="http://schemas.microsoft.com/office/drawing/2014/main" id="{663A4B09-7B1B-AB43-C7DC-CDDCDB7474DE}"/>
              </a:ext>
            </a:extLst>
          </p:cNvPr>
          <p:cNvSpPr txBox="1"/>
          <p:nvPr/>
        </p:nvSpPr>
        <p:spPr>
          <a:xfrm>
            <a:off x="460444" y="3690144"/>
            <a:ext cx="11562943" cy="2123658"/>
          </a:xfrm>
          <a:prstGeom prst="rect">
            <a:avLst/>
          </a:prstGeom>
          <a:noFill/>
        </p:spPr>
        <p:txBody>
          <a:bodyPr wrap="square" rtlCol="0">
            <a:spAutoFit/>
          </a:bodyPr>
          <a:lstStyle/>
          <a:p>
            <a:pPr algn="ctr"/>
            <a:r>
              <a:rPr lang="en-US" sz="4400" b="1" dirty="0"/>
              <a:t>A Writing Center Presentation</a:t>
            </a:r>
          </a:p>
          <a:p>
            <a:pPr algn="ctr"/>
            <a:r>
              <a:rPr lang="en-US" sz="4400" b="1" dirty="0"/>
              <a:t>For AUN 101</a:t>
            </a:r>
          </a:p>
          <a:p>
            <a:pPr algn="ctr"/>
            <a:r>
              <a:rPr lang="en-US" sz="4400" b="1" dirty="0"/>
              <a:t>4</a:t>
            </a:r>
            <a:r>
              <a:rPr lang="en-US" sz="4400" b="1" baseline="30000" dirty="0"/>
              <a:t>th</a:t>
            </a:r>
            <a:r>
              <a:rPr lang="en-US" sz="4400" b="1" dirty="0"/>
              <a:t> October 2024</a:t>
            </a:r>
          </a:p>
        </p:txBody>
      </p:sp>
      <p:pic>
        <p:nvPicPr>
          <p:cNvPr id="8" name="Picture 7">
            <a:extLst>
              <a:ext uri="{FF2B5EF4-FFF2-40B4-BE49-F238E27FC236}">
                <a16:creationId xmlns:a16="http://schemas.microsoft.com/office/drawing/2014/main" id="{84DF8542-B684-F51C-0406-02151853CB3A}"/>
              </a:ext>
            </a:extLst>
          </p:cNvPr>
          <p:cNvPicPr>
            <a:picLocks noChangeAspect="1"/>
          </p:cNvPicPr>
          <p:nvPr/>
        </p:nvPicPr>
        <p:blipFill>
          <a:blip r:embed="rId2"/>
          <a:stretch>
            <a:fillRect/>
          </a:stretch>
        </p:blipFill>
        <p:spPr>
          <a:xfrm>
            <a:off x="-44653" y="194553"/>
            <a:ext cx="2943496" cy="2973304"/>
          </a:xfrm>
          <a:prstGeom prst="rect">
            <a:avLst/>
          </a:prstGeom>
        </p:spPr>
      </p:pic>
    </p:spTree>
    <p:extLst>
      <p:ext uri="{BB962C8B-B14F-4D97-AF65-F5344CB8AC3E}">
        <p14:creationId xmlns:p14="http://schemas.microsoft.com/office/powerpoint/2010/main" val="1593183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18187"/>
            <a:ext cx="10276268" cy="5330550"/>
          </a:xfrm>
        </p:spPr>
        <p:txBody>
          <a:bodyPr>
            <a:normAutofit lnSpcReduction="10000"/>
          </a:bodyPr>
          <a:lstStyle/>
          <a:p>
            <a:r>
              <a:rPr lang="en-US" sz="3200" dirty="0">
                <a:cs typeface="Times New Roman" panose="02020603050405020304" pitchFamily="18" charset="0"/>
              </a:rPr>
              <a:t>Every student needs to develop practical reading skills to succeed in school, as there will be many texts to read. </a:t>
            </a:r>
          </a:p>
          <a:p>
            <a:r>
              <a:rPr lang="en-US" sz="3200" dirty="0">
                <a:cs typeface="Times New Roman" panose="02020603050405020304" pitchFamily="18" charset="0"/>
              </a:rPr>
              <a:t>Effective reading is a productive way of reading – because it will help you understand the material, reflect on it, and evaluate yourself. </a:t>
            </a:r>
          </a:p>
          <a:p>
            <a:r>
              <a:rPr lang="en-US" sz="3200" dirty="0">
                <a:cs typeface="Times New Roman" panose="02020603050405020304" pitchFamily="18" charset="0"/>
              </a:rPr>
              <a:t>Students need to participate actively in the reading process to learn to apply the knowledge to realities outside the classroom. </a:t>
            </a:r>
          </a:p>
          <a:p>
            <a:r>
              <a:rPr lang="en-US" sz="3200" dirty="0">
                <a:cs typeface="Times New Roman" panose="02020603050405020304" pitchFamily="18" charset="0"/>
              </a:rPr>
              <a:t>Effective reading requires us to interpret and form opinions about it. You learn to read texts such as textbooks and journals to interpret and analyze, not necessarily to take the writer’s view as the truth.</a:t>
            </a:r>
          </a:p>
          <a:p>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790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6185"/>
            <a:ext cx="10515600" cy="1038671"/>
          </a:xfrm>
        </p:spPr>
        <p:txBody>
          <a:bodyPr>
            <a:normAutofit/>
          </a:bodyPr>
          <a:lstStyle/>
          <a:p>
            <a:pPr algn="ctr"/>
            <a:r>
              <a:rPr lang="en-US" sz="4800" b="1" dirty="0">
                <a:solidFill>
                  <a:srgbClr val="FF0000"/>
                </a:solidFill>
              </a:rPr>
              <a:t>Strategies for Effective Reading</a:t>
            </a:r>
          </a:p>
        </p:txBody>
      </p:sp>
      <p:sp>
        <p:nvSpPr>
          <p:cNvPr id="3" name="Content Placeholder 2"/>
          <p:cNvSpPr>
            <a:spLocks noGrp="1"/>
          </p:cNvSpPr>
          <p:nvPr>
            <p:ph idx="1"/>
          </p:nvPr>
        </p:nvSpPr>
        <p:spPr>
          <a:xfrm>
            <a:off x="838200" y="1184856"/>
            <a:ext cx="10515600" cy="4855336"/>
          </a:xfrm>
        </p:spPr>
        <p:txBody>
          <a:bodyPr>
            <a:noAutofit/>
          </a:bodyPr>
          <a:lstStyle/>
          <a:p>
            <a:pPr marL="0" indent="0">
              <a:buNone/>
            </a:pPr>
            <a:r>
              <a:rPr lang="en-US" sz="3600" b="1" dirty="0"/>
              <a:t>SQ3Rs </a:t>
            </a:r>
            <a:r>
              <a:rPr lang="en-US" sz="3600" dirty="0"/>
              <a:t>is a common strategy for reading, and it applies to a whole range of reading purposes as it is flexible and considers the need to change reading speeds. The acronym stands for </a:t>
            </a:r>
            <a:r>
              <a:rPr lang="en-US" sz="3600" b="1" dirty="0">
                <a:solidFill>
                  <a:srgbClr val="0070C0"/>
                </a:solidFill>
              </a:rPr>
              <a:t>Survey, Question, Read, Recall, </a:t>
            </a:r>
            <a:r>
              <a:rPr lang="en-US" sz="3600" dirty="0"/>
              <a:t>and</a:t>
            </a:r>
            <a:r>
              <a:rPr lang="en-US" sz="3600" b="1" dirty="0">
                <a:solidFill>
                  <a:srgbClr val="0070C0"/>
                </a:solidFill>
              </a:rPr>
              <a:t> Review</a:t>
            </a:r>
          </a:p>
          <a:p>
            <a:pPr marL="0" indent="0">
              <a:buNone/>
            </a:pPr>
            <a:r>
              <a:rPr lang="en-US" sz="3600" b="1" dirty="0">
                <a:solidFill>
                  <a:srgbClr val="FF0000"/>
                </a:solidFill>
              </a:rPr>
              <a:t>1. Survey: </a:t>
            </a:r>
            <a:r>
              <a:rPr lang="en-US" sz="3600" dirty="0"/>
              <a:t>This means quick </a:t>
            </a:r>
            <a:r>
              <a:rPr lang="en-US" sz="3600" b="1" dirty="0"/>
              <a:t>scanning and skimming </a:t>
            </a:r>
            <a:r>
              <a:rPr lang="en-US" sz="3600" dirty="0"/>
              <a:t>the text to know whether it has the content you want to read.  You need general information about the text.  </a:t>
            </a:r>
          </a:p>
          <a:p>
            <a:pPr marL="0" indent="0">
              <a:buNone/>
            </a:pPr>
            <a:endParaRPr lang="en-US" sz="3200" dirty="0"/>
          </a:p>
        </p:txBody>
      </p:sp>
    </p:spTree>
    <p:extLst>
      <p:ext uri="{BB962C8B-B14F-4D97-AF65-F5344CB8AC3E}">
        <p14:creationId xmlns:p14="http://schemas.microsoft.com/office/powerpoint/2010/main" val="3274530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0562" y="297951"/>
            <a:ext cx="11003622" cy="5879012"/>
          </a:xfrm>
        </p:spPr>
        <p:txBody>
          <a:bodyPr>
            <a:normAutofit fontScale="92500" lnSpcReduction="10000"/>
          </a:bodyPr>
          <a:lstStyle/>
          <a:p>
            <a:pPr marL="0" indent="0">
              <a:buNone/>
            </a:pPr>
            <a:r>
              <a:rPr lang="en-US" sz="3000" b="1" dirty="0">
                <a:solidFill>
                  <a:srgbClr val="00B050"/>
                </a:solidFill>
              </a:rPr>
              <a:t>Scanning</a:t>
            </a:r>
            <a:r>
              <a:rPr lang="en-US" sz="3000" b="1" dirty="0"/>
              <a:t> </a:t>
            </a:r>
            <a:r>
              <a:rPr lang="en-US" sz="3000" dirty="0"/>
              <a:t>involves quickly searching through a text to locate specific information, such as names, dates, numbers, or keywords. It is commonly used when you have a specific question or topic and need to find the relevant details quickly. The Process of scanning involves: </a:t>
            </a:r>
          </a:p>
          <a:p>
            <a:pPr marL="0" indent="0">
              <a:buNone/>
            </a:pPr>
            <a:r>
              <a:rPr lang="en-US" sz="3000" dirty="0"/>
              <a:t>1. Identifying the specific information you are looking for.</a:t>
            </a:r>
          </a:p>
          <a:p>
            <a:pPr marL="0" indent="0">
              <a:buNone/>
            </a:pPr>
            <a:r>
              <a:rPr lang="en-US" sz="3000" dirty="0"/>
              <a:t>2. Moving your eyes quickly over the text, focusing on headings, subheadings, keywords, and other visual cues.</a:t>
            </a:r>
          </a:p>
          <a:p>
            <a:pPr marL="0" indent="0">
              <a:buNone/>
            </a:pPr>
            <a:r>
              <a:rPr lang="en-US" sz="3000" dirty="0"/>
              <a:t>3. Ignoring irrelevant details and focusing only on the parts of the text that contain the information you need.</a:t>
            </a:r>
          </a:p>
          <a:p>
            <a:pPr marL="0" indent="0">
              <a:buNone/>
            </a:pPr>
            <a:r>
              <a:rPr lang="en-US" sz="3000" dirty="0"/>
              <a:t>4. Using techniques such as skimming, headings, and looking for keywords to guide your search.</a:t>
            </a:r>
          </a:p>
          <a:p>
            <a:r>
              <a:rPr lang="en-US" sz="3000" dirty="0"/>
              <a:t>Example: Suppose you are searching for the date of a historical event in a textbook. You would quickly scan through the paragraphs, looking for dates or mentions of events while ignoring other details.</a:t>
            </a:r>
          </a:p>
          <a:p>
            <a:endParaRPr lang="en-US" dirty="0"/>
          </a:p>
        </p:txBody>
      </p:sp>
    </p:spTree>
    <p:extLst>
      <p:ext uri="{BB962C8B-B14F-4D97-AF65-F5344CB8AC3E}">
        <p14:creationId xmlns:p14="http://schemas.microsoft.com/office/powerpoint/2010/main" val="1797062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6131" y="226032"/>
            <a:ext cx="10515600" cy="5691444"/>
          </a:xfrm>
        </p:spPr>
        <p:txBody>
          <a:bodyPr>
            <a:normAutofit fontScale="92500"/>
          </a:bodyPr>
          <a:lstStyle/>
          <a:p>
            <a:pPr marL="0" indent="0">
              <a:buNone/>
            </a:pPr>
            <a:r>
              <a:rPr lang="en-US" b="1" dirty="0">
                <a:solidFill>
                  <a:srgbClr val="00B050"/>
                </a:solidFill>
              </a:rPr>
              <a:t>Skimming</a:t>
            </a:r>
            <a:r>
              <a:rPr lang="en-US" b="1" dirty="0"/>
              <a:t> </a:t>
            </a:r>
            <a:r>
              <a:rPr lang="en-US" dirty="0"/>
              <a:t>involves rapidly reading a text to get a general sense of its content and main ideas. It is used to quickly understand a text's overall structure and key points without reading every word. The process involves:</a:t>
            </a:r>
          </a:p>
          <a:p>
            <a:pPr marL="0" indent="0">
              <a:buNone/>
            </a:pPr>
            <a:r>
              <a:rPr lang="en-US" dirty="0"/>
              <a:t>1. Read the title, headings, subheadings, and any bolded or italicized text.</a:t>
            </a:r>
          </a:p>
          <a:p>
            <a:pPr marL="0" indent="0">
              <a:buNone/>
            </a:pPr>
            <a:r>
              <a:rPr lang="en-US" dirty="0"/>
              <a:t>2. Quickly move your eyes over the paragraphs, reading each paragraph's first and last sentences.</a:t>
            </a:r>
          </a:p>
          <a:p>
            <a:pPr marL="0" indent="0">
              <a:buNone/>
            </a:pPr>
            <a:r>
              <a:rPr lang="en-US" dirty="0"/>
              <a:t>3. Look for keywords, phrases, or repeated information.</a:t>
            </a:r>
          </a:p>
          <a:p>
            <a:pPr marL="0" indent="0">
              <a:buNone/>
            </a:pPr>
            <a:r>
              <a:rPr lang="en-US" dirty="0"/>
              <a:t>4. Pay attention to visual elements such as images, charts, and bullet points, as they can provide additional context.</a:t>
            </a:r>
          </a:p>
          <a:p>
            <a:r>
              <a:rPr lang="en-US" b="1" dirty="0"/>
              <a:t>Example</a:t>
            </a:r>
            <a:r>
              <a:rPr lang="en-US" dirty="0"/>
              <a:t>: Imagine you are previewing a newspaper article to decide if it's worth reading in full. You would skim through the article, reading the headline, subheadings, and the first sentence of each paragraph to understand the main points and the general idea of the article.</a:t>
            </a:r>
          </a:p>
        </p:txBody>
      </p:sp>
    </p:spTree>
    <p:extLst>
      <p:ext uri="{BB962C8B-B14F-4D97-AF65-F5344CB8AC3E}">
        <p14:creationId xmlns:p14="http://schemas.microsoft.com/office/powerpoint/2010/main" val="2285731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87676"/>
            <a:ext cx="11018178" cy="5889287"/>
          </a:xfrm>
        </p:spPr>
        <p:txBody>
          <a:bodyPr>
            <a:normAutofit fontScale="92500" lnSpcReduction="10000"/>
          </a:bodyPr>
          <a:lstStyle/>
          <a:p>
            <a:pPr marL="0" indent="0">
              <a:buNone/>
            </a:pPr>
            <a:r>
              <a:rPr lang="en-US" b="1" dirty="0">
                <a:solidFill>
                  <a:srgbClr val="FF0000"/>
                </a:solidFill>
              </a:rPr>
              <a:t>2. Question: </a:t>
            </a:r>
            <a:r>
              <a:rPr lang="en-US" dirty="0"/>
              <a:t>Ask yourself about the purpose of your reading before you ever begin – why am I reading this? </a:t>
            </a:r>
            <a:r>
              <a:rPr lang="en-US" i="1" dirty="0"/>
              <a:t>What do I already know about this subject?</a:t>
            </a:r>
            <a:r>
              <a:rPr lang="en-US" dirty="0"/>
              <a:t> </a:t>
            </a:r>
            <a:r>
              <a:rPr lang="en-US" i="1" dirty="0"/>
              <a:t>How does this chapter relate to the assignment question?</a:t>
            </a:r>
            <a:r>
              <a:rPr lang="en-US" dirty="0"/>
              <a:t> </a:t>
            </a:r>
            <a:r>
              <a:rPr lang="en-US" i="1" dirty="0"/>
              <a:t>How can I relate what I read to my own experiences?</a:t>
            </a:r>
          </a:p>
          <a:p>
            <a:pPr marL="0" indent="0">
              <a:buNone/>
            </a:pPr>
            <a:endParaRPr lang="en-US" i="1" dirty="0"/>
          </a:p>
          <a:p>
            <a:pPr marL="0" indent="0">
              <a:buNone/>
            </a:pPr>
            <a:r>
              <a:rPr lang="en-US" b="1" dirty="0">
                <a:solidFill>
                  <a:srgbClr val="FF0000"/>
                </a:solidFill>
              </a:rPr>
              <a:t>3. Read: </a:t>
            </a:r>
            <a:r>
              <a:rPr lang="en-US" dirty="0"/>
              <a:t>Read deeply, and as you read, carefully consider the meaning of what the author is saying. Be critical and active.</a:t>
            </a:r>
          </a:p>
          <a:p>
            <a:pPr marL="0" indent="0">
              <a:buNone/>
            </a:pPr>
            <a:r>
              <a:rPr lang="en-US" b="1" dirty="0"/>
              <a:t>Make your reading an active exercise by:</a:t>
            </a:r>
          </a:p>
          <a:p>
            <a:r>
              <a:rPr lang="en-US" b="1" dirty="0"/>
              <a:t>Underlining or highlighting key phrases as you read</a:t>
            </a:r>
            <a:r>
              <a:rPr lang="en-US" dirty="0"/>
              <a:t>. This can be a helpful way to remind yourself about what you thought was important when you reread the text later. However, it is essential to highlight only a little at a time. Consider reading a paragraph first before highlighting or underlining anything. This will allow you to identify the most important ideas within it. Alternatively, you might find that it is best to read a whole chapter first to get a sense of the main ideas, then go back and highlight points that build the argument.</a:t>
            </a:r>
          </a:p>
          <a:p>
            <a:endParaRPr lang="en-US" dirty="0"/>
          </a:p>
        </p:txBody>
      </p:sp>
    </p:spTree>
    <p:extLst>
      <p:ext uri="{BB962C8B-B14F-4D97-AF65-F5344CB8AC3E}">
        <p14:creationId xmlns:p14="http://schemas.microsoft.com/office/powerpoint/2010/main" val="548009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9259" y="174661"/>
            <a:ext cx="10515600" cy="6007197"/>
          </a:xfrm>
        </p:spPr>
        <p:txBody>
          <a:bodyPr>
            <a:noAutofit/>
          </a:bodyPr>
          <a:lstStyle/>
          <a:p>
            <a:r>
              <a:rPr lang="en-US" b="1" dirty="0"/>
              <a:t>Make notes in the margin, such as an afterthought or the meaning of keywords. This will help you engage better with the content and</a:t>
            </a:r>
            <a:r>
              <a:rPr lang="en-US" dirty="0"/>
              <a:t> remember what you have read. </a:t>
            </a:r>
          </a:p>
          <a:p>
            <a:r>
              <a:rPr lang="en-US" b="1" dirty="0"/>
              <a:t>Look out for ‘signposts’ within the text</a:t>
            </a:r>
            <a:r>
              <a:rPr lang="en-US" dirty="0"/>
              <a:t>– phrases like ‘most importantly,’ ‘significantly,’ ‘essentially,’ etc. tell you the following idea is very important.</a:t>
            </a:r>
          </a:p>
          <a:p>
            <a:r>
              <a:rPr lang="en-US" b="1" dirty="0"/>
              <a:t>Ask yourself questions about the author’s intended meaning</a:t>
            </a:r>
            <a:r>
              <a:rPr lang="en-US" dirty="0"/>
              <a:t> or the effect they wished to produce. </a:t>
            </a:r>
            <a:r>
              <a:rPr kumimoji="0" lang="en-US" b="0" i="0" u="none" strike="noStrike" cap="none" normalizeH="0" baseline="0" dirty="0">
                <a:ln>
                  <a:noFill/>
                </a:ln>
                <a:solidFill>
                  <a:srgbClr val="000000"/>
                </a:solidFill>
                <a:effectLst/>
                <a:cs typeface="Times New Roman" panose="02020603050405020304" pitchFamily="18" charset="0"/>
              </a:rPr>
              <a:t>This</a:t>
            </a:r>
            <a:r>
              <a:rPr kumimoji="0" lang="en-US" b="0" i="0" u="none" strike="noStrike" cap="none" normalizeH="0" dirty="0">
                <a:ln>
                  <a:noFill/>
                </a:ln>
                <a:solidFill>
                  <a:srgbClr val="000000"/>
                </a:solidFill>
                <a:effectLst/>
                <a:cs typeface="Times New Roman" panose="02020603050405020304" pitchFamily="18" charset="0"/>
              </a:rPr>
              <a:t> will take us to another concept called </a:t>
            </a:r>
            <a:r>
              <a:rPr kumimoji="0" lang="en-US" b="1" i="0" u="none" strike="noStrike" cap="none" normalizeH="0" baseline="0" dirty="0">
                <a:ln>
                  <a:noFill/>
                </a:ln>
                <a:solidFill>
                  <a:srgbClr val="000000"/>
                </a:solidFill>
                <a:effectLst/>
                <a:cs typeface="Times New Roman" panose="02020603050405020304" pitchFamily="18" charset="0"/>
              </a:rPr>
              <a:t>Critical Reading</a:t>
            </a:r>
            <a:r>
              <a:rPr kumimoji="0" lang="en-US" b="0" i="0" u="none" strike="noStrike" cap="none" normalizeH="0" baseline="0" dirty="0">
                <a:ln>
                  <a:noFill/>
                </a:ln>
                <a:solidFill>
                  <a:srgbClr val="000000"/>
                </a:solidFill>
                <a:effectLst/>
                <a:cs typeface="Times New Roman" panose="02020603050405020304" pitchFamily="18" charset="0"/>
              </a:rPr>
              <a:t>.</a:t>
            </a:r>
            <a:r>
              <a:rPr kumimoji="0" lang="en-US" b="0" i="0" u="none" strike="noStrike" cap="none" normalizeH="0" dirty="0">
                <a:ln>
                  <a:noFill/>
                </a:ln>
                <a:solidFill>
                  <a:srgbClr val="000000"/>
                </a:solidFill>
                <a:effectLst/>
                <a:cs typeface="Times New Roman" panose="02020603050405020304" pitchFamily="18" charset="0"/>
              </a:rPr>
              <a:t> </a:t>
            </a:r>
            <a:r>
              <a:rPr kumimoji="0" lang="en-US" b="0" i="0" u="none" strike="noStrike" cap="none" normalizeH="0" baseline="0" dirty="0">
                <a:ln>
                  <a:noFill/>
                </a:ln>
                <a:solidFill>
                  <a:srgbClr val="000000"/>
                </a:solidFill>
                <a:effectLst/>
                <a:cs typeface="Times New Roman" panose="02020603050405020304" pitchFamily="18" charset="0"/>
              </a:rPr>
              <a:t>This means interacting with what you have read by asking yourself questions such as:</a:t>
            </a:r>
            <a:r>
              <a:rPr kumimoji="0" lang="en-US" b="0" i="0" u="none" strike="noStrike" cap="none" normalizeH="0" dirty="0">
                <a:ln>
                  <a:noFill/>
                </a:ln>
                <a:solidFill>
                  <a:srgbClr val="000000"/>
                </a:solidFill>
                <a:effectLst/>
                <a:cs typeface="Times New Roman" panose="02020603050405020304" pitchFamily="18" charset="0"/>
              </a:rPr>
              <a:t> what argument is presented in the text? What is the author saying?</a:t>
            </a:r>
            <a:r>
              <a:rPr lang="en-US" dirty="0">
                <a:solidFill>
                  <a:srgbClr val="000000"/>
                </a:solidFill>
                <a:cs typeface="Times New Roman" panose="02020603050405020304" pitchFamily="18" charset="0"/>
              </a:rPr>
              <a:t> </a:t>
            </a:r>
            <a:r>
              <a:rPr kumimoji="0" lang="en-US" b="0" i="0" u="none" strike="noStrike" cap="none" normalizeH="0" baseline="0" dirty="0">
                <a:ln>
                  <a:noFill/>
                </a:ln>
                <a:solidFill>
                  <a:srgbClr val="2A2A2A"/>
                </a:solidFill>
                <a:effectLst/>
                <a:cs typeface="Times New Roman" panose="02020603050405020304" pitchFamily="18" charset="0"/>
              </a:rPr>
              <a:t>Asking questions</a:t>
            </a:r>
            <a:r>
              <a:rPr kumimoji="0" lang="en-US" b="0" i="0" u="none" strike="noStrike" cap="none" normalizeH="0" dirty="0">
                <a:ln>
                  <a:noFill/>
                </a:ln>
                <a:solidFill>
                  <a:srgbClr val="2A2A2A"/>
                </a:solidFill>
                <a:effectLst/>
                <a:cs typeface="Times New Roman" panose="02020603050405020304" pitchFamily="18" charset="0"/>
              </a:rPr>
              <a:t> like these makes you think and develop original thoughts that evaluate and analyze your reading. </a:t>
            </a:r>
          </a:p>
        </p:txBody>
      </p:sp>
    </p:spTree>
    <p:extLst>
      <p:ext uri="{BB962C8B-B14F-4D97-AF65-F5344CB8AC3E}">
        <p14:creationId xmlns:p14="http://schemas.microsoft.com/office/powerpoint/2010/main" val="1281672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9870"/>
            <a:ext cx="10515600" cy="5672156"/>
          </a:xfrm>
        </p:spPr>
        <p:txBody>
          <a:bodyPr>
            <a:normAutofit fontScale="92500" lnSpcReduction="10000"/>
          </a:bodyPr>
          <a:lstStyle/>
          <a:p>
            <a:pPr eaLnBrk="0" fontAlgn="base" hangingPunct="0">
              <a:lnSpc>
                <a:spcPct val="100000"/>
              </a:lnSpc>
              <a:spcBef>
                <a:spcPct val="0"/>
              </a:spcBef>
              <a:spcAft>
                <a:spcPct val="0"/>
              </a:spcAft>
            </a:pPr>
            <a:r>
              <a:rPr lang="en-US" sz="3600" dirty="0">
                <a:solidFill>
                  <a:srgbClr val="2A2A2A"/>
                </a:solidFill>
                <a:cs typeface="Times New Roman" panose="02020603050405020304" pitchFamily="18" charset="0"/>
              </a:rPr>
              <a:t>Think about some opinions in the text against how they differ from yours, what the writer left unsaid (omissions), what he only focused on, and what you think is correct or wrong about what he said. </a:t>
            </a:r>
          </a:p>
          <a:p>
            <a:pPr eaLnBrk="0" fontAlgn="base" hangingPunct="0">
              <a:lnSpc>
                <a:spcPct val="100000"/>
              </a:lnSpc>
              <a:spcBef>
                <a:spcPct val="0"/>
              </a:spcBef>
              <a:spcAft>
                <a:spcPct val="0"/>
              </a:spcAft>
            </a:pPr>
            <a:r>
              <a:rPr lang="en-US" sz="3600" dirty="0">
                <a:solidFill>
                  <a:srgbClr val="2A2A2A"/>
                </a:solidFill>
                <a:cs typeface="Times New Roman" panose="02020603050405020304" pitchFamily="18" charset="0"/>
              </a:rPr>
              <a:t>Provide your </a:t>
            </a:r>
            <a:r>
              <a:rPr lang="en-US" sz="3600" dirty="0"/>
              <a:t>judgment and viewpoint about the text</a:t>
            </a:r>
            <a:r>
              <a:rPr lang="en-US" sz="3600" b="1" dirty="0"/>
              <a:t>. </a:t>
            </a:r>
          </a:p>
          <a:p>
            <a:r>
              <a:rPr lang="en-US" sz="3600" dirty="0"/>
              <a:t>Reflect on what the text says and paraphrase the key points.</a:t>
            </a:r>
          </a:p>
          <a:p>
            <a:r>
              <a:rPr lang="en-US" sz="3600" dirty="0"/>
              <a:t>Make references to what your instructor said in class.</a:t>
            </a:r>
          </a:p>
          <a:p>
            <a:r>
              <a:rPr lang="en-US" sz="3600" dirty="0"/>
              <a:t>Interpret the text – i.e., analyze and provide some meanings for the text.</a:t>
            </a:r>
          </a:p>
          <a:p>
            <a:r>
              <a:rPr lang="en-US" sz="3600" dirty="0"/>
              <a:t>Compare the context of the text to everyday realities.</a:t>
            </a:r>
          </a:p>
          <a:p>
            <a:endParaRPr lang="en-US" dirty="0"/>
          </a:p>
        </p:txBody>
      </p:sp>
    </p:spTree>
    <p:extLst>
      <p:ext uri="{BB962C8B-B14F-4D97-AF65-F5344CB8AC3E}">
        <p14:creationId xmlns:p14="http://schemas.microsoft.com/office/powerpoint/2010/main" val="3077035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1738" y="548640"/>
            <a:ext cx="10515600" cy="5107577"/>
          </a:xfrm>
        </p:spPr>
        <p:txBody>
          <a:bodyPr>
            <a:normAutofit fontScale="92500"/>
          </a:bodyPr>
          <a:lstStyle/>
          <a:p>
            <a:pPr marL="0" indent="0">
              <a:buNone/>
            </a:pPr>
            <a:r>
              <a:rPr lang="en-US" sz="3600" b="1" dirty="0">
                <a:solidFill>
                  <a:srgbClr val="FF0000"/>
                </a:solidFill>
              </a:rPr>
              <a:t>4. Recall:  </a:t>
            </a:r>
            <a:r>
              <a:rPr lang="en-US" sz="3600" dirty="0"/>
              <a:t>Even if a text is fascinating, you must remember the important points if you do not try to recall what you have read. Recalling makes you concentrate because you know you must ‘call back’ from memory essential points. That way, you will check your comprehension level. Recalling demands that you write the crucial points in your own words.</a:t>
            </a:r>
          </a:p>
          <a:p>
            <a:pPr marL="0" indent="0">
              <a:buNone/>
            </a:pPr>
            <a:endParaRPr lang="en-US" sz="3600" dirty="0"/>
          </a:p>
          <a:p>
            <a:pPr marL="0" indent="0">
              <a:buNone/>
            </a:pPr>
            <a:r>
              <a:rPr lang="en-US" sz="3600" b="1" dirty="0">
                <a:solidFill>
                  <a:srgbClr val="FF0000"/>
                </a:solidFill>
              </a:rPr>
              <a:t>5. Review</a:t>
            </a:r>
            <a:r>
              <a:rPr lang="en-US" sz="3600" dirty="0">
                <a:solidFill>
                  <a:srgbClr val="FF0000"/>
                </a:solidFill>
              </a:rPr>
              <a:t>: </a:t>
            </a:r>
            <a:r>
              <a:rPr lang="en-US" sz="3600" dirty="0"/>
              <a:t>If your recall is not good enough, quickly review the material again to spot all the main points for clarity.</a:t>
            </a:r>
          </a:p>
          <a:p>
            <a:endParaRPr lang="en-US" dirty="0"/>
          </a:p>
        </p:txBody>
      </p:sp>
    </p:spTree>
    <p:extLst>
      <p:ext uri="{BB962C8B-B14F-4D97-AF65-F5344CB8AC3E}">
        <p14:creationId xmlns:p14="http://schemas.microsoft.com/office/powerpoint/2010/main" val="2305348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06" y="1172550"/>
            <a:ext cx="10515600" cy="1325563"/>
          </a:xfrm>
        </p:spPr>
        <p:txBody>
          <a:bodyPr/>
          <a:lstStyle/>
          <a:p>
            <a:pPr algn="ctr"/>
            <a:r>
              <a:rPr lang="en-US" b="1" dirty="0"/>
              <a:t>           </a:t>
            </a:r>
            <a:r>
              <a:rPr lang="en-US" b="1" dirty="0">
                <a:solidFill>
                  <a:srgbClr val="7030A0"/>
                </a:solidFill>
                <a:latin typeface="+mn-lt"/>
              </a:rPr>
              <a:t>1. Paraphrasing</a:t>
            </a:r>
          </a:p>
        </p:txBody>
      </p:sp>
      <p:sp>
        <p:nvSpPr>
          <p:cNvPr id="3" name="Content Placeholder 2"/>
          <p:cNvSpPr>
            <a:spLocks noGrp="1"/>
          </p:cNvSpPr>
          <p:nvPr>
            <p:ph idx="1"/>
          </p:nvPr>
        </p:nvSpPr>
        <p:spPr>
          <a:xfrm>
            <a:off x="705395" y="2498113"/>
            <a:ext cx="10458994" cy="2534194"/>
          </a:xfrm>
        </p:spPr>
        <p:txBody>
          <a:bodyPr>
            <a:normAutofit fontScale="92500" lnSpcReduction="10000"/>
          </a:bodyPr>
          <a:lstStyle/>
          <a:p>
            <a:pPr algn="just"/>
            <a:r>
              <a:rPr lang="en-US" sz="3600" dirty="0">
                <a:ea typeface="Tahoma" panose="020B0604030504040204" pitchFamily="34" charset="0"/>
                <a:cs typeface="Times New Roman" panose="02020603050405020304" pitchFamily="18" charset="0"/>
              </a:rPr>
              <a:t>It is rephrasing or re-explaining an idea in your own words and sentence structure (MLA 140).</a:t>
            </a:r>
          </a:p>
          <a:p>
            <a:pPr algn="just"/>
            <a:r>
              <a:rPr lang="en-US" sz="3600" dirty="0">
                <a:ea typeface="Tahoma" panose="020B0604030504040204" pitchFamily="34" charset="0"/>
                <a:cs typeface="Times New Roman" panose="02020603050405020304" pitchFamily="18" charset="0"/>
              </a:rPr>
              <a:t>It aids a writer’s voice.</a:t>
            </a:r>
          </a:p>
          <a:p>
            <a:pPr algn="just"/>
            <a:r>
              <a:rPr lang="en-US" sz="3600" dirty="0">
                <a:ea typeface="Tahoma" panose="020B0604030504040204" pitchFamily="34" charset="0"/>
                <a:cs typeface="Times New Roman" panose="02020603050405020304" pitchFamily="18" charset="0"/>
              </a:rPr>
              <a:t>It helps to situate a writer’s argument within existing research.</a:t>
            </a:r>
          </a:p>
        </p:txBody>
      </p:sp>
      <p:sp>
        <p:nvSpPr>
          <p:cNvPr id="4" name="Title 1"/>
          <p:cNvSpPr txBox="1">
            <a:spLocks/>
          </p:cNvSpPr>
          <p:nvPr/>
        </p:nvSpPr>
        <p:spPr>
          <a:xfrm>
            <a:off x="1552222" y="226095"/>
            <a:ext cx="9969218" cy="94645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FF0000"/>
                </a:solidFill>
                <a:latin typeface="Calibri" panose="020F0502020204030204" pitchFamily="34" charset="0"/>
                <a:cs typeface="Calibri" panose="020F0502020204030204" pitchFamily="34" charset="0"/>
              </a:rPr>
              <a:t>Skills for Reading and Writing </a:t>
            </a:r>
          </a:p>
        </p:txBody>
      </p:sp>
    </p:spTree>
    <p:extLst>
      <p:ext uri="{BB962C8B-B14F-4D97-AF65-F5344CB8AC3E}">
        <p14:creationId xmlns:p14="http://schemas.microsoft.com/office/powerpoint/2010/main" val="32990559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98596"/>
          </a:xfrm>
        </p:spPr>
        <p:txBody>
          <a:bodyPr>
            <a:normAutofit/>
          </a:bodyPr>
          <a:lstStyle/>
          <a:p>
            <a:pPr algn="ctr"/>
            <a:r>
              <a:rPr lang="en-US" b="1" dirty="0">
                <a:latin typeface="Calibri" panose="020F0502020204030204" pitchFamily="34" charset="0"/>
                <a:cs typeface="Calibri" panose="020F0502020204030204" pitchFamily="34" charset="0"/>
              </a:rPr>
              <a:t>When to Paraphrase</a:t>
            </a:r>
          </a:p>
        </p:txBody>
      </p:sp>
      <p:sp>
        <p:nvSpPr>
          <p:cNvPr id="3" name="Content Placeholder 2"/>
          <p:cNvSpPr>
            <a:spLocks noGrp="1"/>
          </p:cNvSpPr>
          <p:nvPr>
            <p:ph idx="1"/>
          </p:nvPr>
        </p:nvSpPr>
        <p:spPr>
          <a:xfrm>
            <a:off x="838200" y="1263722"/>
            <a:ext cx="10619458" cy="4561725"/>
          </a:xfrm>
        </p:spPr>
        <p:txBody>
          <a:bodyPr>
            <a:normAutofit/>
          </a:bodyPr>
          <a:lstStyle/>
          <a:p>
            <a:pPr lvl="0"/>
            <a:r>
              <a:rPr lang="en-US" sz="3600" dirty="0"/>
              <a:t>The thesis is usually stated in the introductory section to summarize the argument or thesis of a long passage, article, or book. Most books are based on a single argument with sub-arguments. </a:t>
            </a:r>
          </a:p>
          <a:p>
            <a:pPr lvl="0"/>
            <a:r>
              <a:rPr lang="en-US" sz="3600" dirty="0"/>
              <a:t>To maintain your voice</a:t>
            </a:r>
          </a:p>
          <a:p>
            <a:pPr lvl="0"/>
            <a:r>
              <a:rPr lang="en-US" sz="3600" dirty="0"/>
              <a:t>To be concise</a:t>
            </a:r>
          </a:p>
          <a:p>
            <a:pPr lvl="0"/>
            <a:r>
              <a:rPr lang="en-US" sz="3600" dirty="0"/>
              <a:t>To prevent distracting your readers with quotation marks</a:t>
            </a:r>
          </a:p>
        </p:txBody>
      </p:sp>
    </p:spTree>
    <p:extLst>
      <p:ext uri="{BB962C8B-B14F-4D97-AF65-F5344CB8AC3E}">
        <p14:creationId xmlns:p14="http://schemas.microsoft.com/office/powerpoint/2010/main" val="4541587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022667" cy="1037690"/>
          </a:xfrm>
        </p:spPr>
        <p:txBody>
          <a:bodyPr>
            <a:normAutofit/>
          </a:bodyPr>
          <a:lstStyle/>
          <a:p>
            <a:pPr algn="ctr"/>
            <a:r>
              <a:rPr lang="en-US" b="1" dirty="0">
                <a:solidFill>
                  <a:srgbClr val="0070C0"/>
                </a:solidFill>
                <a:latin typeface="+mn-lt"/>
              </a:rPr>
              <a:t>Techniques of Paraphrasing</a:t>
            </a:r>
          </a:p>
        </p:txBody>
      </p:sp>
      <p:sp>
        <p:nvSpPr>
          <p:cNvPr id="3" name="Content Placeholder 2"/>
          <p:cNvSpPr>
            <a:spLocks noGrp="1"/>
          </p:cNvSpPr>
          <p:nvPr>
            <p:ph idx="1"/>
          </p:nvPr>
        </p:nvSpPr>
        <p:spPr>
          <a:xfrm>
            <a:off x="633629" y="1130157"/>
            <a:ext cx="10755408" cy="5035513"/>
          </a:xfrm>
        </p:spPr>
        <p:txBody>
          <a:bodyPr>
            <a:noAutofit/>
          </a:bodyPr>
          <a:lstStyle/>
          <a:p>
            <a:pPr marL="0" lvl="0" indent="0" algn="ctr">
              <a:buNone/>
            </a:pPr>
            <a:r>
              <a:rPr lang="en-US" sz="3600" b="1" dirty="0"/>
              <a:t>Change the sentence structure </a:t>
            </a:r>
            <a:endParaRPr lang="en-US" sz="3600" dirty="0"/>
          </a:p>
          <a:p>
            <a:pPr marL="0" indent="0">
              <a:buNone/>
            </a:pPr>
            <a:r>
              <a:rPr lang="en-US" sz="2800" b="1" dirty="0"/>
              <a:t>Passage in source</a:t>
            </a:r>
            <a:endParaRPr lang="en-US" sz="2800" dirty="0"/>
          </a:p>
          <a:p>
            <a:pPr marL="0" indent="0">
              <a:buNone/>
            </a:pPr>
            <a:r>
              <a:rPr lang="en-US" sz="2800" dirty="0"/>
              <a:t>As our founders conceived it, American exceptionalism was defined by what America </a:t>
            </a:r>
            <a:r>
              <a:rPr lang="en-US" sz="2800" i="1" dirty="0"/>
              <a:t>was</a:t>
            </a:r>
            <a:r>
              <a:rPr lang="en-US" sz="2800" dirty="0"/>
              <a:t> at home. Foreign policy existed to defend, not define, what America was.</a:t>
            </a:r>
          </a:p>
          <a:p>
            <a:pPr marL="0" indent="0">
              <a:buNone/>
            </a:pPr>
            <a:endParaRPr lang="en-US" sz="2800" dirty="0"/>
          </a:p>
          <a:p>
            <a:pPr marL="0" indent="0">
              <a:buNone/>
            </a:pPr>
            <a:r>
              <a:rPr lang="en-US" sz="2800" b="1" dirty="0"/>
              <a:t>Paraphrase (acceptable)</a:t>
            </a:r>
            <a:endParaRPr lang="en-US" sz="2800" dirty="0"/>
          </a:p>
          <a:p>
            <a:pPr marL="0" indent="0">
              <a:buNone/>
            </a:pPr>
            <a:r>
              <a:rPr lang="en-US" sz="2800" dirty="0"/>
              <a:t>As conceived, American exceptionalism was based on the country’s domestic identity, which foreign policy did not shape but merely guarded. (MLA 141).</a:t>
            </a:r>
          </a:p>
        </p:txBody>
      </p:sp>
    </p:spTree>
    <p:extLst>
      <p:ext uri="{BB962C8B-B14F-4D97-AF65-F5344CB8AC3E}">
        <p14:creationId xmlns:p14="http://schemas.microsoft.com/office/powerpoint/2010/main" val="3383220431"/>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9334"/>
            <a:ext cx="12022667" cy="693696"/>
          </a:xfrm>
        </p:spPr>
        <p:txBody>
          <a:bodyPr>
            <a:normAutofit fontScale="90000"/>
          </a:bodyPr>
          <a:lstStyle/>
          <a:p>
            <a:pPr algn="ctr"/>
            <a:r>
              <a:rPr lang="en-US" b="1" dirty="0">
                <a:solidFill>
                  <a:srgbClr val="0070C0"/>
                </a:solidFill>
                <a:latin typeface="+mn-lt"/>
              </a:rPr>
              <a:t>Techniques of Paraphrasing</a:t>
            </a:r>
          </a:p>
        </p:txBody>
      </p:sp>
      <p:sp>
        <p:nvSpPr>
          <p:cNvPr id="3" name="Content Placeholder 2"/>
          <p:cNvSpPr>
            <a:spLocks noGrp="1"/>
          </p:cNvSpPr>
          <p:nvPr>
            <p:ph idx="1"/>
          </p:nvPr>
        </p:nvSpPr>
        <p:spPr>
          <a:xfrm>
            <a:off x="857472" y="1006868"/>
            <a:ext cx="9919385" cy="5406996"/>
          </a:xfrm>
        </p:spPr>
        <p:txBody>
          <a:bodyPr>
            <a:noAutofit/>
          </a:bodyPr>
          <a:lstStyle/>
          <a:p>
            <a:pPr marL="0" lvl="0" indent="0" algn="ctr">
              <a:buNone/>
            </a:pPr>
            <a:r>
              <a:rPr lang="en-US" sz="3200" b="1" dirty="0"/>
              <a:t>Avoid simply inserting synonyms.</a:t>
            </a:r>
          </a:p>
          <a:p>
            <a:pPr marL="0" indent="0">
              <a:buNone/>
            </a:pPr>
            <a:r>
              <a:rPr lang="en-US" sz="3200" dirty="0"/>
              <a:t>American exceptionalism, as the founding fathers envisioned the concept, was given meaning by America as a homeland. Programs focused on other countries were there to protect America, not delineate it. (Wrong)</a:t>
            </a:r>
          </a:p>
          <a:p>
            <a:pPr marL="0" indent="0">
              <a:buNone/>
            </a:pPr>
            <a:r>
              <a:rPr lang="en-US" sz="3200" b="1" dirty="0"/>
              <a:t>Work Cited</a:t>
            </a:r>
            <a:endParaRPr lang="en-US" sz="3200" dirty="0"/>
          </a:p>
          <a:p>
            <a:pPr marL="0" indent="0">
              <a:buNone/>
            </a:pPr>
            <a:r>
              <a:rPr lang="en-US" sz="3200" dirty="0"/>
              <a:t>McDougall, Walter A. </a:t>
            </a:r>
            <a:r>
              <a:rPr lang="en-US" sz="3200" i="1" dirty="0"/>
              <a:t>Promised Land, Crusader State: The American Encounter with the World since 1776</a:t>
            </a:r>
            <a:r>
              <a:rPr lang="en-US" sz="3200" dirty="0"/>
              <a:t>. Houghton Mifflin, 1997.</a:t>
            </a:r>
          </a:p>
          <a:p>
            <a:pPr lvl="0"/>
            <a:endParaRPr lang="en-US" sz="3200" dirty="0"/>
          </a:p>
          <a:p>
            <a:endParaRPr lang="en-US" sz="2800" dirty="0"/>
          </a:p>
        </p:txBody>
      </p:sp>
    </p:spTree>
    <p:extLst>
      <p:ext uri="{BB962C8B-B14F-4D97-AF65-F5344CB8AC3E}">
        <p14:creationId xmlns:p14="http://schemas.microsoft.com/office/powerpoint/2010/main" val="2752270538"/>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9333"/>
            <a:ext cx="12022667" cy="991647"/>
          </a:xfrm>
        </p:spPr>
        <p:txBody>
          <a:bodyPr>
            <a:normAutofit/>
          </a:bodyPr>
          <a:lstStyle/>
          <a:p>
            <a:pPr algn="ctr"/>
            <a:r>
              <a:rPr lang="en-US" sz="5400" b="1" dirty="0">
                <a:solidFill>
                  <a:srgbClr val="0070C0"/>
                </a:solidFill>
                <a:latin typeface="Calibri" panose="020F0502020204030204" pitchFamily="34" charset="0"/>
                <a:cs typeface="Calibri" panose="020F0502020204030204" pitchFamily="34" charset="0"/>
              </a:rPr>
              <a:t>Techniques of Paraphrasing</a:t>
            </a:r>
          </a:p>
        </p:txBody>
      </p:sp>
      <p:sp>
        <p:nvSpPr>
          <p:cNvPr id="3" name="Content Placeholder 2"/>
          <p:cNvSpPr>
            <a:spLocks noGrp="1"/>
          </p:cNvSpPr>
          <p:nvPr>
            <p:ph idx="1"/>
          </p:nvPr>
        </p:nvSpPr>
        <p:spPr>
          <a:xfrm>
            <a:off x="112889" y="1634631"/>
            <a:ext cx="11909778" cy="4739076"/>
          </a:xfrm>
        </p:spPr>
        <p:txBody>
          <a:bodyPr>
            <a:noAutofit/>
          </a:bodyPr>
          <a:lstStyle/>
          <a:p>
            <a:pPr lvl="0"/>
            <a:r>
              <a:rPr lang="en-US" sz="4000" dirty="0"/>
              <a:t>Rephrase necessary words and maintain keywords that cannot be paraphrased. Examples: exceptionalism, America, etc.</a:t>
            </a:r>
          </a:p>
          <a:p>
            <a:pPr lvl="0"/>
            <a:r>
              <a:rPr lang="en-US" sz="4000" dirty="0"/>
              <a:t>Paraphrasing should be contextualized.</a:t>
            </a:r>
          </a:p>
          <a:p>
            <a:pPr lvl="0"/>
            <a:r>
              <a:rPr lang="en-US" sz="4000" dirty="0"/>
              <a:t>Paraphrase and give credit in the required style.</a:t>
            </a:r>
          </a:p>
          <a:p>
            <a:pPr lvl="0"/>
            <a:endParaRPr lang="en-US" sz="2800" dirty="0"/>
          </a:p>
          <a:p>
            <a:endParaRPr lang="en-US" sz="2800" dirty="0"/>
          </a:p>
        </p:txBody>
      </p:sp>
    </p:spTree>
    <p:extLst>
      <p:ext uri="{BB962C8B-B14F-4D97-AF65-F5344CB8AC3E}">
        <p14:creationId xmlns:p14="http://schemas.microsoft.com/office/powerpoint/2010/main" val="3289370316"/>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266" y="209123"/>
            <a:ext cx="10828955" cy="828567"/>
          </a:xfrm>
        </p:spPr>
        <p:txBody>
          <a:bodyPr>
            <a:normAutofit fontScale="90000"/>
          </a:bodyPr>
          <a:lstStyle/>
          <a:p>
            <a:pPr algn="ctr"/>
            <a:r>
              <a:rPr lang="en-US" sz="6000" b="1" dirty="0">
                <a:solidFill>
                  <a:srgbClr val="7030A0"/>
                </a:solidFill>
                <a:latin typeface="Calibri" panose="020F0502020204030204" pitchFamily="34" charset="0"/>
                <a:cs typeface="Calibri" panose="020F0502020204030204" pitchFamily="34" charset="0"/>
              </a:rPr>
              <a:t>2. Quoting</a:t>
            </a:r>
          </a:p>
        </p:txBody>
      </p:sp>
      <p:sp>
        <p:nvSpPr>
          <p:cNvPr id="3" name="Content Placeholder 2"/>
          <p:cNvSpPr>
            <a:spLocks noGrp="1"/>
          </p:cNvSpPr>
          <p:nvPr>
            <p:ph idx="1"/>
          </p:nvPr>
        </p:nvSpPr>
        <p:spPr>
          <a:xfrm>
            <a:off x="822960" y="1037691"/>
            <a:ext cx="10515600" cy="4900772"/>
          </a:xfrm>
        </p:spPr>
        <p:txBody>
          <a:bodyPr>
            <a:normAutofit lnSpcReduction="10000"/>
          </a:bodyPr>
          <a:lstStyle/>
          <a:p>
            <a:pPr algn="just"/>
            <a:r>
              <a:rPr lang="en-US" sz="4000" dirty="0"/>
              <a:t>Quoting is duplicating someone’s ideas verbatim (word for word) through quotation marks. </a:t>
            </a:r>
          </a:p>
          <a:p>
            <a:pPr algn="just"/>
            <a:r>
              <a:rPr lang="en-US" sz="4000" dirty="0"/>
              <a:t>It is stating an author’s words as written in the source.</a:t>
            </a:r>
          </a:p>
          <a:p>
            <a:pPr algn="just"/>
            <a:r>
              <a:rPr lang="en-US" sz="4000" dirty="0"/>
              <a:t>Quotations can be words, phrases, or passages but must be apt and contextualized.</a:t>
            </a:r>
          </a:p>
          <a:p>
            <a:pPr algn="just"/>
            <a:r>
              <a:rPr lang="en-US" sz="4000" dirty="0"/>
              <a:t>Quoting can be in the form of indentation, especially when the quotation is more than three lines.</a:t>
            </a:r>
            <a:r>
              <a:rPr lang="en-US" sz="3200" dirty="0"/>
              <a:t> </a:t>
            </a:r>
          </a:p>
          <a:p>
            <a:endParaRPr lang="en-US" dirty="0"/>
          </a:p>
        </p:txBody>
      </p:sp>
    </p:spTree>
    <p:extLst>
      <p:ext uri="{BB962C8B-B14F-4D97-AF65-F5344CB8AC3E}">
        <p14:creationId xmlns:p14="http://schemas.microsoft.com/office/powerpoint/2010/main" val="40755261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044" y="284176"/>
            <a:ext cx="10828955" cy="969271"/>
          </a:xfrm>
        </p:spPr>
        <p:txBody>
          <a:bodyPr>
            <a:normAutofit/>
          </a:bodyPr>
          <a:lstStyle/>
          <a:p>
            <a:pPr algn="ctr"/>
            <a:r>
              <a:rPr lang="en-US" b="1" dirty="0">
                <a:solidFill>
                  <a:srgbClr val="0070C0"/>
                </a:solidFill>
                <a:latin typeface="Calibri" panose="020F0502020204030204" pitchFamily="34" charset="0"/>
                <a:cs typeface="Calibri" panose="020F0502020204030204" pitchFamily="34" charset="0"/>
              </a:rPr>
              <a:t>When to Quote</a:t>
            </a:r>
          </a:p>
        </p:txBody>
      </p:sp>
      <p:sp>
        <p:nvSpPr>
          <p:cNvPr id="3" name="Content Placeholder 2"/>
          <p:cNvSpPr>
            <a:spLocks noGrp="1"/>
          </p:cNvSpPr>
          <p:nvPr>
            <p:ph idx="1"/>
          </p:nvPr>
        </p:nvSpPr>
        <p:spPr>
          <a:xfrm>
            <a:off x="705394" y="1356189"/>
            <a:ext cx="10633166" cy="4469258"/>
          </a:xfrm>
        </p:spPr>
        <p:txBody>
          <a:bodyPr>
            <a:noAutofit/>
          </a:bodyPr>
          <a:lstStyle/>
          <a:p>
            <a:pPr lvl="0"/>
            <a:r>
              <a:rPr lang="en-US" sz="4000" dirty="0"/>
              <a:t>Quote when the “exact wording is important to your claim” (MLA 142).</a:t>
            </a:r>
          </a:p>
          <a:p>
            <a:pPr lvl="0"/>
            <a:r>
              <a:rPr lang="en-US" sz="4000" dirty="0"/>
              <a:t>Quote when the phrase or expression is compelling.</a:t>
            </a:r>
          </a:p>
          <a:p>
            <a:pPr lvl="0"/>
            <a:r>
              <a:rPr lang="en-US" sz="4000" dirty="0"/>
              <a:t>Quoting and paraphrasing can be combined in the same sentence, depending on a writer’s aim.</a:t>
            </a:r>
          </a:p>
          <a:p>
            <a:endParaRPr lang="en-US" sz="2000" dirty="0"/>
          </a:p>
        </p:txBody>
      </p:sp>
    </p:spTree>
    <p:extLst>
      <p:ext uri="{BB962C8B-B14F-4D97-AF65-F5344CB8AC3E}">
        <p14:creationId xmlns:p14="http://schemas.microsoft.com/office/powerpoint/2010/main" val="187606899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044" y="284176"/>
            <a:ext cx="11585465" cy="845981"/>
          </a:xfrm>
        </p:spPr>
        <p:txBody>
          <a:bodyPr>
            <a:normAutofit/>
          </a:bodyPr>
          <a:lstStyle/>
          <a:p>
            <a:pPr algn="ctr"/>
            <a:r>
              <a:rPr lang="en-US" b="1" dirty="0">
                <a:solidFill>
                  <a:srgbClr val="0070C0"/>
                </a:solidFill>
                <a:latin typeface="Calibri" panose="020F0502020204030204" pitchFamily="34" charset="0"/>
                <a:cs typeface="Calibri" panose="020F0502020204030204" pitchFamily="34" charset="0"/>
              </a:rPr>
              <a:t>How to Quote</a:t>
            </a:r>
          </a:p>
        </p:txBody>
      </p:sp>
      <p:sp>
        <p:nvSpPr>
          <p:cNvPr id="3" name="Content Placeholder 2"/>
          <p:cNvSpPr>
            <a:spLocks noGrp="1"/>
          </p:cNvSpPr>
          <p:nvPr>
            <p:ph idx="1"/>
          </p:nvPr>
        </p:nvSpPr>
        <p:spPr>
          <a:xfrm>
            <a:off x="548640" y="1130158"/>
            <a:ext cx="11194869" cy="5009386"/>
          </a:xfrm>
        </p:spPr>
        <p:txBody>
          <a:bodyPr>
            <a:normAutofit fontScale="92500" lnSpcReduction="20000"/>
          </a:bodyPr>
          <a:lstStyle/>
          <a:p>
            <a:pPr marL="0" lvl="0" indent="0" algn="ctr">
              <a:buNone/>
            </a:pPr>
            <a:r>
              <a:rPr lang="en-US" b="1" dirty="0">
                <a:solidFill>
                  <a:srgbClr val="0070C0"/>
                </a:solidFill>
              </a:rPr>
              <a:t>Quotations should be accurate.</a:t>
            </a:r>
          </a:p>
          <a:p>
            <a:pPr marL="0" lvl="0" indent="0" algn="ctr">
              <a:buNone/>
            </a:pPr>
            <a:endParaRPr lang="en-US" sz="2400" b="1" i="1" dirty="0"/>
          </a:p>
          <a:p>
            <a:pPr marL="0" lvl="0" indent="0" algn="ctr">
              <a:buNone/>
            </a:pPr>
            <a:r>
              <a:rPr lang="en-US" sz="2400" i="1" dirty="0"/>
              <a:t>Language Shock: Understanding the Culture of Conversation. HarperCollins</a:t>
            </a:r>
            <a:r>
              <a:rPr lang="en-US" sz="2400" dirty="0"/>
              <a:t> Publishers, 2016.</a:t>
            </a:r>
          </a:p>
          <a:p>
            <a:pPr algn="just"/>
            <a:r>
              <a:rPr lang="en-US" sz="2400" b="1" dirty="0"/>
              <a:t>Passage in source</a:t>
            </a:r>
            <a:endParaRPr lang="en-US" sz="2400" dirty="0"/>
          </a:p>
          <a:p>
            <a:pPr marL="0" indent="0" algn="just">
              <a:buNone/>
            </a:pPr>
            <a:r>
              <a:rPr lang="en-US" sz="2400" dirty="0"/>
              <a:t>Everyone uses the word </a:t>
            </a:r>
            <a:r>
              <a:rPr lang="en-US" sz="2400" i="1" dirty="0"/>
              <a:t>“language,” and nowadays, everybody</a:t>
            </a:r>
            <a:r>
              <a:rPr lang="en-US" sz="2400" dirty="0"/>
              <a:t> talks about </a:t>
            </a:r>
            <a:r>
              <a:rPr lang="en-US" sz="2400" i="1" dirty="0"/>
              <a:t>culture</a:t>
            </a:r>
            <a:r>
              <a:rPr lang="en-US" sz="2400" dirty="0"/>
              <a:t>….“</a:t>
            </a:r>
            <a:r>
              <a:rPr lang="en-US" sz="2400" dirty="0" err="1"/>
              <a:t>Languaculture</a:t>
            </a:r>
            <a:r>
              <a:rPr lang="en-US" sz="2400" dirty="0"/>
              <a:t>” is a reminder, I hope, of the </a:t>
            </a:r>
            <a:r>
              <a:rPr lang="en-US" sz="2400" i="1" dirty="0"/>
              <a:t>necessary </a:t>
            </a:r>
            <a:r>
              <a:rPr lang="en-US" sz="2400" dirty="0"/>
              <a:t>connection between its two parts.</a:t>
            </a:r>
          </a:p>
          <a:p>
            <a:pPr algn="just"/>
            <a:r>
              <a:rPr lang="en-US" sz="2400" b="1" dirty="0"/>
              <a:t>In your prose (incorrect)</a:t>
            </a:r>
            <a:endParaRPr lang="en-US" sz="2400" dirty="0"/>
          </a:p>
          <a:p>
            <a:pPr marL="0" indent="0" algn="just">
              <a:buNone/>
            </a:pPr>
            <a:r>
              <a:rPr lang="en-US" sz="2400" dirty="0"/>
              <a:t>At the intersection of language and culture lies a concept called “</a:t>
            </a:r>
            <a:r>
              <a:rPr lang="en-US" sz="2400" dirty="0" err="1"/>
              <a:t>languaculture</a:t>
            </a:r>
            <a:r>
              <a:rPr lang="en-US" sz="2400" dirty="0"/>
              <a:t>.” (Lack of credit, who?)</a:t>
            </a:r>
          </a:p>
          <a:p>
            <a:pPr algn="just"/>
            <a:r>
              <a:rPr lang="en-US" sz="2400" b="1" dirty="0"/>
              <a:t>In your prose (correct)</a:t>
            </a:r>
            <a:endParaRPr lang="en-US" sz="2400" dirty="0"/>
          </a:p>
          <a:p>
            <a:pPr marL="0" indent="0" algn="just">
              <a:buNone/>
            </a:pPr>
            <a:r>
              <a:rPr lang="en-US" sz="2400" dirty="0"/>
              <a:t>At the intersection of language and culture lies a concept Michael Agar calls “</a:t>
            </a:r>
            <a:r>
              <a:rPr lang="en-US" sz="2400" dirty="0" err="1"/>
              <a:t>languaculture</a:t>
            </a:r>
            <a:r>
              <a:rPr lang="en-US" sz="2400" dirty="0"/>
              <a:t>” (60).</a:t>
            </a:r>
          </a:p>
          <a:p>
            <a:r>
              <a:rPr lang="en-US" sz="2400" b="1" dirty="0"/>
              <a:t>Work Cited</a:t>
            </a:r>
            <a:endParaRPr lang="en-US" sz="2400" dirty="0"/>
          </a:p>
          <a:p>
            <a:pPr marL="0" indent="0" algn="just">
              <a:buNone/>
            </a:pPr>
            <a:r>
              <a:rPr lang="en-US" sz="2400" dirty="0"/>
              <a:t>Agar, Michael</a:t>
            </a:r>
          </a:p>
          <a:p>
            <a:pPr lvl="0" algn="just"/>
            <a:endParaRPr lang="en-US" sz="2000" dirty="0"/>
          </a:p>
        </p:txBody>
      </p:sp>
    </p:spTree>
    <p:extLst>
      <p:ext uri="{BB962C8B-B14F-4D97-AF65-F5344CB8AC3E}">
        <p14:creationId xmlns:p14="http://schemas.microsoft.com/office/powerpoint/2010/main" val="33097665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482886"/>
            <a:ext cx="10966807" cy="5694078"/>
          </a:xfrm>
        </p:spPr>
        <p:txBody>
          <a:bodyPr/>
          <a:lstStyle/>
          <a:p>
            <a:pPr marL="0" indent="0">
              <a:buNone/>
            </a:pPr>
            <a:r>
              <a:rPr lang="en-US" sz="3200" b="1" dirty="0">
                <a:solidFill>
                  <a:srgbClr val="7030A0"/>
                </a:solidFill>
                <a:latin typeface="Calibri" panose="020F0502020204030204" pitchFamily="34" charset="0"/>
                <a:cs typeface="Calibri" panose="020F0502020204030204" pitchFamily="34" charset="0"/>
              </a:rPr>
              <a:t>3.  Critical analysis/discussion: </a:t>
            </a:r>
          </a:p>
          <a:p>
            <a:pPr marL="0" indent="0">
              <a:buNone/>
            </a:pPr>
            <a:r>
              <a:rPr lang="en-US" sz="3200" dirty="0">
                <a:latin typeface="Calibri" panose="020F0502020204030204" pitchFamily="34" charset="0"/>
                <a:cs typeface="Calibri" panose="020F0502020204030204" pitchFamily="34" charset="0"/>
              </a:rPr>
              <a:t>Refute ideas, agree with others’ ideas, discover something new about them (fresh insight), and develop the ability to include your opinion and your original thought, not just narrate what other authors say.</a:t>
            </a:r>
          </a:p>
          <a:p>
            <a:pPr marL="0" indent="0">
              <a:buNone/>
            </a:pPr>
            <a:r>
              <a:rPr lang="en-US" sz="3200" b="1" dirty="0">
                <a:solidFill>
                  <a:srgbClr val="7030A0"/>
                </a:solidFill>
                <a:latin typeface="Calibri" panose="020F0502020204030204" pitchFamily="34" charset="0"/>
                <a:cs typeface="Calibri" panose="020F0502020204030204" pitchFamily="34" charset="0"/>
              </a:rPr>
              <a:t>4. Summarization: </a:t>
            </a:r>
            <a:r>
              <a:rPr lang="en-US" sz="3200" dirty="0">
                <a:latin typeface="Calibri" panose="020F0502020204030204" pitchFamily="34" charset="0"/>
                <a:cs typeface="Calibri" panose="020F0502020204030204" pitchFamily="34" charset="0"/>
              </a:rPr>
              <a:t>- Give a short overview of the crucial points in a text in your own words. Writing a brief, clear description of a larger text that gives the main facts or ideas about it. It is an abridged version of a text. It is informative. You must read the text and understand what it is talking about.</a:t>
            </a:r>
          </a:p>
          <a:p>
            <a:pPr marL="0" indent="0">
              <a:buNone/>
            </a:pPr>
            <a:endParaRPr lang="en-US"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76360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5484"/>
            <a:ext cx="10515600" cy="5971480"/>
          </a:xfrm>
        </p:spPr>
        <p:txBody>
          <a:bodyPr>
            <a:noAutofit/>
          </a:bodyPr>
          <a:lstStyle/>
          <a:p>
            <a:pPr marL="0" indent="0">
              <a:buNone/>
            </a:pPr>
            <a:r>
              <a:rPr lang="en-US" sz="2200" b="1" dirty="0">
                <a:solidFill>
                  <a:srgbClr val="7030A0"/>
                </a:solidFill>
                <a:cs typeface="Times New Roman" panose="02020603050405020304" pitchFamily="18" charset="0"/>
              </a:rPr>
              <a:t>5. Synthesis - Ideas Integration from different sources/people: </a:t>
            </a:r>
          </a:p>
          <a:p>
            <a:pPr marL="0" indent="0">
              <a:buNone/>
            </a:pPr>
            <a:r>
              <a:rPr lang="en-US" sz="2200" dirty="0">
                <a:solidFill>
                  <a:srgbClr val="000000"/>
                </a:solidFill>
                <a:ea typeface="Calibri" panose="020F0502020204030204" pitchFamily="34" charset="0"/>
                <a:cs typeface="Times New Roman" panose="02020603050405020304" pitchFamily="18" charset="0"/>
              </a:rPr>
              <a:t>Integrating important information from more than one text, comparing and contrasting the information, and drawing your conclusions; r</a:t>
            </a:r>
            <a:r>
              <a:rPr lang="en-US" sz="2200" dirty="0">
                <a:solidFill>
                  <a:srgbClr val="242021"/>
                </a:solidFill>
                <a:ea typeface="Times New Roman" panose="02020603050405020304" pitchFamily="18" charset="0"/>
                <a:cs typeface="Times New Roman" panose="02020603050405020304" pitchFamily="18" charset="0"/>
              </a:rPr>
              <a:t>elating information and ideas from different texts to provide an understanding of how they address specific points, even though these texts are written at different times and for different purposes. </a:t>
            </a:r>
          </a:p>
          <a:p>
            <a:pPr marL="0" indent="0">
              <a:buNone/>
            </a:pPr>
            <a:r>
              <a:rPr lang="en-US" sz="2200" b="1" dirty="0">
                <a:solidFill>
                  <a:srgbClr val="242021"/>
                </a:solidFill>
                <a:ea typeface="Times New Roman" panose="02020603050405020304" pitchFamily="18" charset="0"/>
                <a:cs typeface="Times New Roman" panose="02020603050405020304" pitchFamily="18" charset="0"/>
              </a:rPr>
              <a:t>Below is an example of how synthesis works. The expressions in black are the author’s. The ones in other colors are from different sources/authors whose ideas the author has integrated:</a:t>
            </a:r>
          </a:p>
          <a:p>
            <a:pPr marL="0" indent="0">
              <a:buNone/>
            </a:pPr>
            <a:r>
              <a:rPr lang="en-US" sz="2200" b="1" dirty="0">
                <a:ea typeface="Calibri" panose="020F0502020204030204" pitchFamily="34" charset="0"/>
                <a:cs typeface="Times New Roman" panose="02020603050405020304" pitchFamily="18" charset="0"/>
              </a:rPr>
              <a:t>The lack of primary healthcare (PHC) programs has created a setback for the health sector in Nigeria</a:t>
            </a:r>
            <a:r>
              <a:rPr lang="en-US" sz="2200" b="1" dirty="0">
                <a:solidFill>
                  <a:srgbClr val="FF0000"/>
                </a:solidFill>
                <a:ea typeface="Calibri" panose="020F0502020204030204" pitchFamily="34" charset="0"/>
                <a:cs typeface="Times New Roman" panose="02020603050405020304" pitchFamily="18" charset="0"/>
              </a:rPr>
              <a:t>.</a:t>
            </a:r>
            <a:r>
              <a:rPr lang="en-US" sz="2200" dirty="0">
                <a:solidFill>
                  <a:srgbClr val="FF0000"/>
                </a:solidFill>
                <a:ea typeface="Calibri" panose="020F0502020204030204" pitchFamily="34" charset="0"/>
                <a:cs typeface="Times New Roman" panose="02020603050405020304" pitchFamily="18" charset="0"/>
              </a:rPr>
              <a:t> One reason for this, as Adeyemo (2005) noted, is that there is much concentration on the urban at the expense of the rural residents.</a:t>
            </a:r>
            <a:r>
              <a:rPr lang="en-US" sz="2200" dirty="0">
                <a:ea typeface="Calibri" panose="020F0502020204030204" pitchFamily="34" charset="0"/>
                <a:cs typeface="Times New Roman" panose="02020603050405020304" pitchFamily="18" charset="0"/>
              </a:rPr>
              <a:t> </a:t>
            </a:r>
            <a:r>
              <a:rPr lang="en-US" sz="2200" dirty="0">
                <a:solidFill>
                  <a:srgbClr val="4472C4"/>
                </a:solidFill>
                <a:ea typeface="Calibri" panose="020F0502020204030204" pitchFamily="34" charset="0"/>
                <a:cs typeface="Times New Roman" panose="02020603050405020304" pitchFamily="18" charset="0"/>
              </a:rPr>
              <a:t>Supporting Adeyemo’s (2005) view, Eyitayo (2015) particularly observes the government's lack of commitment to managing logistics and resources, especially when dispensing healthcare services to rural people.</a:t>
            </a:r>
            <a:r>
              <a:rPr lang="en-US" sz="2200" dirty="0">
                <a:ea typeface="Calibri" panose="020F0502020204030204" pitchFamily="34" charset="0"/>
                <a:cs typeface="Times New Roman" panose="02020603050405020304" pitchFamily="18" charset="0"/>
              </a:rPr>
              <a:t> </a:t>
            </a:r>
            <a:r>
              <a:rPr lang="en-US" sz="2200" dirty="0" err="1">
                <a:solidFill>
                  <a:srgbClr val="548235"/>
                </a:solidFill>
                <a:ea typeface="Calibri" panose="020F0502020204030204" pitchFamily="34" charset="0"/>
                <a:cs typeface="Times New Roman" panose="02020603050405020304" pitchFamily="18" charset="0"/>
              </a:rPr>
              <a:t>Oyibocha</a:t>
            </a:r>
            <a:r>
              <a:rPr lang="en-US" sz="2200" dirty="0">
                <a:solidFill>
                  <a:srgbClr val="548235"/>
                </a:solidFill>
                <a:ea typeface="Calibri" panose="020F0502020204030204" pitchFamily="34" charset="0"/>
                <a:cs typeface="Times New Roman" panose="02020603050405020304" pitchFamily="18" charset="0"/>
              </a:rPr>
              <a:t> et al. (2018) also add that the conflicts between state and local governments have further complicated the implementation of healthcare programs</a:t>
            </a:r>
            <a:r>
              <a:rPr lang="en-US" sz="2200" dirty="0">
                <a:solidFill>
                  <a:srgbClr val="161616"/>
                </a:solidFill>
                <a:ea typeface="Calibri" panose="020F0502020204030204" pitchFamily="34" charset="0"/>
                <a:cs typeface="Times New Roman" panose="02020603050405020304" pitchFamily="18" charset="0"/>
              </a:rPr>
              <a:t>. </a:t>
            </a:r>
            <a:r>
              <a:rPr lang="en-US" sz="2200" b="1" dirty="0">
                <a:solidFill>
                  <a:srgbClr val="161616"/>
                </a:solidFill>
                <a:ea typeface="Calibri" panose="020F0502020204030204" pitchFamily="34" charset="0"/>
                <a:cs typeface="Times New Roman" panose="02020603050405020304" pitchFamily="18" charset="0"/>
              </a:rPr>
              <a:t>However, the </a:t>
            </a:r>
            <a:r>
              <a:rPr lang="en-US" sz="2200" b="1" dirty="0">
                <a:ea typeface="Calibri" panose="020F0502020204030204" pitchFamily="34" charset="0"/>
                <a:cs typeface="Times New Roman" panose="02020603050405020304" pitchFamily="18" charset="0"/>
              </a:rPr>
              <a:t>lack of clearly specified stakeholders' roles in providing PHC services also prevents smooth relationships, further affecting the program implementation process</a:t>
            </a:r>
            <a:r>
              <a:rPr lang="en-US" sz="2200" dirty="0">
                <a:ea typeface="Calibri" panose="020F0502020204030204" pitchFamily="34" charset="0"/>
                <a:cs typeface="Times New Roman" panose="02020603050405020304" pitchFamily="18" charset="0"/>
              </a:rPr>
              <a:t>. </a:t>
            </a:r>
          </a:p>
          <a:p>
            <a:pPr marL="0" indent="0">
              <a:buNone/>
            </a:pPr>
            <a:r>
              <a:rPr lang="en-US" sz="2200" dirty="0">
                <a:solidFill>
                  <a:srgbClr val="242021"/>
                </a:solidFill>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427221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572" y="845911"/>
            <a:ext cx="10515600" cy="4351338"/>
          </a:xfrm>
        </p:spPr>
        <p:txBody>
          <a:bodyPr/>
          <a:lstStyle/>
          <a:p>
            <a:pPr marL="0" indent="0">
              <a:buNone/>
            </a:pPr>
            <a:r>
              <a:rPr lang="en-US" b="1" dirty="0">
                <a:solidFill>
                  <a:srgbClr val="7030A0"/>
                </a:solidFill>
                <a:latin typeface="Calibri" panose="020F0502020204030204" pitchFamily="34" charset="0"/>
                <a:cs typeface="Calibri" panose="020F0502020204030204" pitchFamily="34" charset="0"/>
              </a:rPr>
              <a:t>6. </a:t>
            </a:r>
            <a:r>
              <a:rPr lang="en-NG" b="1" dirty="0">
                <a:solidFill>
                  <a:srgbClr val="7030A0"/>
                </a:solidFill>
                <a:latin typeface="Calibri" panose="020F0502020204030204" pitchFamily="34" charset="0"/>
                <a:cs typeface="Calibri" panose="020F0502020204030204" pitchFamily="34" charset="0"/>
              </a:rPr>
              <a:t>Evidence</a:t>
            </a:r>
            <a:r>
              <a:rPr lang="en-US" b="1" dirty="0">
                <a:solidFill>
                  <a:srgbClr val="7030A0"/>
                </a:solidFill>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that supports your points (e.g., statistics, findings of other studies, experiment outcomes, authority backings, empirical data, etc.)</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b="1" dirty="0">
                <a:solidFill>
                  <a:srgbClr val="7030A0"/>
                </a:solidFill>
                <a:latin typeface="Calibri" panose="020F0502020204030204" pitchFamily="34" charset="0"/>
                <a:cs typeface="Calibri" panose="020F0502020204030204" pitchFamily="34" charset="0"/>
              </a:rPr>
              <a:t>7. In-text citation and r</a:t>
            </a:r>
            <a:r>
              <a:rPr lang="en-NG" b="1" dirty="0">
                <a:solidFill>
                  <a:srgbClr val="7030A0"/>
                </a:solidFill>
                <a:latin typeface="Calibri" panose="020F0502020204030204" pitchFamily="34" charset="0"/>
                <a:cs typeface="Calibri" panose="020F0502020204030204" pitchFamily="34" charset="0"/>
              </a:rPr>
              <a:t>eferencing</a:t>
            </a:r>
            <a:endParaRPr lang="en-US" b="1" dirty="0">
              <a:solidFill>
                <a:srgbClr val="7030A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02840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54758"/>
          </a:xfrm>
        </p:spPr>
        <p:txBody>
          <a:bodyPr>
            <a:normAutofit/>
          </a:bodyPr>
          <a:lstStyle/>
          <a:p>
            <a:pPr algn="ctr"/>
            <a:r>
              <a:rPr lang="en-US" sz="4800" b="1" dirty="0">
                <a:solidFill>
                  <a:schemeClr val="accent1"/>
                </a:solidFill>
                <a:latin typeface="Calibri" panose="020F0502020204030204" pitchFamily="34" charset="0"/>
                <a:cs typeface="Calibri" panose="020F0502020204030204" pitchFamily="34" charset="0"/>
              </a:rPr>
              <a:t>Important Writing Tips</a:t>
            </a:r>
          </a:p>
        </p:txBody>
      </p:sp>
      <p:sp>
        <p:nvSpPr>
          <p:cNvPr id="3" name="Content Placeholder 2"/>
          <p:cNvSpPr>
            <a:spLocks noGrp="1"/>
          </p:cNvSpPr>
          <p:nvPr>
            <p:ph idx="1"/>
          </p:nvPr>
        </p:nvSpPr>
        <p:spPr>
          <a:xfrm>
            <a:off x="838200" y="1119884"/>
            <a:ext cx="11038726" cy="4782759"/>
          </a:xfrm>
        </p:spPr>
        <p:txBody>
          <a:bodyPr>
            <a:normAutofit fontScale="92500" lnSpcReduction="20000"/>
          </a:bodyPr>
          <a:lstStyle/>
          <a:p>
            <a:pPr marL="514350" indent="-514350" fontAlgn="base">
              <a:buAutoNum type="arabicPeriod"/>
            </a:pPr>
            <a:r>
              <a:rPr lang="en-IE" sz="3200" b="1" dirty="0">
                <a:solidFill>
                  <a:srgbClr val="3F3F3F"/>
                </a:solidFill>
                <a:latin typeface="Calibri" panose="020F0502020204030204" pitchFamily="34" charset="0"/>
                <a:cs typeface="Calibri" panose="020F0502020204030204" pitchFamily="34" charset="0"/>
              </a:rPr>
              <a:t>Use the third person (not using 'I') to make your expressions more objective. </a:t>
            </a:r>
          </a:p>
          <a:p>
            <a:pPr marL="0" indent="0" fontAlgn="base">
              <a:buNone/>
            </a:pPr>
            <a:endParaRPr lang="en-IE" sz="3000" b="1" dirty="0">
              <a:solidFill>
                <a:srgbClr val="3F3F3F"/>
              </a:solidFill>
              <a:latin typeface="Calibri" panose="020F0502020204030204" pitchFamily="34" charset="0"/>
              <a:cs typeface="Calibri" panose="020F0502020204030204" pitchFamily="34" charset="0"/>
            </a:endParaRPr>
          </a:p>
          <a:p>
            <a:pPr marL="0" indent="0" fontAlgn="base">
              <a:buNone/>
            </a:pPr>
            <a:r>
              <a:rPr lang="en-IE" sz="3000" b="1" dirty="0">
                <a:solidFill>
                  <a:srgbClr val="3F3F3F"/>
                </a:solidFill>
                <a:latin typeface="Calibri" panose="020F0502020204030204" pitchFamily="34" charset="0"/>
                <a:cs typeface="Calibri" panose="020F0502020204030204" pitchFamily="34" charset="0"/>
              </a:rPr>
              <a:t>Examples: </a:t>
            </a:r>
            <a:endParaRPr lang="en-IE" sz="3000" dirty="0">
              <a:solidFill>
                <a:srgbClr val="3F3F3F"/>
              </a:solidFill>
              <a:latin typeface="Calibri" panose="020F0502020204030204" pitchFamily="34" charset="0"/>
              <a:cs typeface="Calibri" panose="020F0502020204030204" pitchFamily="34" charset="0"/>
            </a:endParaRPr>
          </a:p>
          <a:p>
            <a:pPr fontAlgn="base"/>
            <a:r>
              <a:rPr lang="en-IE" sz="3000" dirty="0">
                <a:solidFill>
                  <a:srgbClr val="3F3F3F"/>
                </a:solidFill>
                <a:latin typeface="Calibri" panose="020F0502020204030204" pitchFamily="34" charset="0"/>
                <a:cs typeface="Calibri" panose="020F0502020204030204" pitchFamily="34" charset="0"/>
              </a:rPr>
              <a:t>This essay discusses the importance of...</a:t>
            </a:r>
          </a:p>
          <a:p>
            <a:pPr fontAlgn="base"/>
            <a:r>
              <a:rPr lang="en-IE" sz="3000" dirty="0">
                <a:solidFill>
                  <a:srgbClr val="3F3F3F"/>
                </a:solidFill>
                <a:latin typeface="Calibri" panose="020F0502020204030204" pitchFamily="34" charset="0"/>
                <a:cs typeface="Calibri" panose="020F0502020204030204" pitchFamily="34" charset="0"/>
              </a:rPr>
              <a:t>This research shows that...</a:t>
            </a:r>
          </a:p>
          <a:p>
            <a:pPr fontAlgn="base"/>
            <a:r>
              <a:rPr lang="en-IE" sz="3000" dirty="0">
                <a:solidFill>
                  <a:srgbClr val="3F3F3F"/>
                </a:solidFill>
                <a:latin typeface="Calibri" panose="020F0502020204030204" pitchFamily="34" charset="0"/>
                <a:cs typeface="Calibri" panose="020F0502020204030204" pitchFamily="34" charset="0"/>
              </a:rPr>
              <a:t>It could be said that...</a:t>
            </a:r>
          </a:p>
          <a:p>
            <a:pPr marL="0" indent="0" fontAlgn="base">
              <a:buNone/>
            </a:pPr>
            <a:r>
              <a:rPr lang="en-US" sz="3000" dirty="0">
                <a:solidFill>
                  <a:srgbClr val="3F3F3F"/>
                </a:solidFill>
                <a:latin typeface="Calibri" panose="020F0502020204030204" pitchFamily="34" charset="0"/>
                <a:cs typeface="Calibri" panose="020F0502020204030204" pitchFamily="34" charset="0"/>
              </a:rPr>
              <a:t>Use passive voice often to distance yourself from your writing.</a:t>
            </a:r>
            <a:endParaRPr lang="en-IE" sz="3000" dirty="0">
              <a:solidFill>
                <a:srgbClr val="3F3F3F"/>
              </a:solidFill>
              <a:latin typeface="Calibri" panose="020F0502020204030204" pitchFamily="34" charset="0"/>
              <a:cs typeface="Calibri" panose="020F0502020204030204" pitchFamily="34" charset="0"/>
            </a:endParaRPr>
          </a:p>
          <a:p>
            <a:r>
              <a:rPr lang="en-IE" sz="3000" i="1" dirty="0">
                <a:latin typeface="Calibri" panose="020F0502020204030204" pitchFamily="34" charset="0"/>
                <a:cs typeface="Calibri" panose="020F0502020204030204" pitchFamily="34" charset="0"/>
              </a:rPr>
              <a:t>In this essay, I will examine how gender and ethnicity affect adolescent buying </a:t>
            </a:r>
            <a:r>
              <a:rPr lang="en-IE" sz="3000" i="1" dirty="0" err="1">
                <a:latin typeface="Calibri" panose="020F0502020204030204" pitchFamily="34" charset="0"/>
                <a:cs typeface="Calibri" panose="020F0502020204030204" pitchFamily="34" charset="0"/>
              </a:rPr>
              <a:t>behavior</a:t>
            </a:r>
            <a:r>
              <a:rPr lang="en-IE" sz="3000" i="1" dirty="0">
                <a:latin typeface="Calibri" panose="020F0502020204030204" pitchFamily="34" charset="0"/>
                <a:cs typeface="Calibri" panose="020F0502020204030204" pitchFamily="34" charset="0"/>
              </a:rPr>
              <a:t>.</a:t>
            </a:r>
          </a:p>
          <a:p>
            <a:r>
              <a:rPr lang="en-IE" sz="3000" dirty="0">
                <a:latin typeface="Calibri" panose="020F0502020204030204" pitchFamily="34" charset="0"/>
                <a:cs typeface="Calibri" panose="020F0502020204030204" pitchFamily="34" charset="0"/>
              </a:rPr>
              <a:t>This essay examines how gender and ethnicity influence adolescent buying </a:t>
            </a:r>
            <a:r>
              <a:rPr lang="en-IE" sz="3000" dirty="0" err="1">
                <a:latin typeface="Calibri" panose="020F0502020204030204" pitchFamily="34" charset="0"/>
                <a:cs typeface="Calibri" panose="020F0502020204030204" pitchFamily="34" charset="0"/>
              </a:rPr>
              <a:t>behavior</a:t>
            </a:r>
            <a:r>
              <a:rPr lang="en-IE" sz="3000" dirty="0">
                <a:latin typeface="Calibri" panose="020F0502020204030204" pitchFamily="34" charset="0"/>
                <a:cs typeface="Calibri" panose="020F0502020204030204" pitchFamily="34" charset="0"/>
              </a:rPr>
              <a:t>. </a:t>
            </a:r>
          </a:p>
          <a:p>
            <a:pPr marL="0" indent="0" fontAlgn="base">
              <a:buNone/>
            </a:pPr>
            <a:endParaRPr lang="en-IE" sz="3000" dirty="0">
              <a:solidFill>
                <a:srgbClr val="3F3F3F"/>
              </a:solidFill>
              <a:latin typeface="Calibri" panose="020F0502020204030204" pitchFamily="34" charset="0"/>
              <a:cs typeface="Calibri" panose="020F0502020204030204" pitchFamily="34"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2356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3697" y="297952"/>
            <a:ext cx="10515600" cy="5123134"/>
          </a:xfrm>
        </p:spPr>
        <p:txBody>
          <a:bodyPr>
            <a:noAutofit/>
          </a:bodyPr>
          <a:lstStyle/>
          <a:p>
            <a:pPr marL="0" indent="0" fontAlgn="base">
              <a:buNone/>
            </a:pPr>
            <a:r>
              <a:rPr lang="en-IE" sz="4000" b="1" dirty="0">
                <a:solidFill>
                  <a:srgbClr val="3F3F3F"/>
                </a:solidFill>
                <a:latin typeface="Calibri" panose="020F0502020204030204" pitchFamily="34" charset="0"/>
                <a:cs typeface="Calibri" panose="020F0502020204030204" pitchFamily="34" charset="0"/>
              </a:rPr>
              <a:t>2. Consider your use of tenses</a:t>
            </a:r>
            <a:endParaRPr lang="en-IE" sz="4400" dirty="0">
              <a:solidFill>
                <a:srgbClr val="3F3F3F"/>
              </a:solidFill>
              <a:latin typeface="Calibri" panose="020F0502020204030204" pitchFamily="34" charset="0"/>
              <a:cs typeface="Calibri" panose="020F0502020204030204" pitchFamily="34" charset="0"/>
            </a:endParaRPr>
          </a:p>
          <a:p>
            <a:pPr fontAlgn="base"/>
            <a:r>
              <a:rPr lang="en-IE" sz="3200" dirty="0">
                <a:solidFill>
                  <a:srgbClr val="3F3F3F"/>
                </a:solidFill>
                <a:latin typeface="Calibri" panose="020F0502020204030204" pitchFamily="34" charset="0"/>
                <a:cs typeface="Calibri" panose="020F0502020204030204" pitchFamily="34" charset="0"/>
              </a:rPr>
              <a:t>It would be best if you were clear about whether you are discussing something that happened in the past or something that is impacting the present.</a:t>
            </a:r>
          </a:p>
          <a:p>
            <a:pPr fontAlgn="base"/>
            <a:r>
              <a:rPr lang="en-IE" sz="3200" dirty="0">
                <a:solidFill>
                  <a:srgbClr val="3F3F3F"/>
                </a:solidFill>
                <a:latin typeface="Calibri" panose="020F0502020204030204" pitchFamily="34" charset="0"/>
                <a:cs typeface="Calibri" panose="020F0502020204030204" pitchFamily="34" charset="0"/>
              </a:rPr>
              <a:t>Smith's (1914) argument </a:t>
            </a:r>
            <a:r>
              <a:rPr lang="en-IE" sz="3200" u="sng" dirty="0">
                <a:solidFill>
                  <a:srgbClr val="3F3F3F"/>
                </a:solidFill>
                <a:latin typeface="Calibri" panose="020F0502020204030204" pitchFamily="34" charset="0"/>
                <a:cs typeface="Calibri" panose="020F0502020204030204" pitchFamily="34" charset="0"/>
              </a:rPr>
              <a:t>illustrates</a:t>
            </a:r>
            <a:r>
              <a:rPr lang="en-IE" sz="3200" dirty="0">
                <a:solidFill>
                  <a:srgbClr val="3F3F3F"/>
                </a:solidFill>
                <a:latin typeface="Calibri" panose="020F0502020204030204" pitchFamily="34" charset="0"/>
                <a:cs typeface="Calibri" panose="020F0502020204030204" pitchFamily="34" charset="0"/>
              </a:rPr>
              <a:t> that ...</a:t>
            </a:r>
          </a:p>
          <a:p>
            <a:pPr fontAlgn="base"/>
            <a:r>
              <a:rPr lang="en-IE" sz="3200" dirty="0">
                <a:solidFill>
                  <a:srgbClr val="3F3F3F"/>
                </a:solidFill>
                <a:latin typeface="Calibri" panose="020F0502020204030204" pitchFamily="34" charset="0"/>
                <a:cs typeface="Calibri" panose="020F0502020204030204" pitchFamily="34" charset="0"/>
              </a:rPr>
              <a:t>Freud's (1904) theory </a:t>
            </a:r>
            <a:r>
              <a:rPr lang="en-IE" sz="3200" u="sng" dirty="0">
                <a:solidFill>
                  <a:srgbClr val="3F3F3F"/>
                </a:solidFill>
                <a:latin typeface="Calibri" panose="020F0502020204030204" pitchFamily="34" charset="0"/>
                <a:cs typeface="Calibri" panose="020F0502020204030204" pitchFamily="34" charset="0"/>
              </a:rPr>
              <a:t>supports</a:t>
            </a:r>
            <a:r>
              <a:rPr lang="en-IE" sz="3200" dirty="0">
                <a:solidFill>
                  <a:srgbClr val="3F3F3F"/>
                </a:solidFill>
                <a:latin typeface="Calibri" panose="020F0502020204030204" pitchFamily="34" charset="0"/>
                <a:cs typeface="Calibri" panose="020F0502020204030204" pitchFamily="34" charset="0"/>
              </a:rPr>
              <a:t> the view that...</a:t>
            </a:r>
          </a:p>
          <a:p>
            <a:pPr fontAlgn="base"/>
            <a:r>
              <a:rPr lang="en-IE" sz="3200" dirty="0">
                <a:solidFill>
                  <a:srgbClr val="3F3F3F"/>
                </a:solidFill>
                <a:latin typeface="Calibri" panose="020F0502020204030204" pitchFamily="34" charset="0"/>
                <a:cs typeface="Calibri" panose="020F0502020204030204" pitchFamily="34" charset="0"/>
              </a:rPr>
              <a:t>The Industrial Revolution </a:t>
            </a:r>
            <a:r>
              <a:rPr lang="en-IE" sz="3200" u="sng" dirty="0">
                <a:solidFill>
                  <a:srgbClr val="3F3F3F"/>
                </a:solidFill>
                <a:latin typeface="Calibri" panose="020F0502020204030204" pitchFamily="34" charset="0"/>
                <a:cs typeface="Calibri" panose="020F0502020204030204" pitchFamily="34" charset="0"/>
              </a:rPr>
              <a:t>had</a:t>
            </a:r>
            <a:r>
              <a:rPr lang="en-IE" sz="3200" dirty="0">
                <a:solidFill>
                  <a:srgbClr val="3F3F3F"/>
                </a:solidFill>
                <a:latin typeface="Calibri" panose="020F0502020204030204" pitchFamily="34" charset="0"/>
                <a:cs typeface="Calibri" panose="020F0502020204030204" pitchFamily="34" charset="0"/>
              </a:rPr>
              <a:t> an impact on society in several different ways.</a:t>
            </a:r>
          </a:p>
          <a:p>
            <a:pPr fontAlgn="base"/>
            <a:r>
              <a:rPr lang="en-IE" sz="3200" dirty="0">
                <a:solidFill>
                  <a:srgbClr val="3F3F3F"/>
                </a:solidFill>
                <a:latin typeface="Calibri" panose="020F0502020204030204" pitchFamily="34" charset="0"/>
                <a:cs typeface="Calibri" panose="020F0502020204030204" pitchFamily="34" charset="0"/>
              </a:rPr>
              <a:t>The interviews </a:t>
            </a:r>
            <a:r>
              <a:rPr lang="en-IE" sz="3200" u="sng" dirty="0">
                <a:solidFill>
                  <a:srgbClr val="3F3F3F"/>
                </a:solidFill>
                <a:latin typeface="Calibri" panose="020F0502020204030204" pitchFamily="34" charset="0"/>
                <a:cs typeface="Calibri" panose="020F0502020204030204" pitchFamily="34" charset="0"/>
              </a:rPr>
              <a:t>were conducted </a:t>
            </a:r>
            <a:r>
              <a:rPr lang="en-IE" sz="3200" dirty="0">
                <a:solidFill>
                  <a:srgbClr val="3F3F3F"/>
                </a:solidFill>
                <a:latin typeface="Calibri" panose="020F0502020204030204" pitchFamily="34" charset="0"/>
                <a:cs typeface="Calibri" panose="020F0502020204030204" pitchFamily="34" charset="0"/>
              </a:rPr>
              <a:t>with parents in the Yola South area.</a:t>
            </a:r>
          </a:p>
        </p:txBody>
      </p:sp>
    </p:spTree>
    <p:extLst>
      <p:ext uri="{BB962C8B-B14F-4D97-AF65-F5344CB8AC3E}">
        <p14:creationId xmlns:p14="http://schemas.microsoft.com/office/powerpoint/2010/main" val="2756122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5948" y="92468"/>
            <a:ext cx="11121800" cy="6154220"/>
          </a:xfrm>
        </p:spPr>
        <p:txBody>
          <a:bodyPr>
            <a:noAutofit/>
          </a:bodyPr>
          <a:lstStyle/>
          <a:p>
            <a:pPr marL="0" indent="0" fontAlgn="base">
              <a:spcAft>
                <a:spcPts val="600"/>
              </a:spcAft>
              <a:buNone/>
            </a:pPr>
            <a:r>
              <a:rPr lang="en-IE" sz="3200" b="1" dirty="0">
                <a:latin typeface="Calibri" panose="020F0502020204030204" pitchFamily="34" charset="0"/>
                <a:cs typeface="Calibri" panose="020F0502020204030204" pitchFamily="34" charset="0"/>
              </a:rPr>
              <a:t>3. Use formal expressions</a:t>
            </a:r>
            <a:r>
              <a:rPr lang="en-IE" sz="2400" b="1" dirty="0">
                <a:latin typeface="Calibri" panose="020F0502020204030204" pitchFamily="34" charset="0"/>
                <a:cs typeface="Calibri" panose="020F0502020204030204" pitchFamily="34" charset="0"/>
              </a:rPr>
              <a:t>. </a:t>
            </a:r>
          </a:p>
          <a:p>
            <a:pPr fontAlgn="base">
              <a:spcAft>
                <a:spcPts val="600"/>
              </a:spcAft>
            </a:pPr>
            <a:r>
              <a:rPr lang="en-IE" sz="2400" dirty="0">
                <a:latin typeface="Calibri" panose="020F0502020204030204" pitchFamily="34" charset="0"/>
                <a:cs typeface="Calibri" panose="020F0502020204030204" pitchFamily="34" charset="0"/>
              </a:rPr>
              <a:t>Avoid contractions such as </a:t>
            </a:r>
            <a:r>
              <a:rPr lang="en-IE" sz="2400" b="1" dirty="0">
                <a:latin typeface="Calibri" panose="020F0502020204030204" pitchFamily="34" charset="0"/>
                <a:cs typeface="Calibri" panose="020F0502020204030204" pitchFamily="34" charset="0"/>
              </a:rPr>
              <a:t>‘</a:t>
            </a:r>
            <a:r>
              <a:rPr lang="en-IE" sz="2400" dirty="0">
                <a:latin typeface="Calibri" panose="020F0502020204030204" pitchFamily="34" charset="0"/>
                <a:cs typeface="Calibri" panose="020F0502020204030204" pitchFamily="34" charset="0"/>
              </a:rPr>
              <a:t>don't,’ 'can't,' 'it's,' and 'should've. ‘  Other examples:</a:t>
            </a:r>
          </a:p>
          <a:p>
            <a:pPr fontAlgn="base">
              <a:spcAft>
                <a:spcPts val="600"/>
              </a:spcAft>
            </a:pPr>
            <a:r>
              <a:rPr lang="en-IE" sz="2400" dirty="0">
                <a:latin typeface="Calibri" panose="020F0502020204030204" pitchFamily="34" charset="0"/>
                <a:cs typeface="Calibri" panose="020F0502020204030204" pitchFamily="34" charset="0"/>
              </a:rPr>
              <a:t>Avoid: Smith's (2017) bit of research is ok. </a:t>
            </a:r>
            <a:br>
              <a:rPr lang="en-IE" sz="2400" dirty="0">
                <a:latin typeface="Calibri" panose="020F0502020204030204" pitchFamily="34" charset="0"/>
                <a:cs typeface="Calibri" panose="020F0502020204030204" pitchFamily="34" charset="0"/>
              </a:rPr>
            </a:br>
            <a:r>
              <a:rPr lang="en-IE" sz="2400" dirty="0">
                <a:latin typeface="Calibri" panose="020F0502020204030204" pitchFamily="34" charset="0"/>
                <a:cs typeface="Calibri" panose="020F0502020204030204" pitchFamily="34" charset="0"/>
              </a:rPr>
              <a:t>Smith's research is significant because ...</a:t>
            </a:r>
          </a:p>
          <a:p>
            <a:pPr fontAlgn="base">
              <a:spcAft>
                <a:spcPts val="600"/>
              </a:spcAft>
            </a:pPr>
            <a:r>
              <a:rPr lang="en-IE" sz="2400" dirty="0">
                <a:latin typeface="Calibri" panose="020F0502020204030204" pitchFamily="34" charset="0"/>
                <a:cs typeface="Calibri" panose="020F0502020204030204" pitchFamily="34" charset="0"/>
              </a:rPr>
              <a:t>Minimize using words like: 'get,' 'got, ‘a lot,'  and ‘think.’</a:t>
            </a:r>
            <a:br>
              <a:rPr lang="en-IE" sz="2400" dirty="0">
                <a:latin typeface="Calibri" panose="020F0502020204030204" pitchFamily="34" charset="0"/>
                <a:cs typeface="Calibri" panose="020F0502020204030204" pitchFamily="34" charset="0"/>
              </a:rPr>
            </a:br>
            <a:r>
              <a:rPr lang="en-IE" sz="2400" dirty="0">
                <a:latin typeface="Calibri" panose="020F0502020204030204" pitchFamily="34" charset="0"/>
                <a:cs typeface="Calibri" panose="020F0502020204030204" pitchFamily="34" charset="0"/>
              </a:rPr>
              <a:t>Try: 'obtain,' 'obtained, ‘'many,’ and ‘consider.’</a:t>
            </a:r>
          </a:p>
          <a:p>
            <a:pPr fontAlgn="base">
              <a:spcAft>
                <a:spcPts val="600"/>
              </a:spcAft>
            </a:pPr>
            <a:r>
              <a:rPr lang="en-IE" sz="2400" dirty="0">
                <a:latin typeface="Calibri" panose="020F0502020204030204" pitchFamily="34" charset="0"/>
                <a:cs typeface="Calibri" panose="020F0502020204030204" pitchFamily="34" charset="0"/>
              </a:rPr>
              <a:t>Avoid Nigerian English: An example is the use of ‘manage’ in the following expressions.</a:t>
            </a:r>
          </a:p>
          <a:p>
            <a:pPr marL="0" indent="0" fontAlgn="base">
              <a:spcAft>
                <a:spcPts val="600"/>
              </a:spcAft>
              <a:buNone/>
            </a:pPr>
            <a:r>
              <a:rPr lang="en-IE" sz="2400" dirty="0">
                <a:latin typeface="Calibri" panose="020F0502020204030204" pitchFamily="34" charset="0"/>
                <a:cs typeface="Calibri" panose="020F0502020204030204" pitchFamily="34" charset="0"/>
              </a:rPr>
              <a:t>	The family had to </a:t>
            </a:r>
            <a:r>
              <a:rPr lang="en-IE" sz="2400" u="sng" dirty="0">
                <a:latin typeface="Calibri" panose="020F0502020204030204" pitchFamily="34" charset="0"/>
                <a:cs typeface="Calibri" panose="020F0502020204030204" pitchFamily="34" charset="0"/>
              </a:rPr>
              <a:t>manage </a:t>
            </a:r>
            <a:r>
              <a:rPr lang="en-IE" sz="2400" dirty="0">
                <a:latin typeface="Calibri" panose="020F0502020204030204" pitchFamily="34" charset="0"/>
                <a:cs typeface="Calibri" panose="020F0502020204030204" pitchFamily="34" charset="0"/>
              </a:rPr>
              <a:t>the little money until the next allowance came in – 	</a:t>
            </a:r>
            <a:r>
              <a:rPr lang="en-IE" sz="2400" i="1" dirty="0">
                <a:latin typeface="Calibri" panose="020F0502020204030204" pitchFamily="34" charset="0"/>
                <a:cs typeface="Calibri" panose="020F0502020204030204" pitchFamily="34" charset="0"/>
              </a:rPr>
              <a:t>make do with, utilize</a:t>
            </a:r>
          </a:p>
          <a:p>
            <a:pPr marL="0" indent="0" fontAlgn="base">
              <a:spcAft>
                <a:spcPts val="600"/>
              </a:spcAft>
              <a:buNone/>
            </a:pPr>
            <a:r>
              <a:rPr lang="en-IE" sz="2400" dirty="0">
                <a:latin typeface="Calibri" panose="020F0502020204030204" pitchFamily="34" charset="0"/>
                <a:cs typeface="Calibri" panose="020F0502020204030204" pitchFamily="34" charset="0"/>
              </a:rPr>
              <a:t>	After Dad’s doctor said nothing else could be done to revive his state of health, 	he managed the stroke for eight more years before he died – </a:t>
            </a:r>
            <a:r>
              <a:rPr lang="en-IE" sz="2400" i="1" dirty="0">
                <a:latin typeface="Calibri" panose="020F0502020204030204" pitchFamily="34" charset="0"/>
                <a:cs typeface="Calibri" panose="020F0502020204030204" pitchFamily="34" charset="0"/>
              </a:rPr>
              <a:t>coped with, lived 	with</a:t>
            </a:r>
          </a:p>
          <a:p>
            <a:pPr marL="0" indent="0" fontAlgn="base">
              <a:spcAft>
                <a:spcPts val="600"/>
              </a:spcAft>
              <a:buNone/>
            </a:pPr>
            <a:r>
              <a:rPr lang="en-IE" sz="2400" i="1" dirty="0">
                <a:latin typeface="Calibri" panose="020F0502020204030204" pitchFamily="34" charset="0"/>
                <a:cs typeface="Calibri" panose="020F0502020204030204" pitchFamily="34" charset="0"/>
              </a:rPr>
              <a:t>	</a:t>
            </a:r>
            <a:r>
              <a:rPr lang="en-IE" sz="2400" dirty="0">
                <a:latin typeface="Calibri" panose="020F0502020204030204" pitchFamily="34" charset="0"/>
                <a:cs typeface="Calibri" panose="020F0502020204030204" pitchFamily="34" charset="0"/>
              </a:rPr>
              <a:t>When she realized the gown had torn beneath, she managed it until she 	returned from the party—she </a:t>
            </a:r>
            <a:r>
              <a:rPr lang="en-IE" sz="2400" i="1" dirty="0">
                <a:latin typeface="Calibri" panose="020F0502020204030204" pitchFamily="34" charset="0"/>
                <a:cs typeface="Calibri" panose="020F0502020204030204" pitchFamily="34" charset="0"/>
              </a:rPr>
              <a:t>was careful with it</a:t>
            </a:r>
            <a:r>
              <a:rPr lang="en-IE" sz="2400" dirty="0">
                <a:latin typeface="Calibri" panose="020F0502020204030204" pitchFamily="34" charset="0"/>
                <a:cs typeface="Calibri" panose="020F0502020204030204" pitchFamily="34" charset="0"/>
              </a:rPr>
              <a:t>.</a:t>
            </a:r>
          </a:p>
          <a:p>
            <a:pPr marL="0" indent="0" fontAlgn="base">
              <a:spcAft>
                <a:spcPts val="600"/>
              </a:spcAft>
              <a:buNone/>
            </a:pPr>
            <a:endParaRPr lang="en-IE" sz="2400" i="1" dirty="0">
              <a:latin typeface="Times New Roman" panose="02020603050405020304" pitchFamily="18" charset="0"/>
              <a:cs typeface="Times New Roman" panose="02020603050405020304" pitchFamily="18" charset="0"/>
            </a:endParaRPr>
          </a:p>
          <a:p>
            <a:endParaRPr lang="en-US"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3396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AFD7AF-5179-154B-A842-53E693DF4628}"/>
              </a:ext>
            </a:extLst>
          </p:cNvPr>
          <p:cNvSpPr>
            <a:spLocks noGrp="1"/>
          </p:cNvSpPr>
          <p:nvPr>
            <p:ph idx="1"/>
          </p:nvPr>
        </p:nvSpPr>
        <p:spPr>
          <a:xfrm>
            <a:off x="496389" y="205483"/>
            <a:ext cx="10609216" cy="5823977"/>
          </a:xfrm>
        </p:spPr>
        <p:txBody>
          <a:bodyPr>
            <a:normAutofit lnSpcReduction="10000"/>
          </a:bodyPr>
          <a:lstStyle/>
          <a:p>
            <a:pPr marL="0" indent="0" fontAlgn="base">
              <a:buNone/>
            </a:pPr>
            <a:endParaRPr lang="en-IE" b="1" dirty="0">
              <a:latin typeface="Times New Roman" panose="02020603050405020304" pitchFamily="18" charset="0"/>
              <a:cs typeface="Times New Roman" panose="02020603050405020304" pitchFamily="18" charset="0"/>
            </a:endParaRPr>
          </a:p>
          <a:p>
            <a:pPr marL="0" indent="0" fontAlgn="base">
              <a:buNone/>
            </a:pPr>
            <a:r>
              <a:rPr lang="en-IE" sz="3600" b="1" dirty="0">
                <a:latin typeface="Calibri" panose="020F0502020204030204" pitchFamily="34" charset="0"/>
                <a:cs typeface="Calibri" panose="020F0502020204030204" pitchFamily="34" charset="0"/>
              </a:rPr>
              <a:t>4. Be </a:t>
            </a:r>
            <a:r>
              <a:rPr lang="en-IE" sz="4000" b="1" dirty="0">
                <a:latin typeface="Calibri" panose="020F0502020204030204" pitchFamily="34" charset="0"/>
                <a:cs typeface="Calibri" panose="020F0502020204030204" pitchFamily="34" charset="0"/>
              </a:rPr>
              <a:t>clear and concise in your expressions </a:t>
            </a:r>
            <a:endParaRPr lang="en-IE" sz="4000" dirty="0">
              <a:latin typeface="Calibri" panose="020F0502020204030204" pitchFamily="34" charset="0"/>
              <a:cs typeface="Calibri" panose="020F0502020204030204" pitchFamily="34" charset="0"/>
            </a:endParaRPr>
          </a:p>
          <a:p>
            <a:pPr fontAlgn="base"/>
            <a:r>
              <a:rPr lang="en-IE" sz="3200" dirty="0">
                <a:solidFill>
                  <a:srgbClr val="3F3F3F"/>
                </a:solidFill>
                <a:latin typeface="Calibri" panose="020F0502020204030204" pitchFamily="34" charset="0"/>
                <a:cs typeface="Calibri" panose="020F0502020204030204" pitchFamily="34" charset="0"/>
              </a:rPr>
              <a:t>Use simple and unambiguous words/phrases.</a:t>
            </a:r>
          </a:p>
          <a:p>
            <a:pPr fontAlgn="base"/>
            <a:r>
              <a:rPr lang="en-IE" sz="3200" dirty="0">
                <a:solidFill>
                  <a:srgbClr val="3F3F3F"/>
                </a:solidFill>
                <a:latin typeface="Calibri" panose="020F0502020204030204" pitchFamily="34" charset="0"/>
                <a:cs typeface="Calibri" panose="020F0502020204030204" pitchFamily="34" charset="0"/>
              </a:rPr>
              <a:t>Use words appropriate for the context of the discussion.</a:t>
            </a:r>
          </a:p>
          <a:p>
            <a:pPr fontAlgn="base"/>
            <a:r>
              <a:rPr lang="en-IE" sz="3200" dirty="0">
                <a:solidFill>
                  <a:srgbClr val="3F3F3F"/>
                </a:solidFill>
                <a:latin typeface="Calibri" panose="020F0502020204030204" pitchFamily="34" charset="0"/>
                <a:cs typeface="Calibri" panose="020F0502020204030204" pitchFamily="34" charset="0"/>
              </a:rPr>
              <a:t>Ensure that your reader knows who or what you are referring to when you use words such as: ‘it,’ ‘them,’ and ‘they.’</a:t>
            </a:r>
          </a:p>
          <a:p>
            <a:pPr fontAlgn="base"/>
            <a:r>
              <a:rPr lang="en-IE" sz="3200" dirty="0">
                <a:solidFill>
                  <a:srgbClr val="3F3F3F"/>
                </a:solidFill>
                <a:latin typeface="Calibri" panose="020F0502020204030204" pitchFamily="34" charset="0"/>
                <a:cs typeface="Calibri" panose="020F0502020204030204" pitchFamily="34" charset="0"/>
              </a:rPr>
              <a:t>Use expressions in a way that shows brevity. For example:</a:t>
            </a:r>
          </a:p>
          <a:p>
            <a:pPr marL="0" indent="0" fontAlgn="base">
              <a:buNone/>
            </a:pPr>
            <a:r>
              <a:rPr lang="en-IE" sz="3200" b="1" dirty="0">
                <a:solidFill>
                  <a:srgbClr val="C00000"/>
                </a:solidFill>
                <a:latin typeface="Calibri" panose="020F0502020204030204" pitchFamily="34" charset="0"/>
                <a:cs typeface="Calibri" panose="020F0502020204030204" pitchFamily="34" charset="0"/>
              </a:rPr>
              <a:t>Avoid this way</a:t>
            </a:r>
            <a:r>
              <a:rPr lang="en-IE" sz="3200" dirty="0">
                <a:solidFill>
                  <a:srgbClr val="3F3F3F"/>
                </a:solidFill>
                <a:latin typeface="Calibri" panose="020F0502020204030204" pitchFamily="34" charset="0"/>
                <a:cs typeface="Calibri" panose="020F0502020204030204" pitchFamily="34" charset="0"/>
              </a:rPr>
              <a:t>: The theorist called Sigmund Freud wrote a significant piece of work called On Narcissism which offers valuable insights into... </a:t>
            </a:r>
            <a:br>
              <a:rPr lang="en-IE" sz="3200" dirty="0">
                <a:solidFill>
                  <a:srgbClr val="3F3F3F"/>
                </a:solidFill>
                <a:latin typeface="Calibri" panose="020F0502020204030204" pitchFamily="34" charset="0"/>
                <a:cs typeface="Calibri" panose="020F0502020204030204" pitchFamily="34" charset="0"/>
              </a:rPr>
            </a:br>
            <a:r>
              <a:rPr lang="en-IE" sz="3200" b="1" dirty="0">
                <a:solidFill>
                  <a:srgbClr val="0070C0"/>
                </a:solidFill>
                <a:latin typeface="Calibri" panose="020F0502020204030204" pitchFamily="34" charset="0"/>
                <a:cs typeface="Calibri" panose="020F0502020204030204" pitchFamily="34" charset="0"/>
              </a:rPr>
              <a:t>Try writing this way</a:t>
            </a:r>
            <a:r>
              <a:rPr lang="en-IE" sz="3200" dirty="0">
                <a:solidFill>
                  <a:srgbClr val="3F3F3F"/>
                </a:solidFill>
                <a:latin typeface="Calibri" panose="020F0502020204030204" pitchFamily="34" charset="0"/>
                <a:cs typeface="Calibri" panose="020F0502020204030204" pitchFamily="34" charset="0"/>
              </a:rPr>
              <a:t>: Freud (1914) offers valuable insights into ...</a:t>
            </a:r>
          </a:p>
          <a:p>
            <a:pPr marL="0" indent="0">
              <a:buNone/>
            </a:pPr>
            <a:endParaRPr lang="en-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8682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9822" y="277402"/>
            <a:ext cx="11096555" cy="5705387"/>
          </a:xfrm>
        </p:spPr>
        <p:txBody>
          <a:bodyPr>
            <a:noAutofit/>
          </a:bodyPr>
          <a:lstStyle/>
          <a:p>
            <a:pPr marL="0" indent="0" fontAlgn="base">
              <a:buNone/>
            </a:pPr>
            <a:r>
              <a:rPr lang="en-IE" b="1" dirty="0">
                <a:solidFill>
                  <a:srgbClr val="3F3F3F"/>
                </a:solidFill>
                <a:latin typeface="Calibri" panose="020F0502020204030204" pitchFamily="34" charset="0"/>
                <a:cs typeface="Calibri" panose="020F0502020204030204" pitchFamily="34" charset="0"/>
              </a:rPr>
              <a:t>5. Avoid expressing strong opinions too directly</a:t>
            </a:r>
            <a:r>
              <a:rPr lang="en-IE" dirty="0">
                <a:solidFill>
                  <a:srgbClr val="3F3F3F"/>
                </a:solidFill>
                <a:latin typeface="Calibri" panose="020F0502020204030204" pitchFamily="34" charset="0"/>
                <a:cs typeface="Calibri" panose="020F0502020204030204" pitchFamily="34" charset="0"/>
              </a:rPr>
              <a:t> </a:t>
            </a:r>
          </a:p>
          <a:p>
            <a:pPr fontAlgn="base"/>
            <a:r>
              <a:rPr lang="en-IE" dirty="0">
                <a:solidFill>
                  <a:srgbClr val="3F3F3F"/>
                </a:solidFill>
                <a:latin typeface="Calibri" panose="020F0502020204030204" pitchFamily="34" charset="0"/>
                <a:cs typeface="Calibri" panose="020F0502020204030204" pitchFamily="34" charset="0"/>
              </a:rPr>
              <a:t>Academic writing is concerned with presenting your discussion </a:t>
            </a:r>
            <a:r>
              <a:rPr lang="en-IE" b="1" dirty="0">
                <a:solidFill>
                  <a:srgbClr val="3F3F3F"/>
                </a:solidFill>
                <a:latin typeface="Calibri" panose="020F0502020204030204" pitchFamily="34" charset="0"/>
                <a:cs typeface="Calibri" panose="020F0502020204030204" pitchFamily="34" charset="0"/>
              </a:rPr>
              <a:t>objectively</a:t>
            </a:r>
            <a:r>
              <a:rPr lang="en-IE" dirty="0">
                <a:solidFill>
                  <a:srgbClr val="3F3F3F"/>
                </a:solidFill>
                <a:latin typeface="Calibri" panose="020F0502020204030204" pitchFamily="34" charset="0"/>
                <a:cs typeface="Calibri" panose="020F0502020204030204" pitchFamily="34" charset="0"/>
              </a:rPr>
              <a:t>, so there is no need to assert your opinions too strongly.</a:t>
            </a:r>
          </a:p>
          <a:p>
            <a:pPr marL="0" indent="0" fontAlgn="base">
              <a:buNone/>
            </a:pPr>
            <a:r>
              <a:rPr lang="en-IE" dirty="0">
                <a:solidFill>
                  <a:srgbClr val="C00000"/>
                </a:solidFill>
                <a:latin typeface="Calibri" panose="020F0502020204030204" pitchFamily="34" charset="0"/>
                <a:cs typeface="Calibri" panose="020F0502020204030204" pitchFamily="34" charset="0"/>
              </a:rPr>
              <a:t>Avoid</a:t>
            </a:r>
            <a:r>
              <a:rPr lang="en-IE" dirty="0">
                <a:solidFill>
                  <a:srgbClr val="3F3F3F"/>
                </a:solidFill>
                <a:latin typeface="Calibri" panose="020F0502020204030204" pitchFamily="34" charset="0"/>
                <a:cs typeface="Calibri" panose="020F0502020204030204" pitchFamily="34" charset="0"/>
              </a:rPr>
              <a:t>: Smith (1998) has an extremely important point to make because </a:t>
            </a:r>
            <a:br>
              <a:rPr lang="en-IE" dirty="0">
                <a:solidFill>
                  <a:srgbClr val="3F3F3F"/>
                </a:solidFill>
                <a:latin typeface="Calibri" panose="020F0502020204030204" pitchFamily="34" charset="0"/>
                <a:cs typeface="Calibri" panose="020F0502020204030204" pitchFamily="34" charset="0"/>
              </a:rPr>
            </a:br>
            <a:r>
              <a:rPr lang="en-IE" dirty="0">
                <a:solidFill>
                  <a:srgbClr val="0070C0"/>
                </a:solidFill>
                <a:latin typeface="Calibri" panose="020F0502020204030204" pitchFamily="34" charset="0"/>
                <a:cs typeface="Calibri" panose="020F0502020204030204" pitchFamily="34" charset="0"/>
              </a:rPr>
              <a:t>Try</a:t>
            </a:r>
            <a:r>
              <a:rPr lang="en-IE" dirty="0">
                <a:solidFill>
                  <a:srgbClr val="3F3F3F"/>
                </a:solidFill>
                <a:latin typeface="Calibri" panose="020F0502020204030204" pitchFamily="34" charset="0"/>
                <a:cs typeface="Calibri" panose="020F0502020204030204" pitchFamily="34" charset="0"/>
              </a:rPr>
              <a:t>: Smith's (1998) view is significant because...</a:t>
            </a:r>
          </a:p>
          <a:p>
            <a:pPr marL="0" indent="0" fontAlgn="base">
              <a:buNone/>
            </a:pPr>
            <a:r>
              <a:rPr lang="en-IE" b="1" dirty="0">
                <a:solidFill>
                  <a:srgbClr val="3F3F3F"/>
                </a:solidFill>
                <a:latin typeface="Calibri" panose="020F0502020204030204" pitchFamily="34" charset="0"/>
                <a:cs typeface="Calibri" panose="020F0502020204030204" pitchFamily="34" charset="0"/>
              </a:rPr>
              <a:t>6. Use expressions suggestively</a:t>
            </a:r>
            <a:r>
              <a:rPr lang="en-IE" dirty="0">
                <a:solidFill>
                  <a:srgbClr val="3F3F3F"/>
                </a:solidFill>
                <a:latin typeface="Calibri" panose="020F0502020204030204" pitchFamily="34" charset="0"/>
                <a:cs typeface="Calibri" panose="020F0502020204030204" pitchFamily="34" charset="0"/>
              </a:rPr>
              <a:t> rather than assertively:</a:t>
            </a:r>
          </a:p>
          <a:p>
            <a:pPr marL="0" indent="0" fontAlgn="base">
              <a:buNone/>
            </a:pPr>
            <a:r>
              <a:rPr lang="en-IE" dirty="0">
                <a:solidFill>
                  <a:srgbClr val="C00000"/>
                </a:solidFill>
                <a:latin typeface="Calibri" panose="020F0502020204030204" pitchFamily="34" charset="0"/>
                <a:cs typeface="Calibri" panose="020F0502020204030204" pitchFamily="34" charset="0"/>
              </a:rPr>
              <a:t>Avoid this</a:t>
            </a:r>
            <a:r>
              <a:rPr lang="en-IE" dirty="0">
                <a:solidFill>
                  <a:srgbClr val="3F3F3F"/>
                </a:solidFill>
                <a:latin typeface="Calibri" panose="020F0502020204030204" pitchFamily="34" charset="0"/>
                <a:cs typeface="Calibri" panose="020F0502020204030204" pitchFamily="34" charset="0"/>
              </a:rPr>
              <a:t>: </a:t>
            </a:r>
            <a:r>
              <a:rPr lang="en-IE" i="1" dirty="0">
                <a:solidFill>
                  <a:srgbClr val="3F3F3F"/>
                </a:solidFill>
                <a:latin typeface="Calibri" panose="020F0502020204030204" pitchFamily="34" charset="0"/>
                <a:cs typeface="Calibri" panose="020F0502020204030204" pitchFamily="34" charset="0"/>
              </a:rPr>
              <a:t>‘This view is correct because ...'</a:t>
            </a:r>
          </a:p>
          <a:p>
            <a:pPr marL="0" indent="0" fontAlgn="base">
              <a:buNone/>
            </a:pPr>
            <a:r>
              <a:rPr lang="en-IE" dirty="0">
                <a:solidFill>
                  <a:srgbClr val="0070C0"/>
                </a:solidFill>
                <a:latin typeface="Calibri" panose="020F0502020204030204" pitchFamily="34" charset="0"/>
                <a:cs typeface="Calibri" panose="020F0502020204030204" pitchFamily="34" charset="0"/>
              </a:rPr>
              <a:t>Try</a:t>
            </a:r>
            <a:r>
              <a:rPr lang="en-IE" i="1" dirty="0">
                <a:solidFill>
                  <a:srgbClr val="3F3F3F"/>
                </a:solidFill>
                <a:latin typeface="Calibri" panose="020F0502020204030204" pitchFamily="34" charset="0"/>
                <a:cs typeface="Calibri" panose="020F0502020204030204" pitchFamily="34" charset="0"/>
              </a:rPr>
              <a:t>: 'It could be said that ...', 'It appears that ...', 'It seems that ...'</a:t>
            </a:r>
          </a:p>
          <a:p>
            <a:pPr marL="0" indent="0" fontAlgn="base">
              <a:buNone/>
            </a:pPr>
            <a:r>
              <a:rPr lang="en-IE" b="1" dirty="0">
                <a:solidFill>
                  <a:srgbClr val="3F3F3F"/>
                </a:solidFill>
                <a:latin typeface="Calibri" panose="020F0502020204030204" pitchFamily="34" charset="0"/>
                <a:cs typeface="Calibri" panose="020F0502020204030204" pitchFamily="34" charset="0"/>
              </a:rPr>
              <a:t>7. Avoid expressions that stereotype, generalize, and or assume </a:t>
            </a:r>
          </a:p>
          <a:p>
            <a:pPr marL="0" indent="0" fontAlgn="base">
              <a:buNone/>
            </a:pPr>
            <a:r>
              <a:rPr lang="en-IE" b="1" dirty="0">
                <a:solidFill>
                  <a:srgbClr val="3F3F3F"/>
                </a:solidFill>
                <a:latin typeface="Calibri" panose="020F0502020204030204" pitchFamily="34" charset="0"/>
                <a:cs typeface="Calibri" panose="020F0502020204030204" pitchFamily="34" charset="0"/>
              </a:rPr>
              <a:t>8. Use in-text and references </a:t>
            </a:r>
          </a:p>
          <a:p>
            <a:pPr marL="0" indent="0" fontAlgn="base">
              <a:buNone/>
            </a:pPr>
            <a:r>
              <a:rPr lang="en-IE" b="1" dirty="0">
                <a:solidFill>
                  <a:srgbClr val="3F3F3F"/>
                </a:solidFill>
                <a:latin typeface="Calibri" panose="020F0502020204030204" pitchFamily="34" charset="0"/>
                <a:cs typeface="Calibri" panose="020F0502020204030204" pitchFamily="34" charset="0"/>
              </a:rPr>
              <a:t>9. Proofread and edit your paper</a:t>
            </a:r>
          </a:p>
        </p:txBody>
      </p:sp>
    </p:spTree>
    <p:extLst>
      <p:ext uri="{BB962C8B-B14F-4D97-AF65-F5344CB8AC3E}">
        <p14:creationId xmlns:p14="http://schemas.microsoft.com/office/powerpoint/2010/main" val="3777758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3017"/>
            <a:ext cx="10515600" cy="618504"/>
          </a:xfrm>
        </p:spPr>
        <p:txBody>
          <a:bodyPr>
            <a:normAutofit/>
          </a:bodyPr>
          <a:lstStyle/>
          <a:p>
            <a:pPr algn="ctr"/>
            <a:r>
              <a:rPr lang="en-US" sz="3000" b="1" dirty="0">
                <a:solidFill>
                  <a:schemeClr val="accent1"/>
                </a:solidFill>
                <a:latin typeface="Times New Roman" panose="02020603050405020304" pitchFamily="18" charset="0"/>
                <a:cs typeface="Times New Roman" panose="02020603050405020304" pitchFamily="18" charset="0"/>
              </a:rPr>
              <a:t>Common Errors in Writing  </a:t>
            </a:r>
          </a:p>
        </p:txBody>
      </p:sp>
      <p:sp>
        <p:nvSpPr>
          <p:cNvPr id="3" name="Content Placeholder 2"/>
          <p:cNvSpPr>
            <a:spLocks noGrp="1"/>
          </p:cNvSpPr>
          <p:nvPr>
            <p:ph idx="1"/>
          </p:nvPr>
        </p:nvSpPr>
        <p:spPr>
          <a:xfrm>
            <a:off x="838200" y="731521"/>
            <a:ext cx="10515600" cy="5394959"/>
          </a:xfrm>
        </p:spPr>
        <p:txBody>
          <a:bodyPr>
            <a:noAutofit/>
          </a:bodyPr>
          <a:lstStyle/>
          <a:p>
            <a:pPr marL="0" indent="0">
              <a:buNone/>
            </a:pPr>
            <a:r>
              <a:rPr lang="en-US" sz="2400" b="1" dirty="0">
                <a:latin typeface="Calibri" panose="020F0502020204030204" pitchFamily="34" charset="0"/>
                <a:cs typeface="Calibri" panose="020F0502020204030204" pitchFamily="34" charset="0"/>
              </a:rPr>
              <a:t>1. Avoid concord error: </a:t>
            </a:r>
            <a:r>
              <a:rPr lang="en-US" altLang="en-NG" sz="2400" dirty="0">
                <a:latin typeface="Calibri" panose="020F0502020204030204" pitchFamily="34" charset="0"/>
                <a:cs typeface="Calibri" panose="020F0502020204030204" pitchFamily="34" charset="0"/>
              </a:rPr>
              <a:t>Singular subjects must have singular verbs. Plural subjects must have plural verbs. </a:t>
            </a:r>
          </a:p>
          <a:p>
            <a:pPr marL="0" indent="0">
              <a:buNone/>
            </a:pPr>
            <a:r>
              <a:rPr lang="en-US" sz="2400" b="1" dirty="0">
                <a:latin typeface="Calibri" panose="020F0502020204030204" pitchFamily="34" charset="0"/>
                <a:cs typeface="Calibri" panose="020F0502020204030204" pitchFamily="34" charset="0"/>
              </a:rPr>
              <a:t>2. Tense error and inconsistency in verb tenses</a:t>
            </a:r>
            <a:r>
              <a:rPr lang="en-US" sz="2400" dirty="0">
                <a:latin typeface="Calibri" panose="020F0502020204030204" pitchFamily="34" charset="0"/>
                <a:cs typeface="Calibri" panose="020F0502020204030204" pitchFamily="34" charset="0"/>
              </a:rPr>
              <a:t>: be clear using present tenses, past tense, present perfect, past perfect, etc. </a:t>
            </a:r>
          </a:p>
          <a:p>
            <a:pPr marL="0" indent="0">
              <a:buNone/>
            </a:pPr>
            <a:r>
              <a:rPr lang="en-US" sz="2400" b="1" dirty="0">
                <a:latin typeface="Calibri" panose="020F0502020204030204" pitchFamily="34" charset="0"/>
                <a:cs typeface="Calibri" panose="020F0502020204030204" pitchFamily="34" charset="0"/>
              </a:rPr>
              <a:t>3. Error of punctuation: avoid improper use of commas and indiscriminate use of hyphens, dashes and apostrophes</a:t>
            </a:r>
            <a:r>
              <a:rPr lang="en-US" sz="2400" dirty="0">
                <a:latin typeface="Calibri" panose="020F0502020204030204" pitchFamily="34" charset="0"/>
                <a:cs typeface="Calibri" panose="020F0502020204030204" pitchFamily="34" charset="0"/>
              </a:rPr>
              <a:t>.</a:t>
            </a:r>
          </a:p>
          <a:p>
            <a:pPr marL="0" indent="0">
              <a:buNone/>
            </a:pPr>
            <a:r>
              <a:rPr lang="en-US" sz="2400" b="1" dirty="0">
                <a:latin typeface="Calibri" panose="020F0502020204030204" pitchFamily="34" charset="0"/>
                <a:cs typeface="Calibri" panose="020F0502020204030204" pitchFamily="34" charset="0"/>
              </a:rPr>
              <a:t>4. Comma splice</a:t>
            </a:r>
            <a:r>
              <a:rPr lang="en-US" sz="2400" dirty="0">
                <a:latin typeface="Calibri" panose="020F0502020204030204" pitchFamily="34" charset="0"/>
                <a:cs typeface="Calibri" panose="020F0502020204030204" pitchFamily="34" charset="0"/>
              </a:rPr>
              <a:t>: A comma splice error occurs when a comma separates two independent clauses: instead, use a period or semicolon, a comma and coordinating conjunction, or rewrite the sentence. </a:t>
            </a:r>
          </a:p>
          <a:p>
            <a:pPr marL="0" indent="0">
              <a:buNone/>
            </a:pPr>
            <a:r>
              <a:rPr lang="en-US" sz="2400" b="1" dirty="0">
                <a:latin typeface="Calibri" panose="020F0502020204030204" pitchFamily="34" charset="0"/>
                <a:cs typeface="Calibri" panose="020F0502020204030204" pitchFamily="34" charset="0"/>
              </a:rPr>
              <a:t>Example</a:t>
            </a:r>
            <a:r>
              <a:rPr lang="en-US" sz="2400" dirty="0">
                <a:latin typeface="Calibri" panose="020F0502020204030204" pitchFamily="34" charset="0"/>
                <a:cs typeface="Calibri" panose="020F0502020204030204" pitchFamily="34" charset="0"/>
              </a:rPr>
              <a:t>:</a:t>
            </a:r>
          </a:p>
          <a:p>
            <a:pPr marL="0" indent="0">
              <a:buNone/>
            </a:pPr>
            <a:r>
              <a:rPr lang="en-US" sz="2400" dirty="0">
                <a:solidFill>
                  <a:srgbClr val="FF0000"/>
                </a:solidFill>
                <a:latin typeface="Calibri" panose="020F0502020204030204" pitchFamily="34" charset="0"/>
                <a:cs typeface="Calibri" panose="020F0502020204030204" pitchFamily="34" charset="0"/>
              </a:rPr>
              <a:t>Incorrect</a:t>
            </a:r>
            <a:r>
              <a:rPr lang="en-US" sz="2400" dirty="0">
                <a:latin typeface="Calibri" panose="020F0502020204030204" pitchFamily="34" charset="0"/>
                <a:cs typeface="Calibri" panose="020F0502020204030204" pitchFamily="34" charset="0"/>
              </a:rPr>
              <a:t>: In 1952 Japan’s gross national product was one third that of France, by the late 1970s it was larger than the GNPs of France and Britain combined.</a:t>
            </a:r>
          </a:p>
          <a:p>
            <a:pPr marL="0" indent="0">
              <a:buNone/>
            </a:pPr>
            <a:r>
              <a:rPr lang="en-US" sz="2400" dirty="0">
                <a:solidFill>
                  <a:srgbClr val="0070C0"/>
                </a:solidFill>
                <a:latin typeface="Calibri" panose="020F0502020204030204" pitchFamily="34" charset="0"/>
                <a:cs typeface="Calibri" panose="020F0502020204030204" pitchFamily="34" charset="0"/>
              </a:rPr>
              <a:t>Correct</a:t>
            </a:r>
            <a:r>
              <a:rPr lang="en-US" sz="2400" dirty="0">
                <a:latin typeface="Calibri" panose="020F0502020204030204" pitchFamily="34" charset="0"/>
                <a:cs typeface="Calibri" panose="020F0502020204030204" pitchFamily="34" charset="0"/>
              </a:rPr>
              <a:t>: In 1952, Japan’s gross national product was one-third that of France. By the late 1970s, it was larger than the GNPs of France and Britain combined.</a:t>
            </a:r>
          </a:p>
          <a:p>
            <a:pPr marL="0" indent="0">
              <a:buNone/>
            </a:pPr>
            <a:endParaRPr lang="en-US" sz="2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40215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838" y="493160"/>
            <a:ext cx="11835828" cy="6030930"/>
          </a:xfrm>
        </p:spPr>
        <p:txBody>
          <a:bodyPr>
            <a:noAutofit/>
          </a:bodyPr>
          <a:lstStyle/>
          <a:p>
            <a:pPr marL="0" indent="0">
              <a:buNone/>
            </a:pPr>
            <a:r>
              <a:rPr lang="en-US" sz="2400" b="1" dirty="0">
                <a:latin typeface="Calibri" panose="020F0502020204030204" pitchFamily="34" charset="0"/>
                <a:cs typeface="Calibri" panose="020F0502020204030204" pitchFamily="34" charset="0"/>
              </a:rPr>
              <a:t>5. Errors of pronouns</a:t>
            </a:r>
            <a:r>
              <a:rPr lang="en-US" sz="2400" dirty="0">
                <a:latin typeface="Calibri" panose="020F0502020204030204" pitchFamily="34" charset="0"/>
                <a:cs typeface="Calibri" panose="020F0502020204030204" pitchFamily="34" charset="0"/>
              </a:rPr>
              <a:t>: Be clear about the use of pronouns and their antecedents—what they refer to. </a:t>
            </a:r>
            <a:r>
              <a:rPr lang="en-US" sz="2400" b="1" dirty="0">
                <a:latin typeface="Calibri" panose="020F0502020204030204" pitchFamily="34" charset="0"/>
                <a:cs typeface="Calibri" panose="020F0502020204030204" pitchFamily="34" charset="0"/>
              </a:rPr>
              <a:t>Example</a:t>
            </a:r>
            <a:r>
              <a:rPr lang="en-US" sz="2400" dirty="0">
                <a:latin typeface="Calibri" panose="020F0502020204030204" pitchFamily="34" charset="0"/>
                <a:cs typeface="Calibri" panose="020F0502020204030204" pitchFamily="34" charset="0"/>
              </a:rPr>
              <a:t>:</a:t>
            </a:r>
          </a:p>
          <a:p>
            <a:pPr marL="0" indent="0">
              <a:buNone/>
            </a:pPr>
            <a:r>
              <a:rPr lang="en-US" sz="2400" dirty="0">
                <a:solidFill>
                  <a:srgbClr val="FF0000"/>
                </a:solidFill>
                <a:latin typeface="Calibri" panose="020F0502020204030204" pitchFamily="34" charset="0"/>
                <a:cs typeface="Calibri" panose="020F0502020204030204" pitchFamily="34" charset="0"/>
              </a:rPr>
              <a:t>Unclear: </a:t>
            </a:r>
            <a:r>
              <a:rPr lang="en-US" sz="2400" dirty="0">
                <a:latin typeface="Calibri" panose="020F0502020204030204" pitchFamily="34" charset="0"/>
                <a:cs typeface="Calibri" panose="020F0502020204030204" pitchFamily="34" charset="0"/>
              </a:rPr>
              <a:t>Einstein was a brilliant mathematician. This is how he was able to explain the universe.</a:t>
            </a:r>
          </a:p>
          <a:p>
            <a:pPr marL="0" indent="0">
              <a:buNone/>
            </a:pPr>
            <a:r>
              <a:rPr lang="en-US" sz="2400" dirty="0">
                <a:solidFill>
                  <a:srgbClr val="0070C0"/>
                </a:solidFill>
                <a:latin typeface="Calibri" panose="020F0502020204030204" pitchFamily="34" charset="0"/>
                <a:cs typeface="Calibri" panose="020F0502020204030204" pitchFamily="34" charset="0"/>
              </a:rPr>
              <a:t>Clear</a:t>
            </a:r>
            <a:r>
              <a:rPr lang="en-US" sz="2400" dirty="0">
                <a:latin typeface="Calibri" panose="020F0502020204030204" pitchFamily="34" charset="0"/>
                <a:cs typeface="Calibri" panose="020F0502020204030204" pitchFamily="34" charset="0"/>
              </a:rPr>
              <a:t>:  Einstein, a brilliant mathematician, used his ability with numbers to explain the universe.</a:t>
            </a:r>
          </a:p>
          <a:p>
            <a:pPr marL="0" indent="0">
              <a:buNone/>
            </a:pPr>
            <a:r>
              <a:rPr lang="en-US" sz="2400" b="1" dirty="0">
                <a:latin typeface="Calibri" panose="020F0502020204030204" pitchFamily="34" charset="0"/>
                <a:cs typeface="Calibri" panose="020F0502020204030204" pitchFamily="34" charset="0"/>
              </a:rPr>
              <a:t>6. Error of parallel structure: </a:t>
            </a:r>
            <a:r>
              <a:rPr lang="en-US" sz="2400" dirty="0">
                <a:latin typeface="Calibri" panose="020F0502020204030204" pitchFamily="34" charset="0"/>
                <a:cs typeface="Calibri" panose="020F0502020204030204" pitchFamily="34" charset="0"/>
              </a:rPr>
              <a:t>Be sure you use grammatically equal sentence elements/items to express two or more matching ideas or items in a series. Examples:</a:t>
            </a:r>
          </a:p>
          <a:p>
            <a:pPr marL="0" indent="0">
              <a:lnSpc>
                <a:spcPct val="120000"/>
              </a:lnSpc>
              <a:spcBef>
                <a:spcPts val="0"/>
              </a:spcBef>
              <a:buNone/>
            </a:pPr>
            <a:r>
              <a:rPr lang="en-US" sz="2400" dirty="0">
                <a:solidFill>
                  <a:srgbClr val="FF0000"/>
                </a:solidFill>
                <a:latin typeface="Calibri" panose="020F0502020204030204" pitchFamily="34" charset="0"/>
                <a:cs typeface="Calibri" panose="020F0502020204030204" pitchFamily="34" charset="0"/>
              </a:rPr>
              <a:t>Not Parallel</a:t>
            </a:r>
            <a:r>
              <a:rPr lang="en-US" sz="2400" b="1" dirty="0">
                <a:latin typeface="Calibri" panose="020F0502020204030204" pitchFamily="34" charset="0"/>
                <a:cs typeface="Calibri" panose="020F0502020204030204" pitchFamily="34" charset="0"/>
              </a:rPr>
              <a:t>:</a:t>
            </a:r>
            <a:r>
              <a:rPr lang="en-US" sz="2400" dirty="0">
                <a:latin typeface="Calibri" panose="020F0502020204030204" pitchFamily="34" charset="0"/>
                <a:cs typeface="Calibri" panose="020F0502020204030204" pitchFamily="34" charset="0"/>
              </a:rPr>
              <a:t> The candidate’s goals include winning the election, a national health program, and the educational system.</a:t>
            </a:r>
          </a:p>
          <a:p>
            <a:pPr marL="0" indent="0">
              <a:lnSpc>
                <a:spcPct val="120000"/>
              </a:lnSpc>
              <a:spcBef>
                <a:spcPts val="0"/>
              </a:spcBef>
              <a:buNone/>
            </a:pPr>
            <a:r>
              <a:rPr lang="en-US" sz="2400" dirty="0">
                <a:solidFill>
                  <a:srgbClr val="0070C0"/>
                </a:solidFill>
                <a:latin typeface="Calibri" panose="020F0502020204030204" pitchFamily="34" charset="0"/>
                <a:cs typeface="Calibri" panose="020F0502020204030204" pitchFamily="34" charset="0"/>
              </a:rPr>
              <a:t>Parallel</a:t>
            </a:r>
            <a:r>
              <a:rPr lang="en-US" sz="2400" b="1" dirty="0">
                <a:latin typeface="Calibri" panose="020F0502020204030204" pitchFamily="34" charset="0"/>
                <a:cs typeface="Calibri" panose="020F0502020204030204" pitchFamily="34" charset="0"/>
              </a:rPr>
              <a:t>:</a:t>
            </a:r>
            <a:r>
              <a:rPr lang="en-US" sz="2400" dirty="0">
                <a:latin typeface="Calibri" panose="020F0502020204030204" pitchFamily="34" charset="0"/>
                <a:cs typeface="Calibri" panose="020F0502020204030204" pitchFamily="34" charset="0"/>
              </a:rPr>
              <a:t> The candidate’s goals include winning the election, enacting a national health program, and improving the educational system.</a:t>
            </a:r>
          </a:p>
          <a:p>
            <a:pPr marL="0" indent="0">
              <a:buNone/>
            </a:pPr>
            <a:r>
              <a:rPr lang="en-US" sz="2400" dirty="0">
                <a:solidFill>
                  <a:srgbClr val="FF0000"/>
                </a:solidFill>
                <a:latin typeface="Calibri" panose="020F0502020204030204" pitchFamily="34" charset="0"/>
                <a:cs typeface="Calibri" panose="020F0502020204030204" pitchFamily="34" charset="0"/>
              </a:rPr>
              <a:t>Not Parallel</a:t>
            </a:r>
            <a:r>
              <a:rPr lang="en-US" sz="2400" b="1" dirty="0">
                <a:latin typeface="Calibri" panose="020F0502020204030204" pitchFamily="34" charset="0"/>
                <a:cs typeface="Calibri" panose="020F0502020204030204" pitchFamily="34" charset="0"/>
              </a:rPr>
              <a:t>:</a:t>
            </a:r>
            <a:r>
              <a:rPr lang="en-US" sz="2400" dirty="0">
                <a:latin typeface="Calibri" panose="020F0502020204030204" pitchFamily="34" charset="0"/>
                <a:cs typeface="Calibri" panose="020F0502020204030204" pitchFamily="34" charset="0"/>
              </a:rPr>
              <a:t> Ryan likes swimming (noun), hiking (noun), and to ride a motorcycle (phrase).</a:t>
            </a:r>
            <a:br>
              <a:rPr lang="en-US" sz="2400" dirty="0">
                <a:latin typeface="Calibri" panose="020F0502020204030204" pitchFamily="34" charset="0"/>
                <a:cs typeface="Calibri" panose="020F0502020204030204" pitchFamily="34" charset="0"/>
              </a:rPr>
            </a:br>
            <a:r>
              <a:rPr lang="en-US" sz="2400" b="1" dirty="0">
                <a:solidFill>
                  <a:srgbClr val="0070C0"/>
                </a:solidFill>
                <a:latin typeface="Calibri" panose="020F0502020204030204" pitchFamily="34" charset="0"/>
                <a:cs typeface="Calibri" panose="020F0502020204030204" pitchFamily="34" charset="0"/>
              </a:rPr>
              <a:t>Parallel</a:t>
            </a:r>
            <a:r>
              <a:rPr lang="en-US" sz="2400" b="1" dirty="0">
                <a:latin typeface="Calibri" panose="020F0502020204030204" pitchFamily="34" charset="0"/>
                <a:cs typeface="Calibri" panose="020F0502020204030204" pitchFamily="34" charset="0"/>
              </a:rPr>
              <a:t>:</a:t>
            </a:r>
            <a:r>
              <a:rPr lang="en-US" sz="2400" dirty="0">
                <a:latin typeface="Calibri" panose="020F0502020204030204" pitchFamily="34" charset="0"/>
                <a:cs typeface="Calibri" panose="020F0502020204030204" pitchFamily="34" charset="0"/>
              </a:rPr>
              <a:t> Ryan likes swimming(noun), hiking(noun), and riding a motorcycle(noun)</a:t>
            </a:r>
          </a:p>
        </p:txBody>
      </p:sp>
      <p:sp>
        <p:nvSpPr>
          <p:cNvPr id="2" name="Title 1"/>
          <p:cNvSpPr>
            <a:spLocks noGrp="1"/>
          </p:cNvSpPr>
          <p:nvPr>
            <p:ph type="title"/>
          </p:nvPr>
        </p:nvSpPr>
        <p:spPr>
          <a:xfrm>
            <a:off x="838200" y="113016"/>
            <a:ext cx="10515600" cy="380144"/>
          </a:xfrm>
        </p:spPr>
        <p:txBody>
          <a:bodyPr>
            <a:normAutofit fontScale="90000"/>
          </a:bodyPr>
          <a:lstStyle/>
          <a:p>
            <a:pPr algn="ctr"/>
            <a:r>
              <a:rPr lang="en-US" b="1" dirty="0">
                <a:solidFill>
                  <a:schemeClr val="accent1"/>
                </a:solidFill>
                <a:latin typeface="Calibri" panose="020F0502020204030204" pitchFamily="34" charset="0"/>
                <a:cs typeface="Calibri" panose="020F0502020204030204" pitchFamily="34" charset="0"/>
              </a:rPr>
              <a:t>Common Errors </a:t>
            </a:r>
            <a:r>
              <a:rPr lang="en-US" b="1" dirty="0" err="1">
                <a:solidFill>
                  <a:schemeClr val="accent1"/>
                </a:solidFill>
                <a:latin typeface="Calibri" panose="020F0502020204030204" pitchFamily="34" charset="0"/>
                <a:cs typeface="Calibri" panose="020F0502020204030204" pitchFamily="34" charset="0"/>
              </a:rPr>
              <a:t>contd</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96462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3564"/>
            <a:ext cx="10515600" cy="472611"/>
          </a:xfrm>
        </p:spPr>
        <p:txBody>
          <a:bodyPr>
            <a:normAutofit fontScale="90000"/>
          </a:bodyPr>
          <a:lstStyle/>
          <a:p>
            <a:pPr algn="ctr"/>
            <a:r>
              <a:rPr lang="en-US" b="1" dirty="0">
                <a:solidFill>
                  <a:schemeClr val="accent1"/>
                </a:solidFill>
                <a:latin typeface="Calibri" panose="020F0502020204030204" pitchFamily="34" charset="0"/>
                <a:cs typeface="Calibri" panose="020F0502020204030204" pitchFamily="34" charset="0"/>
              </a:rPr>
              <a:t>Common Errors cont’d</a:t>
            </a:r>
            <a:endParaRPr lang="en-US"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838200" y="821934"/>
            <a:ext cx="11079822" cy="5355029"/>
          </a:xfrm>
        </p:spPr>
        <p:txBody>
          <a:bodyPr>
            <a:normAutofit fontScale="92500" lnSpcReduction="20000"/>
          </a:bodyPr>
          <a:lstStyle/>
          <a:p>
            <a:pPr marL="0" indent="0">
              <a:buNone/>
            </a:pPr>
            <a:r>
              <a:rPr lang="en-US" sz="3000" b="1" dirty="0">
                <a:latin typeface="Times New Roman" panose="02020603050405020304" pitchFamily="18" charset="0"/>
                <a:cs typeface="Times New Roman" panose="02020603050405020304" pitchFamily="18" charset="0"/>
              </a:rPr>
              <a:t>7. Structural errors: </a:t>
            </a:r>
            <a:r>
              <a:rPr lang="en-US" sz="3000" dirty="0">
                <a:latin typeface="Times New Roman" panose="02020603050405020304" pitchFamily="18" charset="0"/>
                <a:cs typeface="Times New Roman" panose="02020603050405020304" pitchFamily="18" charset="0"/>
              </a:rPr>
              <a:t>avoid poor paragraphing (a paragraph that needs a topic sentence and a progressive development of ideas using supporting sentences).</a:t>
            </a:r>
          </a:p>
          <a:p>
            <a:pPr marL="0" indent="0">
              <a:buNone/>
            </a:pPr>
            <a:r>
              <a:rPr lang="en-US" sz="3000" b="1" dirty="0">
                <a:latin typeface="Times New Roman" panose="02020603050405020304" pitchFamily="18" charset="0"/>
                <a:cs typeface="Times New Roman" panose="02020603050405020304" pitchFamily="18" charset="0"/>
              </a:rPr>
              <a:t>8. Sentence fragment: </a:t>
            </a:r>
            <a:r>
              <a:rPr lang="en-US" sz="3000" dirty="0">
                <a:latin typeface="Times New Roman" panose="02020603050405020304" pitchFamily="18" charset="0"/>
                <a:cs typeface="Times New Roman" panose="02020603050405020304" pitchFamily="18" charset="0"/>
              </a:rPr>
              <a:t>these are incomplete sentences that do not have an independent clause. A fragment may lack a subject, a complete verb, or both. Examples: </a:t>
            </a:r>
          </a:p>
          <a:p>
            <a:pPr marL="0" indent="0">
              <a:lnSpc>
                <a:spcPct val="120000"/>
              </a:lnSpc>
              <a:spcBef>
                <a:spcPts val="0"/>
              </a:spcBef>
              <a:buNone/>
            </a:pPr>
            <a:r>
              <a:rPr lang="en-US" sz="3000" dirty="0">
                <a:solidFill>
                  <a:srgbClr val="FF0000"/>
                </a:solidFill>
                <a:latin typeface="Times New Roman" panose="02020603050405020304" pitchFamily="18" charset="0"/>
                <a:cs typeface="Times New Roman" panose="02020603050405020304" pitchFamily="18" charset="0"/>
              </a:rPr>
              <a:t>Incorrect</a:t>
            </a:r>
            <a:r>
              <a:rPr lang="en-US" sz="3000" b="1" dirty="0">
                <a:latin typeface="Times New Roman" panose="02020603050405020304" pitchFamily="18" charset="0"/>
                <a:cs typeface="Times New Roman" panose="02020603050405020304" pitchFamily="18" charset="0"/>
              </a:rPr>
              <a:t>: </a:t>
            </a:r>
            <a:r>
              <a:rPr lang="en-US" sz="3000" dirty="0">
                <a:latin typeface="Times New Roman" panose="02020603050405020304" pitchFamily="18" charset="0"/>
                <a:cs typeface="Times New Roman" panose="02020603050405020304" pitchFamily="18" charset="0"/>
              </a:rPr>
              <a:t>The restaurant offers many food. Such as rice, beans, plantain, and stew</a:t>
            </a:r>
          </a:p>
          <a:p>
            <a:pPr marL="0" indent="0">
              <a:lnSpc>
                <a:spcPct val="120000"/>
              </a:lnSpc>
              <a:spcBef>
                <a:spcPts val="0"/>
              </a:spcBef>
              <a:buNone/>
            </a:pPr>
            <a:r>
              <a:rPr lang="en-US" sz="3000" dirty="0">
                <a:solidFill>
                  <a:srgbClr val="0070C0"/>
                </a:solidFill>
                <a:latin typeface="Times New Roman" panose="02020603050405020304" pitchFamily="18" charset="0"/>
                <a:cs typeface="Times New Roman" panose="02020603050405020304" pitchFamily="18" charset="0"/>
              </a:rPr>
              <a:t>Correct</a:t>
            </a:r>
            <a:r>
              <a:rPr lang="en-US" sz="3000" dirty="0">
                <a:latin typeface="Times New Roman" panose="02020603050405020304" pitchFamily="18" charset="0"/>
                <a:cs typeface="Times New Roman" panose="02020603050405020304" pitchFamily="18" charset="0"/>
              </a:rPr>
              <a:t>: The restaurant offers many foods, such as rice, beans, plantain, and stew.</a:t>
            </a:r>
          </a:p>
          <a:p>
            <a:pPr marL="0" indent="0">
              <a:buNone/>
            </a:pPr>
            <a:r>
              <a:rPr lang="en-US" sz="3000" b="1" dirty="0">
                <a:latin typeface="Times New Roman" panose="02020603050405020304" pitchFamily="18" charset="0"/>
                <a:cs typeface="Times New Roman" panose="02020603050405020304" pitchFamily="18" charset="0"/>
              </a:rPr>
              <a:t>9. </a:t>
            </a:r>
            <a:r>
              <a:rPr lang="en-NG" sz="3000" b="1" dirty="0">
                <a:latin typeface="Times New Roman" panose="02020603050405020304" pitchFamily="18" charset="0"/>
                <a:cs typeface="Times New Roman" panose="02020603050405020304" pitchFamily="18" charset="0"/>
              </a:rPr>
              <a:t>Run-on </a:t>
            </a:r>
            <a:r>
              <a:rPr lang="en-US" sz="3000" b="1" dirty="0">
                <a:latin typeface="Times New Roman" panose="02020603050405020304" pitchFamily="18" charset="0"/>
                <a:cs typeface="Times New Roman" panose="02020603050405020304" pitchFamily="18" charset="0"/>
              </a:rPr>
              <a:t>expressions</a:t>
            </a:r>
            <a:r>
              <a:rPr lang="en-US" sz="3000" dirty="0">
                <a:latin typeface="Times New Roman" panose="02020603050405020304" pitchFamily="18" charset="0"/>
                <a:cs typeface="Times New Roman" panose="02020603050405020304" pitchFamily="18" charset="0"/>
              </a:rPr>
              <a:t>: </a:t>
            </a:r>
            <a:r>
              <a:rPr lang="en-US" altLang="en-NG" sz="3000" dirty="0">
                <a:latin typeface="Times New Roman" panose="02020603050405020304" pitchFamily="18" charset="0"/>
                <a:cs typeface="Times New Roman" panose="02020603050405020304" pitchFamily="18" charset="0"/>
              </a:rPr>
              <a:t>A run-on sentence often comprises two or more independent clauses not correctly separated. </a:t>
            </a:r>
            <a:r>
              <a:rPr lang="en-US" altLang="en-NG" sz="3000" b="1" dirty="0">
                <a:latin typeface="Times New Roman" panose="02020603050405020304" pitchFamily="18" charset="0"/>
                <a:cs typeface="Times New Roman" panose="02020603050405020304" pitchFamily="18" charset="0"/>
              </a:rPr>
              <a:t>Examples</a:t>
            </a:r>
            <a:r>
              <a:rPr lang="en-US" altLang="en-NG" sz="3000" dirty="0">
                <a:latin typeface="Times New Roman" panose="02020603050405020304" pitchFamily="18" charset="0"/>
                <a:cs typeface="Times New Roman" panose="02020603050405020304" pitchFamily="18" charset="0"/>
              </a:rPr>
              <a:t>: </a:t>
            </a:r>
          </a:p>
          <a:p>
            <a:pPr marL="0" indent="0">
              <a:buNone/>
            </a:pPr>
            <a:r>
              <a:rPr lang="en-US" altLang="en-NG" sz="3000" dirty="0">
                <a:solidFill>
                  <a:srgbClr val="FF0000"/>
                </a:solidFill>
                <a:latin typeface="Times New Roman" panose="02020603050405020304" pitchFamily="18" charset="0"/>
                <a:cs typeface="Times New Roman" panose="02020603050405020304" pitchFamily="18" charset="0"/>
              </a:rPr>
              <a:t>My favorite food is rice and beans, it is very tasty</a:t>
            </a:r>
            <a:r>
              <a:rPr lang="en-US" altLang="en-NG" sz="3000" dirty="0">
                <a:latin typeface="Times New Roman" panose="02020603050405020304" pitchFamily="18" charset="0"/>
                <a:cs typeface="Times New Roman" panose="02020603050405020304" pitchFamily="18" charset="0"/>
              </a:rPr>
              <a:t>. </a:t>
            </a:r>
          </a:p>
          <a:p>
            <a:pPr marL="0" indent="0">
              <a:buNone/>
            </a:pPr>
            <a:r>
              <a:rPr lang="en-US" altLang="en-NG" sz="3000" dirty="0">
                <a:solidFill>
                  <a:srgbClr val="FF0000"/>
                </a:solidFill>
                <a:latin typeface="Times New Roman" panose="02020603050405020304" pitchFamily="18" charset="0"/>
                <a:cs typeface="Times New Roman" panose="02020603050405020304" pitchFamily="18" charset="0"/>
              </a:rPr>
              <a:t>It is nearly half past </a:t>
            </a:r>
            <a:r>
              <a:rPr lang="en-US" altLang="en-NG" sz="3000" dirty="0" err="1">
                <a:solidFill>
                  <a:srgbClr val="FF0000"/>
                </a:solidFill>
                <a:latin typeface="Times New Roman" panose="02020603050405020304" pitchFamily="18" charset="0"/>
                <a:cs typeface="Times New Roman" panose="02020603050405020304" pitchFamily="18" charset="0"/>
              </a:rPr>
              <a:t>five,we</a:t>
            </a:r>
            <a:r>
              <a:rPr lang="en-US" altLang="en-NG" sz="3000" dirty="0">
                <a:solidFill>
                  <a:srgbClr val="FF0000"/>
                </a:solidFill>
                <a:latin typeface="Times New Roman" panose="02020603050405020304" pitchFamily="18" charset="0"/>
                <a:cs typeface="Times New Roman" panose="02020603050405020304" pitchFamily="18" charset="0"/>
              </a:rPr>
              <a:t> cannot reach town before dark</a:t>
            </a:r>
            <a:r>
              <a:rPr lang="en-US" altLang="en-NG" sz="3000" dirty="0">
                <a:latin typeface="Times New Roman" panose="02020603050405020304" pitchFamily="18" charset="0"/>
                <a:cs typeface="Times New Roman" panose="02020603050405020304" pitchFamily="18" charset="0"/>
              </a:rPr>
              <a:t>.</a:t>
            </a:r>
            <a:endParaRPr lang="en-US" altLang="en-NG" sz="3000"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26125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3838"/>
            <a:ext cx="10515600" cy="798456"/>
          </a:xfrm>
        </p:spPr>
        <p:txBody>
          <a:bodyPr/>
          <a:lstStyle/>
          <a:p>
            <a:pPr algn="ctr"/>
            <a:r>
              <a:rPr lang="en-US" b="1" dirty="0">
                <a:solidFill>
                  <a:srgbClr val="00B0F0"/>
                </a:solidFill>
                <a:latin typeface="Calibri" panose="020F0502020204030204" pitchFamily="34" charset="0"/>
                <a:cs typeface="Calibri" panose="020F0502020204030204" pitchFamily="34" charset="0"/>
              </a:rPr>
              <a:t>Other Errors </a:t>
            </a:r>
          </a:p>
        </p:txBody>
      </p:sp>
      <p:sp>
        <p:nvSpPr>
          <p:cNvPr id="3" name="Content Placeholder 2"/>
          <p:cNvSpPr>
            <a:spLocks noGrp="1"/>
          </p:cNvSpPr>
          <p:nvPr>
            <p:ph idx="1"/>
          </p:nvPr>
        </p:nvSpPr>
        <p:spPr>
          <a:xfrm>
            <a:off x="838200" y="1089062"/>
            <a:ext cx="10515600" cy="4826644"/>
          </a:xfrm>
        </p:spPr>
        <p:txBody>
          <a:bodyPr/>
          <a:lstStyle/>
          <a:p>
            <a:r>
              <a:rPr lang="en-US" sz="4800" dirty="0">
                <a:latin typeface="Calibri" panose="020F0502020204030204" pitchFamily="34" charset="0"/>
                <a:cs typeface="Calibri" panose="020F0502020204030204" pitchFamily="34" charset="0"/>
              </a:rPr>
              <a:t>Developing a vague thesis statement</a:t>
            </a:r>
          </a:p>
          <a:p>
            <a:r>
              <a:rPr lang="en-US" sz="4800" dirty="0">
                <a:latin typeface="Calibri" panose="020F0502020204030204" pitchFamily="34" charset="0"/>
                <a:cs typeface="Calibri" panose="020F0502020204030204" pitchFamily="34" charset="0"/>
              </a:rPr>
              <a:t>Not enough supporting evidence</a:t>
            </a:r>
          </a:p>
          <a:p>
            <a:r>
              <a:rPr lang="en-US" sz="4800" dirty="0">
                <a:latin typeface="Calibri" panose="020F0502020204030204" pitchFamily="34" charset="0"/>
                <a:cs typeface="Calibri" panose="020F0502020204030204" pitchFamily="34" charset="0"/>
              </a:rPr>
              <a:t>An inauthentic idea</a:t>
            </a:r>
          </a:p>
          <a:p>
            <a:r>
              <a:rPr lang="en-US" sz="4800" dirty="0">
                <a:latin typeface="Calibri" panose="020F0502020204030204" pitchFamily="34" charset="0"/>
                <a:cs typeface="Calibri" panose="020F0502020204030204" pitchFamily="34" charset="0"/>
              </a:rPr>
              <a:t>Long, confusing sentence</a:t>
            </a:r>
          </a:p>
          <a:p>
            <a:r>
              <a:rPr lang="en-US" sz="4800" dirty="0">
                <a:latin typeface="Calibri" panose="020F0502020204030204" pitchFamily="34" charset="0"/>
                <a:cs typeface="Calibri" panose="020F0502020204030204" pitchFamily="34" charset="0"/>
              </a:rPr>
              <a:t>Forgetting to revise, proofread, and edit the essay</a:t>
            </a:r>
          </a:p>
          <a:p>
            <a:endParaRPr lang="en-US" dirty="0"/>
          </a:p>
        </p:txBody>
      </p:sp>
    </p:spTree>
    <p:extLst>
      <p:ext uri="{BB962C8B-B14F-4D97-AF65-F5344CB8AC3E}">
        <p14:creationId xmlns:p14="http://schemas.microsoft.com/office/powerpoint/2010/main" val="965614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6658"/>
          </a:xfrm>
        </p:spPr>
        <p:txBody>
          <a:bodyPr/>
          <a:lstStyle/>
          <a:p>
            <a:r>
              <a:rPr lang="en-US" sz="4000" b="1" dirty="0">
                <a:solidFill>
                  <a:schemeClr val="accent1"/>
                </a:solidFill>
                <a:latin typeface="Calibri" panose="020F0502020204030204" pitchFamily="34" charset="0"/>
                <a:cs typeface="Calibri" panose="020F0502020204030204" pitchFamily="34" charset="0"/>
              </a:rPr>
              <a:t>References</a:t>
            </a:r>
            <a:r>
              <a:rPr lang="en-US" dirty="0">
                <a:latin typeface="Calibri" panose="020F0502020204030204" pitchFamily="34" charset="0"/>
                <a:cs typeface="Calibri" panose="020F0502020204030204" pitchFamily="34" charset="0"/>
              </a:rPr>
              <a:t> </a:t>
            </a:r>
          </a:p>
        </p:txBody>
      </p:sp>
      <p:sp>
        <p:nvSpPr>
          <p:cNvPr id="3" name="Content Placeholder 2"/>
          <p:cNvSpPr>
            <a:spLocks noGrp="1"/>
          </p:cNvSpPr>
          <p:nvPr>
            <p:ph idx="1"/>
          </p:nvPr>
        </p:nvSpPr>
        <p:spPr>
          <a:xfrm>
            <a:off x="838200" y="1355362"/>
            <a:ext cx="10515600" cy="4351338"/>
          </a:xfrm>
        </p:spPr>
        <p:txBody>
          <a:bodyPr>
            <a:normAutofit fontScale="92500" lnSpcReduction="10000"/>
          </a:bodyPr>
          <a:lstStyle/>
          <a:p>
            <a:r>
              <a:rPr lang="en-US" dirty="0" err="1">
                <a:latin typeface="Calibri" panose="020F0502020204030204" pitchFamily="34" charset="0"/>
                <a:cs typeface="Calibri" panose="020F0502020204030204" pitchFamily="34" charset="0"/>
              </a:rPr>
              <a:t>LearnGrammar.Net</a:t>
            </a:r>
            <a:r>
              <a:rPr lang="en-US" dirty="0">
                <a:latin typeface="Calibri" panose="020F0502020204030204" pitchFamily="34" charset="0"/>
                <a:cs typeface="Calibri" panose="020F0502020204030204" pitchFamily="34" charset="0"/>
              </a:rPr>
              <a:t> (Undated). Parallel structure: definition &amp; examples.  </a:t>
            </a:r>
            <a:r>
              <a:rPr lang="en-US" u="sng" dirty="0">
                <a:latin typeface="Calibri" panose="020F0502020204030204" pitchFamily="34" charset="0"/>
                <a:cs typeface="Calibri" panose="020F0502020204030204" pitchFamily="34" charset="0"/>
                <a:hlinkClick r:id="rId2"/>
              </a:rPr>
              <a:t>https://www.learngrammar.net/english-grammar/parallel-structure#:~:text=Parallel%20structure%20refers%20to%20same,repeating%20a%20chosen%20grammatical%20form.&amp;text=A%20parallel%20structure%20can%20be,ride%20a%20motorcycle%20(phrase)</a:t>
            </a:r>
            <a:r>
              <a:rPr lang="en-US" dirty="0">
                <a:latin typeface="Calibri" panose="020F0502020204030204" pitchFamily="34" charset="0"/>
                <a:cs typeface="Calibri" panose="020F0502020204030204" pitchFamily="34" charset="0"/>
              </a:rPr>
              <a:t>. Accessed February 15, 2023.</a:t>
            </a:r>
          </a:p>
          <a:p>
            <a:pPr fontAlgn="base"/>
            <a:r>
              <a:rPr lang="en-US" dirty="0">
                <a:latin typeface="Calibri" panose="020F0502020204030204" pitchFamily="34" charset="0"/>
                <a:cs typeface="Calibri" panose="020F0502020204030204" pitchFamily="34" charset="0"/>
              </a:rPr>
              <a:t>The Writing Center, University of Wisconsin – Madison (Undated). Twelve common errors. </a:t>
            </a:r>
            <a:r>
              <a:rPr lang="en-US" dirty="0">
                <a:latin typeface="Calibri" panose="020F0502020204030204" pitchFamily="34" charset="0"/>
                <a:cs typeface="Calibri" panose="020F0502020204030204" pitchFamily="34" charset="0"/>
                <a:hlinkClick r:id="rId3"/>
              </a:rPr>
              <a:t>https://writing.wisc.edu/handbook/grammarpunct/commonerrors/</a:t>
            </a:r>
            <a:r>
              <a:rPr lang="en-US" dirty="0">
                <a:latin typeface="Calibri" panose="020F0502020204030204" pitchFamily="34" charset="0"/>
                <a:cs typeface="Calibri" panose="020F0502020204030204" pitchFamily="34" charset="0"/>
              </a:rPr>
              <a:t>  Accessed February 15, 2023</a:t>
            </a:r>
          </a:p>
          <a:p>
            <a:pPr fontAlgn="base"/>
            <a:r>
              <a:rPr lang="en-NG" dirty="0">
                <a:latin typeface="Calibri" panose="020F0502020204030204" pitchFamily="34" charset="0"/>
                <a:cs typeface="Calibri" panose="020F0502020204030204" pitchFamily="34" charset="0"/>
              </a:rPr>
              <a:t>Liberty University Center for Writing and Languages </a:t>
            </a:r>
            <a:r>
              <a:rPr lang="en-NG" i="1" dirty="0">
                <a:latin typeface="Calibri" panose="020F0502020204030204" pitchFamily="34" charset="0"/>
                <a:cs typeface="Calibri" panose="020F0502020204030204" pitchFamily="34" charset="0"/>
              </a:rPr>
              <a:t>Common Grammar Mistakes </a:t>
            </a:r>
            <a:endParaRPr lang="en-US" dirty="0">
              <a:latin typeface="Calibri" panose="020F0502020204030204" pitchFamily="34" charset="0"/>
              <a:cs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41339066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9091" y="1316174"/>
            <a:ext cx="8384178" cy="4351338"/>
          </a:xfrm>
        </p:spPr>
        <p:txBody>
          <a:bodyPr>
            <a:normAutofit/>
          </a:bodyPr>
          <a:lstStyle/>
          <a:p>
            <a:pPr marL="0" indent="0" algn="ctr">
              <a:buNone/>
            </a:pPr>
            <a:r>
              <a:rPr lang="en-US" sz="13800" dirty="0">
                <a:solidFill>
                  <a:schemeClr val="accent1"/>
                </a:solidFill>
              </a:rPr>
              <a:t>Thank you! </a:t>
            </a:r>
          </a:p>
        </p:txBody>
      </p:sp>
    </p:spTree>
    <p:extLst>
      <p:ext uri="{BB962C8B-B14F-4D97-AF65-F5344CB8AC3E}">
        <p14:creationId xmlns:p14="http://schemas.microsoft.com/office/powerpoint/2010/main" val="8070141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1735</TotalTime>
  <Words>3152</Words>
  <Application>Microsoft Macintosh PowerPoint</Application>
  <PresentationFormat>Widescreen</PresentationFormat>
  <Paragraphs>173</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Tahoma</vt:lpstr>
      <vt:lpstr>Times New Roman</vt:lpstr>
      <vt:lpstr>Office Theme</vt:lpstr>
      <vt:lpstr>Compelling Reading and Writing Strategies for Academic Success</vt:lpstr>
      <vt:lpstr>PowerPoint Presentation</vt:lpstr>
      <vt:lpstr>Strategies for Effective Reading</vt:lpstr>
      <vt:lpstr>PowerPoint Presentation</vt:lpstr>
      <vt:lpstr>PowerPoint Presentation</vt:lpstr>
      <vt:lpstr>PowerPoint Presentation</vt:lpstr>
      <vt:lpstr>PowerPoint Presentation</vt:lpstr>
      <vt:lpstr>PowerPoint Presentation</vt:lpstr>
      <vt:lpstr>PowerPoint Presentation</vt:lpstr>
      <vt:lpstr>           1. Paraphrasing</vt:lpstr>
      <vt:lpstr>When to Paraphrase</vt:lpstr>
      <vt:lpstr>Techniques of Paraphrasing</vt:lpstr>
      <vt:lpstr>Techniques of Paraphrasing</vt:lpstr>
      <vt:lpstr>Techniques of Paraphrasing</vt:lpstr>
      <vt:lpstr>2. Quoting</vt:lpstr>
      <vt:lpstr>When to Quote</vt:lpstr>
      <vt:lpstr>How to Quote</vt:lpstr>
      <vt:lpstr>PowerPoint Presentation</vt:lpstr>
      <vt:lpstr>PowerPoint Presentation</vt:lpstr>
      <vt:lpstr>PowerPoint Presentation</vt:lpstr>
      <vt:lpstr>Important Writing Tips</vt:lpstr>
      <vt:lpstr>PowerPoint Presentation</vt:lpstr>
      <vt:lpstr>PowerPoint Presentation</vt:lpstr>
      <vt:lpstr>PowerPoint Presentation</vt:lpstr>
      <vt:lpstr>PowerPoint Presentation</vt:lpstr>
      <vt:lpstr>Common Errors in Writing  </vt:lpstr>
      <vt:lpstr>Common Errors contd</vt:lpstr>
      <vt:lpstr>Common Errors cont’d</vt:lpstr>
      <vt:lpstr>Other Errors </vt:lpstr>
      <vt:lpstr>References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Effective reading and Critical thinking</dc:title>
  <dc:creator>Aanu</dc:creator>
  <cp:lastModifiedBy>Emilienne Idorenyin Akpan</cp:lastModifiedBy>
  <cp:revision>50</cp:revision>
  <dcterms:created xsi:type="dcterms:W3CDTF">2022-03-10T21:05:22Z</dcterms:created>
  <dcterms:modified xsi:type="dcterms:W3CDTF">2024-10-22T09:15:23Z</dcterms:modified>
</cp:coreProperties>
</file>