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51" r:id="rId1"/>
  </p:sldMasterIdLst>
  <p:notesMasterIdLst>
    <p:notesMasterId r:id="rId25"/>
  </p:notesMasterIdLst>
  <p:sldIdLst>
    <p:sldId id="256" r:id="rId2"/>
    <p:sldId id="257" r:id="rId3"/>
    <p:sldId id="258" r:id="rId4"/>
    <p:sldId id="259" r:id="rId5"/>
    <p:sldId id="260" r:id="rId6"/>
    <p:sldId id="261" r:id="rId7"/>
    <p:sldId id="262" r:id="rId8"/>
    <p:sldId id="274" r:id="rId9"/>
    <p:sldId id="275" r:id="rId10"/>
    <p:sldId id="276" r:id="rId11"/>
    <p:sldId id="277" r:id="rId12"/>
    <p:sldId id="278" r:id="rId13"/>
    <p:sldId id="279" r:id="rId14"/>
    <p:sldId id="263" r:id="rId15"/>
    <p:sldId id="264" r:id="rId16"/>
    <p:sldId id="265" r:id="rId17"/>
    <p:sldId id="266" r:id="rId18"/>
    <p:sldId id="267" r:id="rId19"/>
    <p:sldId id="268" r:id="rId20"/>
    <p:sldId id="269" r:id="rId21"/>
    <p:sldId id="270" r:id="rId22"/>
    <p:sldId id="273" r:id="rId23"/>
    <p:sldId id="280" r:id="rId24"/>
  </p:sldIdLst>
  <p:sldSz cx="9144000" cy="5143500" type="screen16x9"/>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175"/>
    <p:restoredTop sz="94694"/>
  </p:normalViewPr>
  <p:slideViewPr>
    <p:cSldViewPr snapToGrid="0">
      <p:cViewPr varScale="1">
        <p:scale>
          <a:sx n="83" d="100"/>
          <a:sy n="83" d="100"/>
        </p:scale>
        <p:origin x="192" y="14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diagrams/_rels/data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CD2A9B-0D9D-42C5-BB67-B0220FD1D31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AB6E392-2B74-47D2-9E77-11432A1A22AC}">
      <dgm:prSet custT="1"/>
      <dgm:spPr/>
      <dgm:t>
        <a:bodyPr/>
        <a:lstStyle/>
        <a:p>
          <a:r>
            <a:rPr lang="en-US" sz="2000" b="1" dirty="0">
              <a:solidFill>
                <a:srgbClr val="0070C0"/>
              </a:solidFill>
            </a:rPr>
            <a:t>WRITING SEMINAR FOR ICP 161</a:t>
          </a:r>
          <a:r>
            <a:rPr lang="en-US" sz="2000" b="1" dirty="0"/>
            <a:t> </a:t>
          </a:r>
        </a:p>
      </dgm:t>
    </dgm:pt>
    <dgm:pt modelId="{5D265685-69E7-44F0-8128-D0B955BCC720}" type="parTrans" cxnId="{3DF03C10-AE8E-492A-A6B5-CFDD0F1AE8A1}">
      <dgm:prSet/>
      <dgm:spPr/>
      <dgm:t>
        <a:bodyPr/>
        <a:lstStyle/>
        <a:p>
          <a:endParaRPr lang="en-US"/>
        </a:p>
      </dgm:t>
    </dgm:pt>
    <dgm:pt modelId="{2DF27FC2-0257-4493-BCF5-C978C7B8F820}" type="sibTrans" cxnId="{3DF03C10-AE8E-492A-A6B5-CFDD0F1AE8A1}">
      <dgm:prSet/>
      <dgm:spPr/>
      <dgm:t>
        <a:bodyPr/>
        <a:lstStyle/>
        <a:p>
          <a:endParaRPr lang="en-US"/>
        </a:p>
      </dgm:t>
    </dgm:pt>
    <dgm:pt modelId="{B554FDB8-ACC5-4EB3-B708-D182B21B8D28}">
      <dgm:prSet/>
      <dgm:spPr/>
      <dgm:t>
        <a:bodyPr/>
        <a:lstStyle/>
        <a:p>
          <a:r>
            <a:rPr lang="en-US" dirty="0"/>
            <a:t>Subtitle: </a:t>
          </a:r>
          <a:r>
            <a:rPr lang="en-US" b="1" dirty="0"/>
            <a:t>Unlocking Essay Potential: The Writing Center Advantage</a:t>
          </a:r>
        </a:p>
      </dgm:t>
    </dgm:pt>
    <dgm:pt modelId="{5BED088F-324A-463F-9391-12F5626343B9}" type="parTrans" cxnId="{F07D3199-DA97-4B53-A59E-04C4FA4B91E9}">
      <dgm:prSet/>
      <dgm:spPr/>
      <dgm:t>
        <a:bodyPr/>
        <a:lstStyle/>
        <a:p>
          <a:endParaRPr lang="en-US"/>
        </a:p>
      </dgm:t>
    </dgm:pt>
    <dgm:pt modelId="{94339290-6154-425E-82C8-997E8CBC2442}" type="sibTrans" cxnId="{F07D3199-DA97-4B53-A59E-04C4FA4B91E9}">
      <dgm:prSet/>
      <dgm:spPr/>
      <dgm:t>
        <a:bodyPr/>
        <a:lstStyle/>
        <a:p>
          <a:endParaRPr lang="en-US"/>
        </a:p>
      </dgm:t>
    </dgm:pt>
    <dgm:pt modelId="{3A42BCB4-31CC-4263-A47A-89766984FD8F}">
      <dgm:prSet/>
      <dgm:spPr/>
      <dgm:t>
        <a:bodyPr/>
        <a:lstStyle/>
        <a:p>
          <a:r>
            <a:rPr lang="en-US" dirty="0"/>
            <a:t>By: </a:t>
          </a:r>
          <a:r>
            <a:rPr lang="en-US" b="1" dirty="0"/>
            <a:t>Emilienne Akpan</a:t>
          </a:r>
        </a:p>
      </dgm:t>
    </dgm:pt>
    <dgm:pt modelId="{AFC84B30-51ED-44F4-9655-44EEDF9A1335}" type="parTrans" cxnId="{CC205BE3-016F-4809-9549-27CF3D4CC124}">
      <dgm:prSet/>
      <dgm:spPr/>
      <dgm:t>
        <a:bodyPr/>
        <a:lstStyle/>
        <a:p>
          <a:endParaRPr lang="en-US"/>
        </a:p>
      </dgm:t>
    </dgm:pt>
    <dgm:pt modelId="{67528A81-D164-4AF0-8B1E-189847E9F889}" type="sibTrans" cxnId="{CC205BE3-016F-4809-9549-27CF3D4CC124}">
      <dgm:prSet/>
      <dgm:spPr/>
      <dgm:t>
        <a:bodyPr/>
        <a:lstStyle/>
        <a:p>
          <a:endParaRPr lang="en-US"/>
        </a:p>
      </dgm:t>
    </dgm:pt>
    <dgm:pt modelId="{48B26E0E-146A-4568-B25C-1CE84B72ABE2}">
      <dgm:prSet/>
      <dgm:spPr/>
      <dgm:t>
        <a:bodyPr/>
        <a:lstStyle/>
        <a:p>
          <a:r>
            <a:rPr lang="en-US" b="1" dirty="0"/>
            <a:t>Director, Writing Center</a:t>
          </a:r>
        </a:p>
      </dgm:t>
    </dgm:pt>
    <dgm:pt modelId="{4030E612-3C9D-4CB6-BDC8-33A42C78C21B}" type="parTrans" cxnId="{DEB45CDE-4745-4184-8D01-18D3F71455E5}">
      <dgm:prSet/>
      <dgm:spPr/>
      <dgm:t>
        <a:bodyPr/>
        <a:lstStyle/>
        <a:p>
          <a:endParaRPr lang="en-US"/>
        </a:p>
      </dgm:t>
    </dgm:pt>
    <dgm:pt modelId="{9800C879-C104-4C68-B3B1-8C75E79498F3}" type="sibTrans" cxnId="{DEB45CDE-4745-4184-8D01-18D3F71455E5}">
      <dgm:prSet/>
      <dgm:spPr/>
      <dgm:t>
        <a:bodyPr/>
        <a:lstStyle/>
        <a:p>
          <a:endParaRPr lang="en-US"/>
        </a:p>
      </dgm:t>
    </dgm:pt>
    <dgm:pt modelId="{C4D26EDF-9FAA-4F6B-AB70-266BB4C3AF43}">
      <dgm:prSet/>
      <dgm:spPr/>
      <dgm:t>
        <a:bodyPr/>
        <a:lstStyle/>
        <a:p>
          <a:r>
            <a:rPr lang="en-US" b="1" dirty="0"/>
            <a:t>Monday, February 5, 2024</a:t>
          </a:r>
        </a:p>
      </dgm:t>
    </dgm:pt>
    <dgm:pt modelId="{20977746-0AA8-4C24-9F07-E4BB7C976E0C}" type="parTrans" cxnId="{664AEA3D-9DAA-4FAE-9DED-A0756B36005B}">
      <dgm:prSet/>
      <dgm:spPr/>
      <dgm:t>
        <a:bodyPr/>
        <a:lstStyle/>
        <a:p>
          <a:endParaRPr lang="en-US"/>
        </a:p>
      </dgm:t>
    </dgm:pt>
    <dgm:pt modelId="{19C69BC0-9892-4EEB-A4CE-1D8B91D051AF}" type="sibTrans" cxnId="{664AEA3D-9DAA-4FAE-9DED-A0756B36005B}">
      <dgm:prSet/>
      <dgm:spPr/>
      <dgm:t>
        <a:bodyPr/>
        <a:lstStyle/>
        <a:p>
          <a:endParaRPr lang="en-US"/>
        </a:p>
      </dgm:t>
    </dgm:pt>
    <dgm:pt modelId="{A613FF7E-ADDD-4A08-86AD-AA2AA2169A3E}" type="pres">
      <dgm:prSet presAssocID="{95CD2A9B-0D9D-42C5-BB67-B0220FD1D31D}" presName="root" presStyleCnt="0">
        <dgm:presLayoutVars>
          <dgm:dir/>
          <dgm:resizeHandles val="exact"/>
        </dgm:presLayoutVars>
      </dgm:prSet>
      <dgm:spPr/>
    </dgm:pt>
    <dgm:pt modelId="{3FD32761-5614-47BF-9C1D-A9665238AD3B}" type="pres">
      <dgm:prSet presAssocID="{1AB6E392-2B74-47D2-9E77-11432A1A22AC}" presName="compNode" presStyleCnt="0"/>
      <dgm:spPr/>
    </dgm:pt>
    <dgm:pt modelId="{51450B7A-6199-48EA-B429-3DC89448102E}" type="pres">
      <dgm:prSet presAssocID="{1AB6E392-2B74-47D2-9E77-11432A1A22AC}" presName="bgRect" presStyleLbl="bgShp" presStyleIdx="0" presStyleCnt="5"/>
      <dgm:spPr/>
    </dgm:pt>
    <dgm:pt modelId="{6A8B1EC8-0BBD-447B-8084-FA58505168F2}" type="pres">
      <dgm:prSet presAssocID="{1AB6E392-2B74-47D2-9E77-11432A1A22A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6CA7B02F-6EB7-4990-B7A7-14D19CBFA042}" type="pres">
      <dgm:prSet presAssocID="{1AB6E392-2B74-47D2-9E77-11432A1A22AC}" presName="spaceRect" presStyleCnt="0"/>
      <dgm:spPr/>
    </dgm:pt>
    <dgm:pt modelId="{CCE6B631-61EA-47A0-82F8-35BDD53DF86F}" type="pres">
      <dgm:prSet presAssocID="{1AB6E392-2B74-47D2-9E77-11432A1A22AC}" presName="parTx" presStyleLbl="revTx" presStyleIdx="0" presStyleCnt="5">
        <dgm:presLayoutVars>
          <dgm:chMax val="0"/>
          <dgm:chPref val="0"/>
        </dgm:presLayoutVars>
      </dgm:prSet>
      <dgm:spPr/>
    </dgm:pt>
    <dgm:pt modelId="{81CCEDA9-FE3B-4C0B-B56A-9076AB124754}" type="pres">
      <dgm:prSet presAssocID="{2DF27FC2-0257-4493-BCF5-C978C7B8F820}" presName="sibTrans" presStyleCnt="0"/>
      <dgm:spPr/>
    </dgm:pt>
    <dgm:pt modelId="{36A82FAE-1D8C-4DBE-9862-8CF1F1C182B3}" type="pres">
      <dgm:prSet presAssocID="{B554FDB8-ACC5-4EB3-B708-D182B21B8D28}" presName="compNode" presStyleCnt="0"/>
      <dgm:spPr/>
    </dgm:pt>
    <dgm:pt modelId="{7C47719F-C2CC-4E65-AC71-78FE9F2CD9AC}" type="pres">
      <dgm:prSet presAssocID="{B554FDB8-ACC5-4EB3-B708-D182B21B8D28}" presName="bgRect" presStyleLbl="bgShp" presStyleIdx="1" presStyleCnt="5"/>
      <dgm:spPr/>
    </dgm:pt>
    <dgm:pt modelId="{26C53D3D-EC67-4F8F-9FF5-F1FEE384A8A5}" type="pres">
      <dgm:prSet presAssocID="{B554FDB8-ACC5-4EB3-B708-D182B21B8D2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rt Lock"/>
        </a:ext>
      </dgm:extLst>
    </dgm:pt>
    <dgm:pt modelId="{1865E08E-07D7-4DFC-A5BC-4E74C3EC5C10}" type="pres">
      <dgm:prSet presAssocID="{B554FDB8-ACC5-4EB3-B708-D182B21B8D28}" presName="spaceRect" presStyleCnt="0"/>
      <dgm:spPr/>
    </dgm:pt>
    <dgm:pt modelId="{2FB93796-27C9-4153-97B7-9E1B55958D75}" type="pres">
      <dgm:prSet presAssocID="{B554FDB8-ACC5-4EB3-B708-D182B21B8D28}" presName="parTx" presStyleLbl="revTx" presStyleIdx="1" presStyleCnt="5">
        <dgm:presLayoutVars>
          <dgm:chMax val="0"/>
          <dgm:chPref val="0"/>
        </dgm:presLayoutVars>
      </dgm:prSet>
      <dgm:spPr/>
    </dgm:pt>
    <dgm:pt modelId="{DBA7C442-3405-4FF5-8840-C5F768F4382B}" type="pres">
      <dgm:prSet presAssocID="{94339290-6154-425E-82C8-997E8CBC2442}" presName="sibTrans" presStyleCnt="0"/>
      <dgm:spPr/>
    </dgm:pt>
    <dgm:pt modelId="{ECE8577A-7A4E-4368-8A73-C74C72A019A6}" type="pres">
      <dgm:prSet presAssocID="{3A42BCB4-31CC-4263-A47A-89766984FD8F}" presName="compNode" presStyleCnt="0"/>
      <dgm:spPr/>
    </dgm:pt>
    <dgm:pt modelId="{E18C3E88-E533-4814-9216-BF8EE5543408}" type="pres">
      <dgm:prSet presAssocID="{3A42BCB4-31CC-4263-A47A-89766984FD8F}" presName="bgRect" presStyleLbl="bgShp" presStyleIdx="2" presStyleCnt="5"/>
      <dgm:spPr/>
    </dgm:pt>
    <dgm:pt modelId="{E4B62657-98EF-42D1-87C7-0B51DF9DF8BA}" type="pres">
      <dgm:prSet presAssocID="{3A42BCB4-31CC-4263-A47A-89766984FD8F}"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Ice cream"/>
        </a:ext>
      </dgm:extLst>
    </dgm:pt>
    <dgm:pt modelId="{229002A7-DA35-4EF3-87AE-69D5D24DAF55}" type="pres">
      <dgm:prSet presAssocID="{3A42BCB4-31CC-4263-A47A-89766984FD8F}" presName="spaceRect" presStyleCnt="0"/>
      <dgm:spPr/>
    </dgm:pt>
    <dgm:pt modelId="{20659653-13FA-403D-804B-084C50C1D4DC}" type="pres">
      <dgm:prSet presAssocID="{3A42BCB4-31CC-4263-A47A-89766984FD8F}" presName="parTx" presStyleLbl="revTx" presStyleIdx="2" presStyleCnt="5">
        <dgm:presLayoutVars>
          <dgm:chMax val="0"/>
          <dgm:chPref val="0"/>
        </dgm:presLayoutVars>
      </dgm:prSet>
      <dgm:spPr/>
    </dgm:pt>
    <dgm:pt modelId="{1F90BDFC-988B-4ECD-B2FA-79B8F9018EC0}" type="pres">
      <dgm:prSet presAssocID="{67528A81-D164-4AF0-8B1E-189847E9F889}" presName="sibTrans" presStyleCnt="0"/>
      <dgm:spPr/>
    </dgm:pt>
    <dgm:pt modelId="{2448BCA7-8D8C-4790-927A-FD4A3295E414}" type="pres">
      <dgm:prSet presAssocID="{48B26E0E-146A-4568-B25C-1CE84B72ABE2}" presName="compNode" presStyleCnt="0"/>
      <dgm:spPr/>
    </dgm:pt>
    <dgm:pt modelId="{ED9459B9-6CBE-45BF-B421-FE07B7BA5D73}" type="pres">
      <dgm:prSet presAssocID="{48B26E0E-146A-4568-B25C-1CE84B72ABE2}" presName="bgRect" presStyleLbl="bgShp" presStyleIdx="3" presStyleCnt="5"/>
      <dgm:spPr/>
    </dgm:pt>
    <dgm:pt modelId="{FF1E0A88-4288-4E22-91C7-8494332DAE40}" type="pres">
      <dgm:prSet presAssocID="{48B26E0E-146A-4568-B25C-1CE84B72ABE2}"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ypewriter"/>
        </a:ext>
      </dgm:extLst>
    </dgm:pt>
    <dgm:pt modelId="{F74BDD5E-4097-41DE-9CDC-531FE68556EF}" type="pres">
      <dgm:prSet presAssocID="{48B26E0E-146A-4568-B25C-1CE84B72ABE2}" presName="spaceRect" presStyleCnt="0"/>
      <dgm:spPr/>
    </dgm:pt>
    <dgm:pt modelId="{06413C9F-5A78-4962-9B4C-5D9F3DB6F5D9}" type="pres">
      <dgm:prSet presAssocID="{48B26E0E-146A-4568-B25C-1CE84B72ABE2}" presName="parTx" presStyleLbl="revTx" presStyleIdx="3" presStyleCnt="5">
        <dgm:presLayoutVars>
          <dgm:chMax val="0"/>
          <dgm:chPref val="0"/>
        </dgm:presLayoutVars>
      </dgm:prSet>
      <dgm:spPr/>
    </dgm:pt>
    <dgm:pt modelId="{64F448DA-78FE-4418-9E11-007BD82AA242}" type="pres">
      <dgm:prSet presAssocID="{9800C879-C104-4C68-B3B1-8C75E79498F3}" presName="sibTrans" presStyleCnt="0"/>
      <dgm:spPr/>
    </dgm:pt>
    <dgm:pt modelId="{5DB2DE6F-284A-4CE8-B7CD-435B18DD7743}" type="pres">
      <dgm:prSet presAssocID="{C4D26EDF-9FAA-4F6B-AB70-266BB4C3AF43}" presName="compNode" presStyleCnt="0"/>
      <dgm:spPr/>
    </dgm:pt>
    <dgm:pt modelId="{903B64CF-DA78-4F29-9C16-E58635FDBC8E}" type="pres">
      <dgm:prSet presAssocID="{C4D26EDF-9FAA-4F6B-AB70-266BB4C3AF43}" presName="bgRect" presStyleLbl="bgShp" presStyleIdx="4" presStyleCnt="5"/>
      <dgm:spPr/>
    </dgm:pt>
    <dgm:pt modelId="{7DBD923F-3D4E-450F-B364-8177C2B8ED02}" type="pres">
      <dgm:prSet presAssocID="{C4D26EDF-9FAA-4F6B-AB70-266BB4C3AF4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aily Calendar"/>
        </a:ext>
      </dgm:extLst>
    </dgm:pt>
    <dgm:pt modelId="{4DDB859A-8825-401A-B8BB-440DEF961047}" type="pres">
      <dgm:prSet presAssocID="{C4D26EDF-9FAA-4F6B-AB70-266BB4C3AF43}" presName="spaceRect" presStyleCnt="0"/>
      <dgm:spPr/>
    </dgm:pt>
    <dgm:pt modelId="{05A805F1-CC4F-4DC9-AA37-14664EB83344}" type="pres">
      <dgm:prSet presAssocID="{C4D26EDF-9FAA-4F6B-AB70-266BB4C3AF43}" presName="parTx" presStyleLbl="revTx" presStyleIdx="4" presStyleCnt="5">
        <dgm:presLayoutVars>
          <dgm:chMax val="0"/>
          <dgm:chPref val="0"/>
        </dgm:presLayoutVars>
      </dgm:prSet>
      <dgm:spPr/>
    </dgm:pt>
  </dgm:ptLst>
  <dgm:cxnLst>
    <dgm:cxn modelId="{C6EE8900-4EB3-45B4-B509-710CE933DB71}" type="presOf" srcId="{3A42BCB4-31CC-4263-A47A-89766984FD8F}" destId="{20659653-13FA-403D-804B-084C50C1D4DC}" srcOrd="0" destOrd="0" presId="urn:microsoft.com/office/officeart/2018/2/layout/IconVerticalSolidList"/>
    <dgm:cxn modelId="{94B40209-6FE6-44F7-B72F-C7296FB01C0E}" type="presOf" srcId="{95CD2A9B-0D9D-42C5-BB67-B0220FD1D31D}" destId="{A613FF7E-ADDD-4A08-86AD-AA2AA2169A3E}" srcOrd="0" destOrd="0" presId="urn:microsoft.com/office/officeart/2018/2/layout/IconVerticalSolidList"/>
    <dgm:cxn modelId="{3DF03C10-AE8E-492A-A6B5-CFDD0F1AE8A1}" srcId="{95CD2A9B-0D9D-42C5-BB67-B0220FD1D31D}" destId="{1AB6E392-2B74-47D2-9E77-11432A1A22AC}" srcOrd="0" destOrd="0" parTransId="{5D265685-69E7-44F0-8128-D0B955BCC720}" sibTransId="{2DF27FC2-0257-4493-BCF5-C978C7B8F820}"/>
    <dgm:cxn modelId="{DEDF0121-8A0A-4859-B574-50ADA0F0CD98}" type="presOf" srcId="{B554FDB8-ACC5-4EB3-B708-D182B21B8D28}" destId="{2FB93796-27C9-4153-97B7-9E1B55958D75}" srcOrd="0" destOrd="0" presId="urn:microsoft.com/office/officeart/2018/2/layout/IconVerticalSolidList"/>
    <dgm:cxn modelId="{664AEA3D-9DAA-4FAE-9DED-A0756B36005B}" srcId="{95CD2A9B-0D9D-42C5-BB67-B0220FD1D31D}" destId="{C4D26EDF-9FAA-4F6B-AB70-266BB4C3AF43}" srcOrd="4" destOrd="0" parTransId="{20977746-0AA8-4C24-9F07-E4BB7C976E0C}" sibTransId="{19C69BC0-9892-4EEB-A4CE-1D8B91D051AF}"/>
    <dgm:cxn modelId="{A3657685-5370-4DED-B6E5-B0823ACBEA46}" type="presOf" srcId="{C4D26EDF-9FAA-4F6B-AB70-266BB4C3AF43}" destId="{05A805F1-CC4F-4DC9-AA37-14664EB83344}" srcOrd="0" destOrd="0" presId="urn:microsoft.com/office/officeart/2018/2/layout/IconVerticalSolidList"/>
    <dgm:cxn modelId="{909D1A88-7D7B-4838-88BA-C1AA2427B5DC}" type="presOf" srcId="{1AB6E392-2B74-47D2-9E77-11432A1A22AC}" destId="{CCE6B631-61EA-47A0-82F8-35BDD53DF86F}" srcOrd="0" destOrd="0" presId="urn:microsoft.com/office/officeart/2018/2/layout/IconVerticalSolidList"/>
    <dgm:cxn modelId="{F07D3199-DA97-4B53-A59E-04C4FA4B91E9}" srcId="{95CD2A9B-0D9D-42C5-BB67-B0220FD1D31D}" destId="{B554FDB8-ACC5-4EB3-B708-D182B21B8D28}" srcOrd="1" destOrd="0" parTransId="{5BED088F-324A-463F-9391-12F5626343B9}" sibTransId="{94339290-6154-425E-82C8-997E8CBC2442}"/>
    <dgm:cxn modelId="{DEB45CDE-4745-4184-8D01-18D3F71455E5}" srcId="{95CD2A9B-0D9D-42C5-BB67-B0220FD1D31D}" destId="{48B26E0E-146A-4568-B25C-1CE84B72ABE2}" srcOrd="3" destOrd="0" parTransId="{4030E612-3C9D-4CB6-BDC8-33A42C78C21B}" sibTransId="{9800C879-C104-4C68-B3B1-8C75E79498F3}"/>
    <dgm:cxn modelId="{CC205BE3-016F-4809-9549-27CF3D4CC124}" srcId="{95CD2A9B-0D9D-42C5-BB67-B0220FD1D31D}" destId="{3A42BCB4-31CC-4263-A47A-89766984FD8F}" srcOrd="2" destOrd="0" parTransId="{AFC84B30-51ED-44F4-9655-44EEDF9A1335}" sibTransId="{67528A81-D164-4AF0-8B1E-189847E9F889}"/>
    <dgm:cxn modelId="{A5488BE7-21AA-4051-A9BE-9737648E8F55}" type="presOf" srcId="{48B26E0E-146A-4568-B25C-1CE84B72ABE2}" destId="{06413C9F-5A78-4962-9B4C-5D9F3DB6F5D9}" srcOrd="0" destOrd="0" presId="urn:microsoft.com/office/officeart/2018/2/layout/IconVerticalSolidList"/>
    <dgm:cxn modelId="{11D719FC-0160-421E-BF16-DDCF96AA62CF}" type="presParOf" srcId="{A613FF7E-ADDD-4A08-86AD-AA2AA2169A3E}" destId="{3FD32761-5614-47BF-9C1D-A9665238AD3B}" srcOrd="0" destOrd="0" presId="urn:microsoft.com/office/officeart/2018/2/layout/IconVerticalSolidList"/>
    <dgm:cxn modelId="{8E49CF78-E779-4D3E-9EC8-1BE7B7703421}" type="presParOf" srcId="{3FD32761-5614-47BF-9C1D-A9665238AD3B}" destId="{51450B7A-6199-48EA-B429-3DC89448102E}" srcOrd="0" destOrd="0" presId="urn:microsoft.com/office/officeart/2018/2/layout/IconVerticalSolidList"/>
    <dgm:cxn modelId="{0AE4BFEB-F802-4019-B495-C444F1E52F60}" type="presParOf" srcId="{3FD32761-5614-47BF-9C1D-A9665238AD3B}" destId="{6A8B1EC8-0BBD-447B-8084-FA58505168F2}" srcOrd="1" destOrd="0" presId="urn:microsoft.com/office/officeart/2018/2/layout/IconVerticalSolidList"/>
    <dgm:cxn modelId="{9CB1E55F-C3EB-4274-9C81-D4E8B2603729}" type="presParOf" srcId="{3FD32761-5614-47BF-9C1D-A9665238AD3B}" destId="{6CA7B02F-6EB7-4990-B7A7-14D19CBFA042}" srcOrd="2" destOrd="0" presId="urn:microsoft.com/office/officeart/2018/2/layout/IconVerticalSolidList"/>
    <dgm:cxn modelId="{1048785B-5297-4C80-8809-19368B8B0114}" type="presParOf" srcId="{3FD32761-5614-47BF-9C1D-A9665238AD3B}" destId="{CCE6B631-61EA-47A0-82F8-35BDD53DF86F}" srcOrd="3" destOrd="0" presId="urn:microsoft.com/office/officeart/2018/2/layout/IconVerticalSolidList"/>
    <dgm:cxn modelId="{C454F772-3F03-4398-AF9F-FB1728C607FA}" type="presParOf" srcId="{A613FF7E-ADDD-4A08-86AD-AA2AA2169A3E}" destId="{81CCEDA9-FE3B-4C0B-B56A-9076AB124754}" srcOrd="1" destOrd="0" presId="urn:microsoft.com/office/officeart/2018/2/layout/IconVerticalSolidList"/>
    <dgm:cxn modelId="{BA2891CE-6089-49E2-9290-848E6F855541}" type="presParOf" srcId="{A613FF7E-ADDD-4A08-86AD-AA2AA2169A3E}" destId="{36A82FAE-1D8C-4DBE-9862-8CF1F1C182B3}" srcOrd="2" destOrd="0" presId="urn:microsoft.com/office/officeart/2018/2/layout/IconVerticalSolidList"/>
    <dgm:cxn modelId="{041994E5-5BC7-4308-9741-AA0821C1E924}" type="presParOf" srcId="{36A82FAE-1D8C-4DBE-9862-8CF1F1C182B3}" destId="{7C47719F-C2CC-4E65-AC71-78FE9F2CD9AC}" srcOrd="0" destOrd="0" presId="urn:microsoft.com/office/officeart/2018/2/layout/IconVerticalSolidList"/>
    <dgm:cxn modelId="{83862F3D-0CE9-4D06-9068-26AB7ED8FB20}" type="presParOf" srcId="{36A82FAE-1D8C-4DBE-9862-8CF1F1C182B3}" destId="{26C53D3D-EC67-4F8F-9FF5-F1FEE384A8A5}" srcOrd="1" destOrd="0" presId="urn:microsoft.com/office/officeart/2018/2/layout/IconVerticalSolidList"/>
    <dgm:cxn modelId="{6732428A-0418-40F3-A5F0-602C9B419DE1}" type="presParOf" srcId="{36A82FAE-1D8C-4DBE-9862-8CF1F1C182B3}" destId="{1865E08E-07D7-4DFC-A5BC-4E74C3EC5C10}" srcOrd="2" destOrd="0" presId="urn:microsoft.com/office/officeart/2018/2/layout/IconVerticalSolidList"/>
    <dgm:cxn modelId="{8C9C8D45-943A-43BD-8653-33EED468FB8A}" type="presParOf" srcId="{36A82FAE-1D8C-4DBE-9862-8CF1F1C182B3}" destId="{2FB93796-27C9-4153-97B7-9E1B55958D75}" srcOrd="3" destOrd="0" presId="urn:microsoft.com/office/officeart/2018/2/layout/IconVerticalSolidList"/>
    <dgm:cxn modelId="{E86C3FE5-6B82-49D1-876C-FC87D5DA583A}" type="presParOf" srcId="{A613FF7E-ADDD-4A08-86AD-AA2AA2169A3E}" destId="{DBA7C442-3405-4FF5-8840-C5F768F4382B}" srcOrd="3" destOrd="0" presId="urn:microsoft.com/office/officeart/2018/2/layout/IconVerticalSolidList"/>
    <dgm:cxn modelId="{B737E931-0AC1-4930-91C3-12705683F012}" type="presParOf" srcId="{A613FF7E-ADDD-4A08-86AD-AA2AA2169A3E}" destId="{ECE8577A-7A4E-4368-8A73-C74C72A019A6}" srcOrd="4" destOrd="0" presId="urn:microsoft.com/office/officeart/2018/2/layout/IconVerticalSolidList"/>
    <dgm:cxn modelId="{2860CAC5-6013-4DB8-BD2C-E821804FC4FB}" type="presParOf" srcId="{ECE8577A-7A4E-4368-8A73-C74C72A019A6}" destId="{E18C3E88-E533-4814-9216-BF8EE5543408}" srcOrd="0" destOrd="0" presId="urn:microsoft.com/office/officeart/2018/2/layout/IconVerticalSolidList"/>
    <dgm:cxn modelId="{9DCAE33A-58E7-4D74-8641-6DA2A97F2F39}" type="presParOf" srcId="{ECE8577A-7A4E-4368-8A73-C74C72A019A6}" destId="{E4B62657-98EF-42D1-87C7-0B51DF9DF8BA}" srcOrd="1" destOrd="0" presId="urn:microsoft.com/office/officeart/2018/2/layout/IconVerticalSolidList"/>
    <dgm:cxn modelId="{7D414138-DA17-46E5-A164-B3FEF4EC75FD}" type="presParOf" srcId="{ECE8577A-7A4E-4368-8A73-C74C72A019A6}" destId="{229002A7-DA35-4EF3-87AE-69D5D24DAF55}" srcOrd="2" destOrd="0" presId="urn:microsoft.com/office/officeart/2018/2/layout/IconVerticalSolidList"/>
    <dgm:cxn modelId="{65567154-FE28-4905-A4B9-291933015616}" type="presParOf" srcId="{ECE8577A-7A4E-4368-8A73-C74C72A019A6}" destId="{20659653-13FA-403D-804B-084C50C1D4DC}" srcOrd="3" destOrd="0" presId="urn:microsoft.com/office/officeart/2018/2/layout/IconVerticalSolidList"/>
    <dgm:cxn modelId="{D0FC553C-572C-4655-9EEB-368081A7C952}" type="presParOf" srcId="{A613FF7E-ADDD-4A08-86AD-AA2AA2169A3E}" destId="{1F90BDFC-988B-4ECD-B2FA-79B8F9018EC0}" srcOrd="5" destOrd="0" presId="urn:microsoft.com/office/officeart/2018/2/layout/IconVerticalSolidList"/>
    <dgm:cxn modelId="{B9C9B283-01A0-4EE6-AAD9-19585378D3FE}" type="presParOf" srcId="{A613FF7E-ADDD-4A08-86AD-AA2AA2169A3E}" destId="{2448BCA7-8D8C-4790-927A-FD4A3295E414}" srcOrd="6" destOrd="0" presId="urn:microsoft.com/office/officeart/2018/2/layout/IconVerticalSolidList"/>
    <dgm:cxn modelId="{1F6E59A3-6B53-44DE-A9E0-4E02BBBBA28F}" type="presParOf" srcId="{2448BCA7-8D8C-4790-927A-FD4A3295E414}" destId="{ED9459B9-6CBE-45BF-B421-FE07B7BA5D73}" srcOrd="0" destOrd="0" presId="urn:microsoft.com/office/officeart/2018/2/layout/IconVerticalSolidList"/>
    <dgm:cxn modelId="{1F605B14-F914-423C-8DE6-6D224D76D045}" type="presParOf" srcId="{2448BCA7-8D8C-4790-927A-FD4A3295E414}" destId="{FF1E0A88-4288-4E22-91C7-8494332DAE40}" srcOrd="1" destOrd="0" presId="urn:microsoft.com/office/officeart/2018/2/layout/IconVerticalSolidList"/>
    <dgm:cxn modelId="{596A3FB3-F0DE-4D93-9180-94C263FA640A}" type="presParOf" srcId="{2448BCA7-8D8C-4790-927A-FD4A3295E414}" destId="{F74BDD5E-4097-41DE-9CDC-531FE68556EF}" srcOrd="2" destOrd="0" presId="urn:microsoft.com/office/officeart/2018/2/layout/IconVerticalSolidList"/>
    <dgm:cxn modelId="{EC4A3B48-54C1-4FA5-88CE-FAFA5B11026E}" type="presParOf" srcId="{2448BCA7-8D8C-4790-927A-FD4A3295E414}" destId="{06413C9F-5A78-4962-9B4C-5D9F3DB6F5D9}" srcOrd="3" destOrd="0" presId="urn:microsoft.com/office/officeart/2018/2/layout/IconVerticalSolidList"/>
    <dgm:cxn modelId="{5517F925-F94E-47C1-A52F-6E659B6009A2}" type="presParOf" srcId="{A613FF7E-ADDD-4A08-86AD-AA2AA2169A3E}" destId="{64F448DA-78FE-4418-9E11-007BD82AA242}" srcOrd="7" destOrd="0" presId="urn:microsoft.com/office/officeart/2018/2/layout/IconVerticalSolidList"/>
    <dgm:cxn modelId="{2A662E61-2D2F-4038-BEAC-17ABA13E6697}" type="presParOf" srcId="{A613FF7E-ADDD-4A08-86AD-AA2AA2169A3E}" destId="{5DB2DE6F-284A-4CE8-B7CD-435B18DD7743}" srcOrd="8" destOrd="0" presId="urn:microsoft.com/office/officeart/2018/2/layout/IconVerticalSolidList"/>
    <dgm:cxn modelId="{A4020424-2AF0-4728-BBC9-B108CE1B79FD}" type="presParOf" srcId="{5DB2DE6F-284A-4CE8-B7CD-435B18DD7743}" destId="{903B64CF-DA78-4F29-9C16-E58635FDBC8E}" srcOrd="0" destOrd="0" presId="urn:microsoft.com/office/officeart/2018/2/layout/IconVerticalSolidList"/>
    <dgm:cxn modelId="{B32950E6-E1C7-44DD-9639-9D3C08B400FF}" type="presParOf" srcId="{5DB2DE6F-284A-4CE8-B7CD-435B18DD7743}" destId="{7DBD923F-3D4E-450F-B364-8177C2B8ED02}" srcOrd="1" destOrd="0" presId="urn:microsoft.com/office/officeart/2018/2/layout/IconVerticalSolidList"/>
    <dgm:cxn modelId="{4D3E4BB7-1432-4BA8-A7C8-84B84D9FE057}" type="presParOf" srcId="{5DB2DE6F-284A-4CE8-B7CD-435B18DD7743}" destId="{4DDB859A-8825-401A-B8BB-440DEF961047}" srcOrd="2" destOrd="0" presId="urn:microsoft.com/office/officeart/2018/2/layout/IconVerticalSolidList"/>
    <dgm:cxn modelId="{D33B921D-31CF-4A9A-BDDA-DF663A97CA3E}" type="presParOf" srcId="{5DB2DE6F-284A-4CE8-B7CD-435B18DD7743}" destId="{05A805F1-CC4F-4DC9-AA37-14664EB8334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D6FF43-A61A-4615-A42D-D82A569A6FFF}"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0C853571-A178-4604-ADA0-FB27B9F74553}">
      <dgm:prSet/>
      <dgm:spPr/>
      <dgm:t>
        <a:bodyPr/>
        <a:lstStyle/>
        <a:p>
          <a:pPr>
            <a:defRPr cap="all"/>
          </a:pPr>
          <a:r>
            <a:rPr lang="en-US" b="1"/>
            <a:t>Part 2: Why Plagiarism and AI-assisted Writing are Considered Cheating</a:t>
          </a:r>
          <a:endParaRPr lang="en-US"/>
        </a:p>
      </dgm:t>
    </dgm:pt>
    <dgm:pt modelId="{2D3069CF-52F8-41A6-9703-BB78BB70ECDB}" type="parTrans" cxnId="{2742CFB7-5437-490D-8B09-219C78BDEF1A}">
      <dgm:prSet/>
      <dgm:spPr/>
      <dgm:t>
        <a:bodyPr/>
        <a:lstStyle/>
        <a:p>
          <a:endParaRPr lang="en-US"/>
        </a:p>
      </dgm:t>
    </dgm:pt>
    <dgm:pt modelId="{A652253C-BF1D-44AD-A1ED-898997881120}" type="sibTrans" cxnId="{2742CFB7-5437-490D-8B09-219C78BDEF1A}">
      <dgm:prSet/>
      <dgm:spPr/>
      <dgm:t>
        <a:bodyPr/>
        <a:lstStyle/>
        <a:p>
          <a:endParaRPr lang="en-US"/>
        </a:p>
      </dgm:t>
    </dgm:pt>
    <dgm:pt modelId="{5778F8CA-C17D-42C1-ADF8-63B7D76ACD7E}">
      <dgm:prSet/>
      <dgm:spPr/>
      <dgm:t>
        <a:bodyPr/>
        <a:lstStyle/>
        <a:p>
          <a:pPr>
            <a:defRPr cap="all"/>
          </a:pPr>
          <a:r>
            <a:rPr lang="en-US" b="1"/>
            <a:t>(Maintaining Honesty in Writing)</a:t>
          </a:r>
          <a:endParaRPr lang="en-US"/>
        </a:p>
      </dgm:t>
    </dgm:pt>
    <dgm:pt modelId="{8FEF68F4-1321-4358-BD25-D01878C945FD}" type="parTrans" cxnId="{D1D9E033-7342-421F-94C8-EF7E917BDC83}">
      <dgm:prSet/>
      <dgm:spPr/>
      <dgm:t>
        <a:bodyPr/>
        <a:lstStyle/>
        <a:p>
          <a:endParaRPr lang="en-US"/>
        </a:p>
      </dgm:t>
    </dgm:pt>
    <dgm:pt modelId="{2EE96D39-3872-49FD-9882-6F31DA80BA19}" type="sibTrans" cxnId="{D1D9E033-7342-421F-94C8-EF7E917BDC83}">
      <dgm:prSet/>
      <dgm:spPr/>
      <dgm:t>
        <a:bodyPr/>
        <a:lstStyle/>
        <a:p>
          <a:endParaRPr lang="en-US"/>
        </a:p>
      </dgm:t>
    </dgm:pt>
    <dgm:pt modelId="{69F54E85-A770-4FA6-8F55-0DFDFA11A250}" type="pres">
      <dgm:prSet presAssocID="{95D6FF43-A61A-4615-A42D-D82A569A6FFF}" presName="root" presStyleCnt="0">
        <dgm:presLayoutVars>
          <dgm:dir/>
          <dgm:resizeHandles val="exact"/>
        </dgm:presLayoutVars>
      </dgm:prSet>
      <dgm:spPr/>
    </dgm:pt>
    <dgm:pt modelId="{DBD3429B-519B-4C26-91C8-6E72A27E0296}" type="pres">
      <dgm:prSet presAssocID="{0C853571-A178-4604-ADA0-FB27B9F74553}" presName="compNode" presStyleCnt="0"/>
      <dgm:spPr/>
    </dgm:pt>
    <dgm:pt modelId="{463C9473-6168-4DFD-A358-6DC40C33AEBB}" type="pres">
      <dgm:prSet presAssocID="{0C853571-A178-4604-ADA0-FB27B9F74553}" presName="iconBgRect" presStyleLbl="bgShp" presStyleIdx="0" presStyleCnt="2"/>
      <dgm:spPr/>
    </dgm:pt>
    <dgm:pt modelId="{59819581-EA0C-4F35-95FC-2EC779969E5B}" type="pres">
      <dgm:prSet presAssocID="{0C853571-A178-4604-ADA0-FB27B9F7455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884BF75D-3E1E-4B7C-B28D-27B0F292533D}" type="pres">
      <dgm:prSet presAssocID="{0C853571-A178-4604-ADA0-FB27B9F74553}" presName="spaceRect" presStyleCnt="0"/>
      <dgm:spPr/>
    </dgm:pt>
    <dgm:pt modelId="{4E24D0B9-CE67-489E-9CD4-3CD76D028ABC}" type="pres">
      <dgm:prSet presAssocID="{0C853571-A178-4604-ADA0-FB27B9F74553}" presName="textRect" presStyleLbl="revTx" presStyleIdx="0" presStyleCnt="2">
        <dgm:presLayoutVars>
          <dgm:chMax val="1"/>
          <dgm:chPref val="1"/>
        </dgm:presLayoutVars>
      </dgm:prSet>
      <dgm:spPr/>
    </dgm:pt>
    <dgm:pt modelId="{5C232C09-86EA-4AF2-9BF8-D830F2E90253}" type="pres">
      <dgm:prSet presAssocID="{A652253C-BF1D-44AD-A1ED-898997881120}" presName="sibTrans" presStyleCnt="0"/>
      <dgm:spPr/>
    </dgm:pt>
    <dgm:pt modelId="{821AAAE0-0855-4134-B471-414634FDDC63}" type="pres">
      <dgm:prSet presAssocID="{5778F8CA-C17D-42C1-ADF8-63B7D76ACD7E}" presName="compNode" presStyleCnt="0"/>
      <dgm:spPr/>
    </dgm:pt>
    <dgm:pt modelId="{6FDAB59D-B4E3-44CC-B65F-BA729DA421FA}" type="pres">
      <dgm:prSet presAssocID="{5778F8CA-C17D-42C1-ADF8-63B7D76ACD7E}" presName="iconBgRect" presStyleLbl="bgShp" presStyleIdx="1" presStyleCnt="2"/>
      <dgm:spPr/>
    </dgm:pt>
    <dgm:pt modelId="{32455352-A685-41CC-8604-B1B65DB9D2C7}" type="pres">
      <dgm:prSet presAssocID="{5778F8CA-C17D-42C1-ADF8-63B7D76ACD7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ncil"/>
        </a:ext>
      </dgm:extLst>
    </dgm:pt>
    <dgm:pt modelId="{8145A3D9-C2B7-45BA-8A2A-68BAC80AE729}" type="pres">
      <dgm:prSet presAssocID="{5778F8CA-C17D-42C1-ADF8-63B7D76ACD7E}" presName="spaceRect" presStyleCnt="0"/>
      <dgm:spPr/>
    </dgm:pt>
    <dgm:pt modelId="{C822A638-421A-41AF-A0F5-F3D64ED7F353}" type="pres">
      <dgm:prSet presAssocID="{5778F8CA-C17D-42C1-ADF8-63B7D76ACD7E}" presName="textRect" presStyleLbl="revTx" presStyleIdx="1" presStyleCnt="2">
        <dgm:presLayoutVars>
          <dgm:chMax val="1"/>
          <dgm:chPref val="1"/>
        </dgm:presLayoutVars>
      </dgm:prSet>
      <dgm:spPr/>
    </dgm:pt>
  </dgm:ptLst>
  <dgm:cxnLst>
    <dgm:cxn modelId="{00681205-0D86-4B0F-B0A7-8B3D6FF7BEFD}" type="presOf" srcId="{5778F8CA-C17D-42C1-ADF8-63B7D76ACD7E}" destId="{C822A638-421A-41AF-A0F5-F3D64ED7F353}" srcOrd="0" destOrd="0" presId="urn:microsoft.com/office/officeart/2018/5/layout/IconCircleLabelList"/>
    <dgm:cxn modelId="{57DE7608-5A30-407D-BDE8-F238CF290C1F}" type="presOf" srcId="{0C853571-A178-4604-ADA0-FB27B9F74553}" destId="{4E24D0B9-CE67-489E-9CD4-3CD76D028ABC}" srcOrd="0" destOrd="0" presId="urn:microsoft.com/office/officeart/2018/5/layout/IconCircleLabelList"/>
    <dgm:cxn modelId="{D1D9E033-7342-421F-94C8-EF7E917BDC83}" srcId="{95D6FF43-A61A-4615-A42D-D82A569A6FFF}" destId="{5778F8CA-C17D-42C1-ADF8-63B7D76ACD7E}" srcOrd="1" destOrd="0" parTransId="{8FEF68F4-1321-4358-BD25-D01878C945FD}" sibTransId="{2EE96D39-3872-49FD-9882-6F31DA80BA19}"/>
    <dgm:cxn modelId="{AD840AAD-5019-4F93-B8A9-F00286AB3380}" type="presOf" srcId="{95D6FF43-A61A-4615-A42D-D82A569A6FFF}" destId="{69F54E85-A770-4FA6-8F55-0DFDFA11A250}" srcOrd="0" destOrd="0" presId="urn:microsoft.com/office/officeart/2018/5/layout/IconCircleLabelList"/>
    <dgm:cxn modelId="{2742CFB7-5437-490D-8B09-219C78BDEF1A}" srcId="{95D6FF43-A61A-4615-A42D-D82A569A6FFF}" destId="{0C853571-A178-4604-ADA0-FB27B9F74553}" srcOrd="0" destOrd="0" parTransId="{2D3069CF-52F8-41A6-9703-BB78BB70ECDB}" sibTransId="{A652253C-BF1D-44AD-A1ED-898997881120}"/>
    <dgm:cxn modelId="{57BFDF8F-B13C-41AF-ADD1-2C915E67674E}" type="presParOf" srcId="{69F54E85-A770-4FA6-8F55-0DFDFA11A250}" destId="{DBD3429B-519B-4C26-91C8-6E72A27E0296}" srcOrd="0" destOrd="0" presId="urn:microsoft.com/office/officeart/2018/5/layout/IconCircleLabelList"/>
    <dgm:cxn modelId="{9FC0E726-5ABD-410E-AC15-1FDE45490579}" type="presParOf" srcId="{DBD3429B-519B-4C26-91C8-6E72A27E0296}" destId="{463C9473-6168-4DFD-A358-6DC40C33AEBB}" srcOrd="0" destOrd="0" presId="urn:microsoft.com/office/officeart/2018/5/layout/IconCircleLabelList"/>
    <dgm:cxn modelId="{16788225-859C-4B3F-93B8-CEA842B19B51}" type="presParOf" srcId="{DBD3429B-519B-4C26-91C8-6E72A27E0296}" destId="{59819581-EA0C-4F35-95FC-2EC779969E5B}" srcOrd="1" destOrd="0" presId="urn:microsoft.com/office/officeart/2018/5/layout/IconCircleLabelList"/>
    <dgm:cxn modelId="{175AD86E-05AD-438B-85E6-05C94B835F6C}" type="presParOf" srcId="{DBD3429B-519B-4C26-91C8-6E72A27E0296}" destId="{884BF75D-3E1E-4B7C-B28D-27B0F292533D}" srcOrd="2" destOrd="0" presId="urn:microsoft.com/office/officeart/2018/5/layout/IconCircleLabelList"/>
    <dgm:cxn modelId="{A7409D0B-71BA-4D97-AAF5-82B635A9F25A}" type="presParOf" srcId="{DBD3429B-519B-4C26-91C8-6E72A27E0296}" destId="{4E24D0B9-CE67-489E-9CD4-3CD76D028ABC}" srcOrd="3" destOrd="0" presId="urn:microsoft.com/office/officeart/2018/5/layout/IconCircleLabelList"/>
    <dgm:cxn modelId="{A023F91F-1DC9-4CF0-B29F-4A8D1220BCDF}" type="presParOf" srcId="{69F54E85-A770-4FA6-8F55-0DFDFA11A250}" destId="{5C232C09-86EA-4AF2-9BF8-D830F2E90253}" srcOrd="1" destOrd="0" presId="urn:microsoft.com/office/officeart/2018/5/layout/IconCircleLabelList"/>
    <dgm:cxn modelId="{2B8E48C1-8FD6-484C-8513-9A3EAA8F8E85}" type="presParOf" srcId="{69F54E85-A770-4FA6-8F55-0DFDFA11A250}" destId="{821AAAE0-0855-4134-B471-414634FDDC63}" srcOrd="2" destOrd="0" presId="urn:microsoft.com/office/officeart/2018/5/layout/IconCircleLabelList"/>
    <dgm:cxn modelId="{DC69CAFF-A204-4F3B-8E98-621A951B2872}" type="presParOf" srcId="{821AAAE0-0855-4134-B471-414634FDDC63}" destId="{6FDAB59D-B4E3-44CC-B65F-BA729DA421FA}" srcOrd="0" destOrd="0" presId="urn:microsoft.com/office/officeart/2018/5/layout/IconCircleLabelList"/>
    <dgm:cxn modelId="{5F788A46-9D94-4B95-A416-5A76D2987D6F}" type="presParOf" srcId="{821AAAE0-0855-4134-B471-414634FDDC63}" destId="{32455352-A685-41CC-8604-B1B65DB9D2C7}" srcOrd="1" destOrd="0" presId="urn:microsoft.com/office/officeart/2018/5/layout/IconCircleLabelList"/>
    <dgm:cxn modelId="{AAF7EC51-9D2A-4244-B947-A802B0B42700}" type="presParOf" srcId="{821AAAE0-0855-4134-B471-414634FDDC63}" destId="{8145A3D9-C2B7-45BA-8A2A-68BAC80AE729}" srcOrd="2" destOrd="0" presId="urn:microsoft.com/office/officeart/2018/5/layout/IconCircleLabelList"/>
    <dgm:cxn modelId="{E35365A3-3CAF-4FFD-B49F-CC7B425477BE}" type="presParOf" srcId="{821AAAE0-0855-4134-B471-414634FDDC63}" destId="{C822A638-421A-41AF-A0F5-F3D64ED7F35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7CECE0-683C-4260-BCF8-2728614BB583}"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2719F393-0F05-4513-ACDB-284582409E35}">
      <dgm:prSet custT="1"/>
      <dgm:spPr/>
      <dgm:t>
        <a:bodyPr/>
        <a:lstStyle/>
        <a:p>
          <a:r>
            <a:rPr lang="en-US" sz="1400" b="1" dirty="0">
              <a:solidFill>
                <a:srgbClr val="0070C0"/>
              </a:solidFill>
            </a:rPr>
            <a:t>Writing Center</a:t>
          </a:r>
          <a:r>
            <a:rPr lang="en-US" sz="1400" dirty="0"/>
            <a:t>: The Writing Center provides valuable support to students in developing meaningful essays through various services, including one-on-one consultations, workshops, and online resources. Students can receive personalized guidance and feedback to build self-confidence, enhance their writing skills and produce high-quality essays. </a:t>
          </a:r>
        </a:p>
      </dgm:t>
    </dgm:pt>
    <dgm:pt modelId="{383FB2EA-A3C0-4619-8399-6BBBADC9EB04}" type="parTrans" cxnId="{32820C80-049F-44B7-B822-CCDCB446431C}">
      <dgm:prSet/>
      <dgm:spPr/>
      <dgm:t>
        <a:bodyPr/>
        <a:lstStyle/>
        <a:p>
          <a:endParaRPr lang="en-US"/>
        </a:p>
      </dgm:t>
    </dgm:pt>
    <dgm:pt modelId="{DB068B73-6101-4B01-B72B-C3CFD1EE0320}" type="sibTrans" cxnId="{32820C80-049F-44B7-B822-CCDCB446431C}">
      <dgm:prSet/>
      <dgm:spPr/>
      <dgm:t>
        <a:bodyPr/>
        <a:lstStyle/>
        <a:p>
          <a:endParaRPr lang="en-US"/>
        </a:p>
      </dgm:t>
    </dgm:pt>
    <dgm:pt modelId="{42FA76C5-4100-49C7-8023-017E0425C069}">
      <dgm:prSet custT="1"/>
      <dgm:spPr/>
      <dgm:t>
        <a:bodyPr/>
        <a:lstStyle/>
        <a:p>
          <a:r>
            <a:rPr lang="en-US" sz="1400" b="1" dirty="0">
              <a:solidFill>
                <a:srgbClr val="0070C0"/>
              </a:solidFill>
            </a:rPr>
            <a:t>Maintaining Academic Integrity</a:t>
          </a:r>
          <a:r>
            <a:rPr lang="en-US" sz="1400" dirty="0"/>
            <a:t>: Plagiarism, defined as the unauthorized use of others' work without proper citation, undermines the integrity of academic work and can have serious consequences. The risks associated with AI-assisted writing tools highlight the need for responsible and ethical writing practices to maintain academic integrity and preserve the credibility of education</a:t>
          </a:r>
          <a:r>
            <a:rPr lang="en-US" sz="1100" dirty="0"/>
            <a:t>.</a:t>
          </a:r>
        </a:p>
      </dgm:t>
    </dgm:pt>
    <dgm:pt modelId="{A8FBB244-A24F-4CAF-8C27-26B9906E5F43}" type="parTrans" cxnId="{6A306069-C642-4067-B98A-E6270744F4A7}">
      <dgm:prSet/>
      <dgm:spPr/>
      <dgm:t>
        <a:bodyPr/>
        <a:lstStyle/>
        <a:p>
          <a:endParaRPr lang="en-US"/>
        </a:p>
      </dgm:t>
    </dgm:pt>
    <dgm:pt modelId="{F1F63932-5F5E-449B-BCED-689D8BBBD4F5}" type="sibTrans" cxnId="{6A306069-C642-4067-B98A-E6270744F4A7}">
      <dgm:prSet/>
      <dgm:spPr/>
      <dgm:t>
        <a:bodyPr/>
        <a:lstStyle/>
        <a:p>
          <a:endParaRPr lang="en-US"/>
        </a:p>
      </dgm:t>
    </dgm:pt>
    <dgm:pt modelId="{25FA7100-17A2-4F85-BDB6-A2D04A03D506}">
      <dgm:prSet custT="1"/>
      <dgm:spPr/>
      <dgm:t>
        <a:bodyPr/>
        <a:lstStyle/>
        <a:p>
          <a:r>
            <a:rPr lang="en-US" sz="1400" b="1" dirty="0">
              <a:solidFill>
                <a:srgbClr val="0070C0"/>
              </a:solidFill>
            </a:rPr>
            <a:t>The Writing Process</a:t>
          </a:r>
          <a:r>
            <a:rPr lang="en-US" sz="1400" dirty="0"/>
            <a:t>: The writing process is a step-by-step guide from idea to submission, encompassing stages such as prewriting, drafting, revising, and proofreading. Prewriting involves brainstorming ideas, researching, and outlining while drafting focuses on putting ideas into written form without worrying about perfection. Revising and proofreading are essential for refining content and addressing the mechanics and technical aspects of writing. The final stage involves preparing polished drafts for submission, marking the culmination of the writing process.</a:t>
          </a:r>
        </a:p>
        <a:p>
          <a:endParaRPr lang="en-US" sz="1400" dirty="0"/>
        </a:p>
      </dgm:t>
    </dgm:pt>
    <dgm:pt modelId="{CEC38C4C-7091-41B6-8EDF-956F3A0202F5}" type="parTrans" cxnId="{D095AE84-D5BB-4825-95AE-228208A70658}">
      <dgm:prSet/>
      <dgm:spPr/>
      <dgm:t>
        <a:bodyPr/>
        <a:lstStyle/>
        <a:p>
          <a:endParaRPr lang="en-US"/>
        </a:p>
      </dgm:t>
    </dgm:pt>
    <dgm:pt modelId="{CF6EDB6A-561E-414C-9F19-98D4BAD3CC36}" type="sibTrans" cxnId="{D095AE84-D5BB-4825-95AE-228208A70658}">
      <dgm:prSet/>
      <dgm:spPr/>
      <dgm:t>
        <a:bodyPr/>
        <a:lstStyle/>
        <a:p>
          <a:endParaRPr lang="en-US"/>
        </a:p>
      </dgm:t>
    </dgm:pt>
    <dgm:pt modelId="{F98A04F6-4917-429B-B11B-9892B145949A}">
      <dgm:prSet/>
      <dgm:spPr/>
      <dgm:t>
        <a:bodyPr/>
        <a:lstStyle/>
        <a:p>
          <a:r>
            <a:rPr lang="en-US" dirty="0"/>
            <a:t>These slides collectively highlight the importance of seeking support from resources like the Writing Center, maintaining academic integrity, and following a structured writing process to produce meaningful and ethically sound work.</a:t>
          </a:r>
        </a:p>
      </dgm:t>
    </dgm:pt>
    <dgm:pt modelId="{DB7162E9-E739-4C82-85DB-F48DF6EC8AE1}" type="parTrans" cxnId="{4FCD13B3-8116-4107-8B5D-09F04E5DDEE7}">
      <dgm:prSet/>
      <dgm:spPr/>
      <dgm:t>
        <a:bodyPr/>
        <a:lstStyle/>
        <a:p>
          <a:endParaRPr lang="en-US"/>
        </a:p>
      </dgm:t>
    </dgm:pt>
    <dgm:pt modelId="{38E177A9-E397-4730-9659-14B6B5596EE3}" type="sibTrans" cxnId="{4FCD13B3-8116-4107-8B5D-09F04E5DDEE7}">
      <dgm:prSet/>
      <dgm:spPr/>
      <dgm:t>
        <a:bodyPr/>
        <a:lstStyle/>
        <a:p>
          <a:endParaRPr lang="en-US"/>
        </a:p>
      </dgm:t>
    </dgm:pt>
    <dgm:pt modelId="{8AE6CF05-8E9D-F743-BB40-6C195D3D277C}" type="pres">
      <dgm:prSet presAssocID="{BA7CECE0-683C-4260-BCF8-2728614BB583}" presName="vert0" presStyleCnt="0">
        <dgm:presLayoutVars>
          <dgm:dir/>
          <dgm:animOne val="branch"/>
          <dgm:animLvl val="lvl"/>
        </dgm:presLayoutVars>
      </dgm:prSet>
      <dgm:spPr/>
    </dgm:pt>
    <dgm:pt modelId="{E55C1177-8469-E549-A912-62A7834B581A}" type="pres">
      <dgm:prSet presAssocID="{2719F393-0F05-4513-ACDB-284582409E35}" presName="thickLine" presStyleLbl="alignNode1" presStyleIdx="0" presStyleCnt="4"/>
      <dgm:spPr/>
    </dgm:pt>
    <dgm:pt modelId="{2FE07316-302A-B544-8E4C-EF18DBEE5066}" type="pres">
      <dgm:prSet presAssocID="{2719F393-0F05-4513-ACDB-284582409E35}" presName="horz1" presStyleCnt="0"/>
      <dgm:spPr/>
    </dgm:pt>
    <dgm:pt modelId="{55E43C93-10EA-3241-BF62-8F83790D7613}" type="pres">
      <dgm:prSet presAssocID="{2719F393-0F05-4513-ACDB-284582409E35}" presName="tx1" presStyleLbl="revTx" presStyleIdx="0" presStyleCnt="4"/>
      <dgm:spPr/>
    </dgm:pt>
    <dgm:pt modelId="{367DCB73-EA36-8A46-B9DD-22EF4D2AD10C}" type="pres">
      <dgm:prSet presAssocID="{2719F393-0F05-4513-ACDB-284582409E35}" presName="vert1" presStyleCnt="0"/>
      <dgm:spPr/>
    </dgm:pt>
    <dgm:pt modelId="{E963E946-00F0-124D-98D5-0FDF19377C49}" type="pres">
      <dgm:prSet presAssocID="{42FA76C5-4100-49C7-8023-017E0425C069}" presName="thickLine" presStyleLbl="alignNode1" presStyleIdx="1" presStyleCnt="4"/>
      <dgm:spPr/>
    </dgm:pt>
    <dgm:pt modelId="{130D2EB0-4BF6-4C47-9E62-B7B677B1BBFC}" type="pres">
      <dgm:prSet presAssocID="{42FA76C5-4100-49C7-8023-017E0425C069}" presName="horz1" presStyleCnt="0"/>
      <dgm:spPr/>
    </dgm:pt>
    <dgm:pt modelId="{D30111B6-0B16-DB43-80AD-7D8C2AD3EE5D}" type="pres">
      <dgm:prSet presAssocID="{42FA76C5-4100-49C7-8023-017E0425C069}" presName="tx1" presStyleLbl="revTx" presStyleIdx="1" presStyleCnt="4"/>
      <dgm:spPr/>
    </dgm:pt>
    <dgm:pt modelId="{D15138DA-F31F-C244-8495-E642DF75929D}" type="pres">
      <dgm:prSet presAssocID="{42FA76C5-4100-49C7-8023-017E0425C069}" presName="vert1" presStyleCnt="0"/>
      <dgm:spPr/>
    </dgm:pt>
    <dgm:pt modelId="{5FF19664-BE77-E142-BF20-9AD7219E23AF}" type="pres">
      <dgm:prSet presAssocID="{25FA7100-17A2-4F85-BDB6-A2D04A03D506}" presName="thickLine" presStyleLbl="alignNode1" presStyleIdx="2" presStyleCnt="4"/>
      <dgm:spPr/>
    </dgm:pt>
    <dgm:pt modelId="{43BC3404-720E-554F-BA76-90AA0FFE09E5}" type="pres">
      <dgm:prSet presAssocID="{25FA7100-17A2-4F85-BDB6-A2D04A03D506}" presName="horz1" presStyleCnt="0"/>
      <dgm:spPr/>
    </dgm:pt>
    <dgm:pt modelId="{229E5938-3A4C-CC4B-B64F-1AE488A956E7}" type="pres">
      <dgm:prSet presAssocID="{25FA7100-17A2-4F85-BDB6-A2D04A03D506}" presName="tx1" presStyleLbl="revTx" presStyleIdx="2" presStyleCnt="4" custScaleY="148512"/>
      <dgm:spPr/>
    </dgm:pt>
    <dgm:pt modelId="{8A9C49B0-70F6-4543-8CBC-BC3F4AD3F347}" type="pres">
      <dgm:prSet presAssocID="{25FA7100-17A2-4F85-BDB6-A2D04A03D506}" presName="vert1" presStyleCnt="0"/>
      <dgm:spPr/>
    </dgm:pt>
    <dgm:pt modelId="{C32C5A0A-3AD1-E641-85EC-841A00405228}" type="pres">
      <dgm:prSet presAssocID="{F98A04F6-4917-429B-B11B-9892B145949A}" presName="thickLine" presStyleLbl="alignNode1" presStyleIdx="3" presStyleCnt="4"/>
      <dgm:spPr/>
    </dgm:pt>
    <dgm:pt modelId="{338A8EB3-9FC3-8743-9B2F-4B5CCF90C2C8}" type="pres">
      <dgm:prSet presAssocID="{F98A04F6-4917-429B-B11B-9892B145949A}" presName="horz1" presStyleCnt="0"/>
      <dgm:spPr/>
    </dgm:pt>
    <dgm:pt modelId="{9FA7A5C3-7491-DD47-BE7A-63CA1B554220}" type="pres">
      <dgm:prSet presAssocID="{F98A04F6-4917-429B-B11B-9892B145949A}" presName="tx1" presStyleLbl="revTx" presStyleIdx="3" presStyleCnt="4" custScaleY="60429"/>
      <dgm:spPr/>
    </dgm:pt>
    <dgm:pt modelId="{6D9C30D0-F8BC-5645-84B9-A886DA20513C}" type="pres">
      <dgm:prSet presAssocID="{F98A04F6-4917-429B-B11B-9892B145949A}" presName="vert1" presStyleCnt="0"/>
      <dgm:spPr/>
    </dgm:pt>
  </dgm:ptLst>
  <dgm:cxnLst>
    <dgm:cxn modelId="{2F56B364-1790-BA44-81ED-360FB1EC5B46}" type="presOf" srcId="{42FA76C5-4100-49C7-8023-017E0425C069}" destId="{D30111B6-0B16-DB43-80AD-7D8C2AD3EE5D}" srcOrd="0" destOrd="0" presId="urn:microsoft.com/office/officeart/2008/layout/LinedList"/>
    <dgm:cxn modelId="{6A306069-C642-4067-B98A-E6270744F4A7}" srcId="{BA7CECE0-683C-4260-BCF8-2728614BB583}" destId="{42FA76C5-4100-49C7-8023-017E0425C069}" srcOrd="1" destOrd="0" parTransId="{A8FBB244-A24F-4CAF-8C27-26B9906E5F43}" sibTransId="{F1F63932-5F5E-449B-BCED-689D8BBBD4F5}"/>
    <dgm:cxn modelId="{32820C80-049F-44B7-B822-CCDCB446431C}" srcId="{BA7CECE0-683C-4260-BCF8-2728614BB583}" destId="{2719F393-0F05-4513-ACDB-284582409E35}" srcOrd="0" destOrd="0" parTransId="{383FB2EA-A3C0-4619-8399-6BBBADC9EB04}" sibTransId="{DB068B73-6101-4B01-B72B-C3CFD1EE0320}"/>
    <dgm:cxn modelId="{D095AE84-D5BB-4825-95AE-228208A70658}" srcId="{BA7CECE0-683C-4260-BCF8-2728614BB583}" destId="{25FA7100-17A2-4F85-BDB6-A2D04A03D506}" srcOrd="2" destOrd="0" parTransId="{CEC38C4C-7091-41B6-8EDF-956F3A0202F5}" sibTransId="{CF6EDB6A-561E-414C-9F19-98D4BAD3CC36}"/>
    <dgm:cxn modelId="{C319BE9F-87D1-D044-8252-60B765239BD3}" type="presOf" srcId="{25FA7100-17A2-4F85-BDB6-A2D04A03D506}" destId="{229E5938-3A4C-CC4B-B64F-1AE488A956E7}" srcOrd="0" destOrd="0" presId="urn:microsoft.com/office/officeart/2008/layout/LinedList"/>
    <dgm:cxn modelId="{4FCD13B3-8116-4107-8B5D-09F04E5DDEE7}" srcId="{BA7CECE0-683C-4260-BCF8-2728614BB583}" destId="{F98A04F6-4917-429B-B11B-9892B145949A}" srcOrd="3" destOrd="0" parTransId="{DB7162E9-E739-4C82-85DB-F48DF6EC8AE1}" sibTransId="{38E177A9-E397-4730-9659-14B6B5596EE3}"/>
    <dgm:cxn modelId="{977FD4DF-D104-1D44-90FB-C6047343519D}" type="presOf" srcId="{2719F393-0F05-4513-ACDB-284582409E35}" destId="{55E43C93-10EA-3241-BF62-8F83790D7613}" srcOrd="0" destOrd="0" presId="urn:microsoft.com/office/officeart/2008/layout/LinedList"/>
    <dgm:cxn modelId="{8BD703EF-3301-A24F-A80C-B272A12CA79F}" type="presOf" srcId="{F98A04F6-4917-429B-B11B-9892B145949A}" destId="{9FA7A5C3-7491-DD47-BE7A-63CA1B554220}" srcOrd="0" destOrd="0" presId="urn:microsoft.com/office/officeart/2008/layout/LinedList"/>
    <dgm:cxn modelId="{CDB6CFF7-81C1-2E43-BA2C-BF8149B1D4C5}" type="presOf" srcId="{BA7CECE0-683C-4260-BCF8-2728614BB583}" destId="{8AE6CF05-8E9D-F743-BB40-6C195D3D277C}" srcOrd="0" destOrd="0" presId="urn:microsoft.com/office/officeart/2008/layout/LinedList"/>
    <dgm:cxn modelId="{FD2C1DBA-9FC3-0A48-AED6-C51BC3D23718}" type="presParOf" srcId="{8AE6CF05-8E9D-F743-BB40-6C195D3D277C}" destId="{E55C1177-8469-E549-A912-62A7834B581A}" srcOrd="0" destOrd="0" presId="urn:microsoft.com/office/officeart/2008/layout/LinedList"/>
    <dgm:cxn modelId="{8F49E65D-8084-BD46-AA99-1F9C544ABEE6}" type="presParOf" srcId="{8AE6CF05-8E9D-F743-BB40-6C195D3D277C}" destId="{2FE07316-302A-B544-8E4C-EF18DBEE5066}" srcOrd="1" destOrd="0" presId="urn:microsoft.com/office/officeart/2008/layout/LinedList"/>
    <dgm:cxn modelId="{DB6ED73A-1B60-1740-972C-ADA169129E25}" type="presParOf" srcId="{2FE07316-302A-B544-8E4C-EF18DBEE5066}" destId="{55E43C93-10EA-3241-BF62-8F83790D7613}" srcOrd="0" destOrd="0" presId="urn:microsoft.com/office/officeart/2008/layout/LinedList"/>
    <dgm:cxn modelId="{BCF0B4C0-97B4-0E41-A518-3602F14F32A2}" type="presParOf" srcId="{2FE07316-302A-B544-8E4C-EF18DBEE5066}" destId="{367DCB73-EA36-8A46-B9DD-22EF4D2AD10C}" srcOrd="1" destOrd="0" presId="urn:microsoft.com/office/officeart/2008/layout/LinedList"/>
    <dgm:cxn modelId="{D65132BB-2076-F64E-8F57-C7C52F854D85}" type="presParOf" srcId="{8AE6CF05-8E9D-F743-BB40-6C195D3D277C}" destId="{E963E946-00F0-124D-98D5-0FDF19377C49}" srcOrd="2" destOrd="0" presId="urn:microsoft.com/office/officeart/2008/layout/LinedList"/>
    <dgm:cxn modelId="{B3D9A62B-0321-934B-9ADB-8F2490363C9B}" type="presParOf" srcId="{8AE6CF05-8E9D-F743-BB40-6C195D3D277C}" destId="{130D2EB0-4BF6-4C47-9E62-B7B677B1BBFC}" srcOrd="3" destOrd="0" presId="urn:microsoft.com/office/officeart/2008/layout/LinedList"/>
    <dgm:cxn modelId="{15DFEF2F-EC92-C142-A2E8-2A9F3ABAD7B4}" type="presParOf" srcId="{130D2EB0-4BF6-4C47-9E62-B7B677B1BBFC}" destId="{D30111B6-0B16-DB43-80AD-7D8C2AD3EE5D}" srcOrd="0" destOrd="0" presId="urn:microsoft.com/office/officeart/2008/layout/LinedList"/>
    <dgm:cxn modelId="{379F871F-18D8-254F-B998-2B8CF835D73F}" type="presParOf" srcId="{130D2EB0-4BF6-4C47-9E62-B7B677B1BBFC}" destId="{D15138DA-F31F-C244-8495-E642DF75929D}" srcOrd="1" destOrd="0" presId="urn:microsoft.com/office/officeart/2008/layout/LinedList"/>
    <dgm:cxn modelId="{8C153565-5AD1-314F-A841-50D28F398A05}" type="presParOf" srcId="{8AE6CF05-8E9D-F743-BB40-6C195D3D277C}" destId="{5FF19664-BE77-E142-BF20-9AD7219E23AF}" srcOrd="4" destOrd="0" presId="urn:microsoft.com/office/officeart/2008/layout/LinedList"/>
    <dgm:cxn modelId="{1E1F2BF6-35EC-B34D-BE2F-C4B31E6E6C88}" type="presParOf" srcId="{8AE6CF05-8E9D-F743-BB40-6C195D3D277C}" destId="{43BC3404-720E-554F-BA76-90AA0FFE09E5}" srcOrd="5" destOrd="0" presId="urn:microsoft.com/office/officeart/2008/layout/LinedList"/>
    <dgm:cxn modelId="{0F976B4E-EF1A-6746-ACAF-5CA4FA6A6269}" type="presParOf" srcId="{43BC3404-720E-554F-BA76-90AA0FFE09E5}" destId="{229E5938-3A4C-CC4B-B64F-1AE488A956E7}" srcOrd="0" destOrd="0" presId="urn:microsoft.com/office/officeart/2008/layout/LinedList"/>
    <dgm:cxn modelId="{2B88CFDE-5159-A349-A8B3-85510667F4B0}" type="presParOf" srcId="{43BC3404-720E-554F-BA76-90AA0FFE09E5}" destId="{8A9C49B0-70F6-4543-8CBC-BC3F4AD3F347}" srcOrd="1" destOrd="0" presId="urn:microsoft.com/office/officeart/2008/layout/LinedList"/>
    <dgm:cxn modelId="{0C0ECC0C-2396-9D4F-8202-7E93E8696260}" type="presParOf" srcId="{8AE6CF05-8E9D-F743-BB40-6C195D3D277C}" destId="{C32C5A0A-3AD1-E641-85EC-841A00405228}" srcOrd="6" destOrd="0" presId="urn:microsoft.com/office/officeart/2008/layout/LinedList"/>
    <dgm:cxn modelId="{0D47D8A6-AA36-7742-AF5C-5087F0FA9E58}" type="presParOf" srcId="{8AE6CF05-8E9D-F743-BB40-6C195D3D277C}" destId="{338A8EB3-9FC3-8743-9B2F-4B5CCF90C2C8}" srcOrd="7" destOrd="0" presId="urn:microsoft.com/office/officeart/2008/layout/LinedList"/>
    <dgm:cxn modelId="{20440323-A45E-8142-B7F2-A44C851F20BF}" type="presParOf" srcId="{338A8EB3-9FC3-8743-9B2F-4B5CCF90C2C8}" destId="{9FA7A5C3-7491-DD47-BE7A-63CA1B554220}" srcOrd="0" destOrd="0" presId="urn:microsoft.com/office/officeart/2008/layout/LinedList"/>
    <dgm:cxn modelId="{64617C74-E7B0-7248-8FAF-8EC4767252ED}" type="presParOf" srcId="{338A8EB3-9FC3-8743-9B2F-4B5CCF90C2C8}" destId="{6D9C30D0-F8BC-5645-84B9-A886DA20513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450B7A-6199-48EA-B429-3DC89448102E}">
      <dsp:nvSpPr>
        <dsp:cNvPr id="0" name=""/>
        <dsp:cNvSpPr/>
      </dsp:nvSpPr>
      <dsp:spPr>
        <a:xfrm>
          <a:off x="0" y="3243"/>
          <a:ext cx="5175384" cy="6909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8B1EC8-0BBD-447B-8084-FA58505168F2}">
      <dsp:nvSpPr>
        <dsp:cNvPr id="0" name=""/>
        <dsp:cNvSpPr/>
      </dsp:nvSpPr>
      <dsp:spPr>
        <a:xfrm>
          <a:off x="209008" y="158704"/>
          <a:ext cx="380015" cy="3800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E6B631-61EA-47A0-82F8-35BDD53DF86F}">
      <dsp:nvSpPr>
        <dsp:cNvPr id="0" name=""/>
        <dsp:cNvSpPr/>
      </dsp:nvSpPr>
      <dsp:spPr>
        <a:xfrm>
          <a:off x="798031" y="3243"/>
          <a:ext cx="4377352" cy="690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124" tIns="73124" rIns="73124" bIns="73124"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rgbClr val="0070C0"/>
              </a:solidFill>
            </a:rPr>
            <a:t>WRITING SEMINAR FOR ICP 161</a:t>
          </a:r>
          <a:r>
            <a:rPr lang="en-US" sz="2000" b="1" kern="1200" dirty="0"/>
            <a:t> </a:t>
          </a:r>
        </a:p>
      </dsp:txBody>
      <dsp:txXfrm>
        <a:off x="798031" y="3243"/>
        <a:ext cx="4377352" cy="690936"/>
      </dsp:txXfrm>
    </dsp:sp>
    <dsp:sp modelId="{7C47719F-C2CC-4E65-AC71-78FE9F2CD9AC}">
      <dsp:nvSpPr>
        <dsp:cNvPr id="0" name=""/>
        <dsp:cNvSpPr/>
      </dsp:nvSpPr>
      <dsp:spPr>
        <a:xfrm>
          <a:off x="0" y="866914"/>
          <a:ext cx="5175384" cy="6909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C53D3D-EC67-4F8F-9FF5-F1FEE384A8A5}">
      <dsp:nvSpPr>
        <dsp:cNvPr id="0" name=""/>
        <dsp:cNvSpPr/>
      </dsp:nvSpPr>
      <dsp:spPr>
        <a:xfrm>
          <a:off x="209008" y="1022375"/>
          <a:ext cx="380015" cy="3800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B93796-27C9-4153-97B7-9E1B55958D75}">
      <dsp:nvSpPr>
        <dsp:cNvPr id="0" name=""/>
        <dsp:cNvSpPr/>
      </dsp:nvSpPr>
      <dsp:spPr>
        <a:xfrm>
          <a:off x="798031" y="866914"/>
          <a:ext cx="4377352" cy="690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124" tIns="73124" rIns="73124" bIns="73124" numCol="1" spcCol="1270" anchor="ctr" anchorCtr="0">
          <a:noAutofit/>
        </a:bodyPr>
        <a:lstStyle/>
        <a:p>
          <a:pPr marL="0" lvl="0" indent="0" algn="l" defTabSz="844550">
            <a:lnSpc>
              <a:spcPct val="90000"/>
            </a:lnSpc>
            <a:spcBef>
              <a:spcPct val="0"/>
            </a:spcBef>
            <a:spcAft>
              <a:spcPct val="35000"/>
            </a:spcAft>
            <a:buNone/>
          </a:pPr>
          <a:r>
            <a:rPr lang="en-US" sz="1900" kern="1200" dirty="0"/>
            <a:t>Subtitle: </a:t>
          </a:r>
          <a:r>
            <a:rPr lang="en-US" sz="1900" b="1" kern="1200" dirty="0"/>
            <a:t>Unlocking Essay Potential: The Writing Center Advantage</a:t>
          </a:r>
        </a:p>
      </dsp:txBody>
      <dsp:txXfrm>
        <a:off x="798031" y="866914"/>
        <a:ext cx="4377352" cy="690936"/>
      </dsp:txXfrm>
    </dsp:sp>
    <dsp:sp modelId="{E18C3E88-E533-4814-9216-BF8EE5543408}">
      <dsp:nvSpPr>
        <dsp:cNvPr id="0" name=""/>
        <dsp:cNvSpPr/>
      </dsp:nvSpPr>
      <dsp:spPr>
        <a:xfrm>
          <a:off x="0" y="1730584"/>
          <a:ext cx="5175384" cy="6909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B62657-98EF-42D1-87C7-0B51DF9DF8BA}">
      <dsp:nvSpPr>
        <dsp:cNvPr id="0" name=""/>
        <dsp:cNvSpPr/>
      </dsp:nvSpPr>
      <dsp:spPr>
        <a:xfrm>
          <a:off x="209008" y="1886045"/>
          <a:ext cx="380015" cy="38001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659653-13FA-403D-804B-084C50C1D4DC}">
      <dsp:nvSpPr>
        <dsp:cNvPr id="0" name=""/>
        <dsp:cNvSpPr/>
      </dsp:nvSpPr>
      <dsp:spPr>
        <a:xfrm>
          <a:off x="798031" y="1730584"/>
          <a:ext cx="4377352" cy="690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124" tIns="73124" rIns="73124" bIns="73124" numCol="1" spcCol="1270" anchor="ctr" anchorCtr="0">
          <a:noAutofit/>
        </a:bodyPr>
        <a:lstStyle/>
        <a:p>
          <a:pPr marL="0" lvl="0" indent="0" algn="l" defTabSz="844550">
            <a:lnSpc>
              <a:spcPct val="90000"/>
            </a:lnSpc>
            <a:spcBef>
              <a:spcPct val="0"/>
            </a:spcBef>
            <a:spcAft>
              <a:spcPct val="35000"/>
            </a:spcAft>
            <a:buNone/>
          </a:pPr>
          <a:r>
            <a:rPr lang="en-US" sz="1900" kern="1200" dirty="0"/>
            <a:t>By: </a:t>
          </a:r>
          <a:r>
            <a:rPr lang="en-US" sz="1900" b="1" kern="1200" dirty="0"/>
            <a:t>Emilienne Akpan</a:t>
          </a:r>
        </a:p>
      </dsp:txBody>
      <dsp:txXfrm>
        <a:off x="798031" y="1730584"/>
        <a:ext cx="4377352" cy="690936"/>
      </dsp:txXfrm>
    </dsp:sp>
    <dsp:sp modelId="{ED9459B9-6CBE-45BF-B421-FE07B7BA5D73}">
      <dsp:nvSpPr>
        <dsp:cNvPr id="0" name=""/>
        <dsp:cNvSpPr/>
      </dsp:nvSpPr>
      <dsp:spPr>
        <a:xfrm>
          <a:off x="0" y="2594255"/>
          <a:ext cx="5175384" cy="6909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1E0A88-4288-4E22-91C7-8494332DAE40}">
      <dsp:nvSpPr>
        <dsp:cNvPr id="0" name=""/>
        <dsp:cNvSpPr/>
      </dsp:nvSpPr>
      <dsp:spPr>
        <a:xfrm>
          <a:off x="209008" y="2749715"/>
          <a:ext cx="380015" cy="38001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413C9F-5A78-4962-9B4C-5D9F3DB6F5D9}">
      <dsp:nvSpPr>
        <dsp:cNvPr id="0" name=""/>
        <dsp:cNvSpPr/>
      </dsp:nvSpPr>
      <dsp:spPr>
        <a:xfrm>
          <a:off x="798031" y="2594255"/>
          <a:ext cx="4377352" cy="690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124" tIns="73124" rIns="73124" bIns="73124" numCol="1" spcCol="1270" anchor="ctr" anchorCtr="0">
          <a:noAutofit/>
        </a:bodyPr>
        <a:lstStyle/>
        <a:p>
          <a:pPr marL="0" lvl="0" indent="0" algn="l" defTabSz="844550">
            <a:lnSpc>
              <a:spcPct val="90000"/>
            </a:lnSpc>
            <a:spcBef>
              <a:spcPct val="0"/>
            </a:spcBef>
            <a:spcAft>
              <a:spcPct val="35000"/>
            </a:spcAft>
            <a:buNone/>
          </a:pPr>
          <a:r>
            <a:rPr lang="en-US" sz="1900" b="1" kern="1200" dirty="0"/>
            <a:t>Director, Writing Center</a:t>
          </a:r>
        </a:p>
      </dsp:txBody>
      <dsp:txXfrm>
        <a:off x="798031" y="2594255"/>
        <a:ext cx="4377352" cy="690936"/>
      </dsp:txXfrm>
    </dsp:sp>
    <dsp:sp modelId="{903B64CF-DA78-4F29-9C16-E58635FDBC8E}">
      <dsp:nvSpPr>
        <dsp:cNvPr id="0" name=""/>
        <dsp:cNvSpPr/>
      </dsp:nvSpPr>
      <dsp:spPr>
        <a:xfrm>
          <a:off x="0" y="3457925"/>
          <a:ext cx="5175384" cy="6909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BD923F-3D4E-450F-B364-8177C2B8ED02}">
      <dsp:nvSpPr>
        <dsp:cNvPr id="0" name=""/>
        <dsp:cNvSpPr/>
      </dsp:nvSpPr>
      <dsp:spPr>
        <a:xfrm>
          <a:off x="209008" y="3613386"/>
          <a:ext cx="380015" cy="38001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A805F1-CC4F-4DC9-AA37-14664EB83344}">
      <dsp:nvSpPr>
        <dsp:cNvPr id="0" name=""/>
        <dsp:cNvSpPr/>
      </dsp:nvSpPr>
      <dsp:spPr>
        <a:xfrm>
          <a:off x="798031" y="3457925"/>
          <a:ext cx="4377352" cy="690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124" tIns="73124" rIns="73124" bIns="73124" numCol="1" spcCol="1270" anchor="ctr" anchorCtr="0">
          <a:noAutofit/>
        </a:bodyPr>
        <a:lstStyle/>
        <a:p>
          <a:pPr marL="0" lvl="0" indent="0" algn="l" defTabSz="844550">
            <a:lnSpc>
              <a:spcPct val="90000"/>
            </a:lnSpc>
            <a:spcBef>
              <a:spcPct val="0"/>
            </a:spcBef>
            <a:spcAft>
              <a:spcPct val="35000"/>
            </a:spcAft>
            <a:buNone/>
          </a:pPr>
          <a:r>
            <a:rPr lang="en-US" sz="1900" b="1" kern="1200" dirty="0"/>
            <a:t>Monday, February 5, 2024</a:t>
          </a:r>
        </a:p>
      </dsp:txBody>
      <dsp:txXfrm>
        <a:off x="798031" y="3457925"/>
        <a:ext cx="4377352" cy="6909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3C9473-6168-4DFD-A358-6DC40C33AEBB}">
      <dsp:nvSpPr>
        <dsp:cNvPr id="0" name=""/>
        <dsp:cNvSpPr/>
      </dsp:nvSpPr>
      <dsp:spPr>
        <a:xfrm>
          <a:off x="1483396" y="18328"/>
          <a:ext cx="1681312" cy="168131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819581-EA0C-4F35-95FC-2EC779969E5B}">
      <dsp:nvSpPr>
        <dsp:cNvPr id="0" name=""/>
        <dsp:cNvSpPr/>
      </dsp:nvSpPr>
      <dsp:spPr>
        <a:xfrm>
          <a:off x="1841709" y="376640"/>
          <a:ext cx="964687" cy="9646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24D0B9-CE67-489E-9CD4-3CD76D028ABC}">
      <dsp:nvSpPr>
        <dsp:cNvPr id="0" name=""/>
        <dsp:cNvSpPr/>
      </dsp:nvSpPr>
      <dsp:spPr>
        <a:xfrm>
          <a:off x="945928" y="2223328"/>
          <a:ext cx="27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1" kern="1200"/>
            <a:t>Part 2: Why Plagiarism and AI-assisted Writing are Considered Cheating</a:t>
          </a:r>
          <a:endParaRPr lang="en-US" sz="1700" kern="1200"/>
        </a:p>
      </dsp:txBody>
      <dsp:txXfrm>
        <a:off x="945928" y="2223328"/>
        <a:ext cx="2756250" cy="720000"/>
      </dsp:txXfrm>
    </dsp:sp>
    <dsp:sp modelId="{6FDAB59D-B4E3-44CC-B65F-BA729DA421FA}">
      <dsp:nvSpPr>
        <dsp:cNvPr id="0" name=""/>
        <dsp:cNvSpPr/>
      </dsp:nvSpPr>
      <dsp:spPr>
        <a:xfrm>
          <a:off x="4721990" y="18328"/>
          <a:ext cx="1681312" cy="168131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455352-A685-41CC-8604-B1B65DB9D2C7}">
      <dsp:nvSpPr>
        <dsp:cNvPr id="0" name=""/>
        <dsp:cNvSpPr/>
      </dsp:nvSpPr>
      <dsp:spPr>
        <a:xfrm>
          <a:off x="5080303" y="376640"/>
          <a:ext cx="964687" cy="9646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22A638-421A-41AF-A0F5-F3D64ED7F353}">
      <dsp:nvSpPr>
        <dsp:cNvPr id="0" name=""/>
        <dsp:cNvSpPr/>
      </dsp:nvSpPr>
      <dsp:spPr>
        <a:xfrm>
          <a:off x="4184521" y="2223328"/>
          <a:ext cx="27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1" kern="1200"/>
            <a:t>(Maintaining Honesty in Writing)</a:t>
          </a:r>
          <a:endParaRPr lang="en-US" sz="1700" kern="1200"/>
        </a:p>
      </dsp:txBody>
      <dsp:txXfrm>
        <a:off x="4184521" y="2223328"/>
        <a:ext cx="27562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5C1177-8469-E549-A912-62A7834B581A}">
      <dsp:nvSpPr>
        <dsp:cNvPr id="0" name=""/>
        <dsp:cNvSpPr/>
      </dsp:nvSpPr>
      <dsp:spPr>
        <a:xfrm>
          <a:off x="0" y="1509"/>
          <a:ext cx="571282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E43C93-10EA-3241-BF62-8F83790D7613}">
      <dsp:nvSpPr>
        <dsp:cNvPr id="0" name=""/>
        <dsp:cNvSpPr/>
      </dsp:nvSpPr>
      <dsp:spPr>
        <a:xfrm>
          <a:off x="0" y="1509"/>
          <a:ext cx="5712823" cy="1208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solidFill>
                <a:srgbClr val="0070C0"/>
              </a:solidFill>
            </a:rPr>
            <a:t>Writing Center</a:t>
          </a:r>
          <a:r>
            <a:rPr lang="en-US" sz="1400" kern="1200" dirty="0"/>
            <a:t>: The Writing Center provides valuable support to students in developing meaningful essays through various services, including one-on-one consultations, workshops, and online resources. Students can receive personalized guidance and feedback to build self-confidence, enhance their writing skills and produce high-quality essays. </a:t>
          </a:r>
        </a:p>
      </dsp:txBody>
      <dsp:txXfrm>
        <a:off x="0" y="1509"/>
        <a:ext cx="5712823" cy="1208272"/>
      </dsp:txXfrm>
    </dsp:sp>
    <dsp:sp modelId="{E963E946-00F0-124D-98D5-0FDF19377C49}">
      <dsp:nvSpPr>
        <dsp:cNvPr id="0" name=""/>
        <dsp:cNvSpPr/>
      </dsp:nvSpPr>
      <dsp:spPr>
        <a:xfrm>
          <a:off x="0" y="1209781"/>
          <a:ext cx="5712823"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0111B6-0B16-DB43-80AD-7D8C2AD3EE5D}">
      <dsp:nvSpPr>
        <dsp:cNvPr id="0" name=""/>
        <dsp:cNvSpPr/>
      </dsp:nvSpPr>
      <dsp:spPr>
        <a:xfrm>
          <a:off x="0" y="1209781"/>
          <a:ext cx="5712823" cy="1208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solidFill>
                <a:srgbClr val="0070C0"/>
              </a:solidFill>
            </a:rPr>
            <a:t>Maintaining Academic Integrity</a:t>
          </a:r>
          <a:r>
            <a:rPr lang="en-US" sz="1400" kern="1200" dirty="0"/>
            <a:t>: Plagiarism, defined as the unauthorized use of others' work without proper citation, undermines the integrity of academic work and can have serious consequences. The risks associated with AI-assisted writing tools highlight the need for responsible and ethical writing practices to maintain academic integrity and preserve the credibility of education</a:t>
          </a:r>
          <a:r>
            <a:rPr lang="en-US" sz="1100" kern="1200" dirty="0"/>
            <a:t>.</a:t>
          </a:r>
        </a:p>
      </dsp:txBody>
      <dsp:txXfrm>
        <a:off x="0" y="1209781"/>
        <a:ext cx="5712823" cy="1208272"/>
      </dsp:txXfrm>
    </dsp:sp>
    <dsp:sp modelId="{5FF19664-BE77-E142-BF20-9AD7219E23AF}">
      <dsp:nvSpPr>
        <dsp:cNvPr id="0" name=""/>
        <dsp:cNvSpPr/>
      </dsp:nvSpPr>
      <dsp:spPr>
        <a:xfrm>
          <a:off x="0" y="2418053"/>
          <a:ext cx="5712823"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9E5938-3A4C-CC4B-B64F-1AE488A956E7}">
      <dsp:nvSpPr>
        <dsp:cNvPr id="0" name=""/>
        <dsp:cNvSpPr/>
      </dsp:nvSpPr>
      <dsp:spPr>
        <a:xfrm>
          <a:off x="0" y="2418053"/>
          <a:ext cx="5707244" cy="1794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solidFill>
                <a:srgbClr val="0070C0"/>
              </a:solidFill>
            </a:rPr>
            <a:t>The Writing Process</a:t>
          </a:r>
          <a:r>
            <a:rPr lang="en-US" sz="1400" kern="1200" dirty="0"/>
            <a:t>: The writing process is a step-by-step guide from idea to submission, encompassing stages such as prewriting, drafting, revising, and proofreading. Prewriting involves brainstorming ideas, researching, and outlining while drafting focuses on putting ideas into written form without worrying about perfection. Revising and proofreading are essential for refining content and addressing the mechanics and technical aspects of writing. The final stage involves preparing polished drafts for submission, marking the culmination of the writing process.</a:t>
          </a:r>
        </a:p>
        <a:p>
          <a:pPr marL="0" lvl="0" indent="0" algn="l" defTabSz="622300">
            <a:lnSpc>
              <a:spcPct val="90000"/>
            </a:lnSpc>
            <a:spcBef>
              <a:spcPct val="0"/>
            </a:spcBef>
            <a:spcAft>
              <a:spcPct val="35000"/>
            </a:spcAft>
            <a:buNone/>
          </a:pPr>
          <a:endParaRPr lang="en-US" sz="1400" kern="1200" dirty="0"/>
        </a:p>
      </dsp:txBody>
      <dsp:txXfrm>
        <a:off x="0" y="2418053"/>
        <a:ext cx="5707244" cy="1794429"/>
      </dsp:txXfrm>
    </dsp:sp>
    <dsp:sp modelId="{C32C5A0A-3AD1-E641-85EC-841A00405228}">
      <dsp:nvSpPr>
        <dsp:cNvPr id="0" name=""/>
        <dsp:cNvSpPr/>
      </dsp:nvSpPr>
      <dsp:spPr>
        <a:xfrm>
          <a:off x="0" y="4212482"/>
          <a:ext cx="5712823"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A7A5C3-7491-DD47-BE7A-63CA1B554220}">
      <dsp:nvSpPr>
        <dsp:cNvPr id="0" name=""/>
        <dsp:cNvSpPr/>
      </dsp:nvSpPr>
      <dsp:spPr>
        <a:xfrm>
          <a:off x="0" y="4212482"/>
          <a:ext cx="5712823" cy="730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These slides collectively highlight the importance of seeking support from resources like the Writing Center, maintaining academic integrity, and following a structured writing process to produce meaningful and ethically sound work.</a:t>
          </a:r>
        </a:p>
      </dsp:txBody>
      <dsp:txXfrm>
        <a:off x="0" y="4212482"/>
        <a:ext cx="5712823" cy="73014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b65a556f3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b65a556f3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b65a556f3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b65a556f3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b65a556f3e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b65a556f3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b65a556f3e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b65a556f3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b65a556f3e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b65a556f3e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b65a556f3e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b65a556f3e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b65a556f3e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b65a556f3e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b65a556f3e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b65a556f3e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b65a556f3e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b65a556f3e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b65a556f3e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b65a556f3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b65a556f3e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b65a556f3e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b65a556f3e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b65a556f3e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b65a556f3e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b65a556f3e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b65a556f3e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b65a556f3e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b65a556f3e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b65a556f3e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C6501-F43E-D1D4-6FBD-4F0FE1DC98CE}"/>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NG"/>
          </a:p>
        </p:txBody>
      </p:sp>
      <p:sp>
        <p:nvSpPr>
          <p:cNvPr id="3" name="Subtitle 2">
            <a:extLst>
              <a:ext uri="{FF2B5EF4-FFF2-40B4-BE49-F238E27FC236}">
                <a16:creationId xmlns:a16="http://schemas.microsoft.com/office/drawing/2014/main" id="{1F8D3995-31FA-9B5B-5B45-A92A54848A6E}"/>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NG"/>
          </a:p>
        </p:txBody>
      </p:sp>
      <p:sp>
        <p:nvSpPr>
          <p:cNvPr id="4" name="Date Placeholder 3">
            <a:extLst>
              <a:ext uri="{FF2B5EF4-FFF2-40B4-BE49-F238E27FC236}">
                <a16:creationId xmlns:a16="http://schemas.microsoft.com/office/drawing/2014/main" id="{685ADDAB-CDF0-3F18-F5AC-EB57D9EC10C2}"/>
              </a:ext>
            </a:extLst>
          </p:cNvPr>
          <p:cNvSpPr>
            <a:spLocks noGrp="1"/>
          </p:cNvSpPr>
          <p:nvPr>
            <p:ph type="dt" sz="half" idx="10"/>
          </p:nvPr>
        </p:nvSpPr>
        <p:spPr/>
        <p:txBody>
          <a:bodyPr/>
          <a:lstStyle/>
          <a:p>
            <a:fld id="{9AB3A824-1A51-4B26-AD58-A6D8E14F6C04}" type="datetimeFigureOut">
              <a:rPr lang="en-US" smtClean="0"/>
              <a:t>7/15/24</a:t>
            </a:fld>
            <a:endParaRPr lang="en-US" dirty="0"/>
          </a:p>
        </p:txBody>
      </p:sp>
      <p:sp>
        <p:nvSpPr>
          <p:cNvPr id="5" name="Footer Placeholder 4">
            <a:extLst>
              <a:ext uri="{FF2B5EF4-FFF2-40B4-BE49-F238E27FC236}">
                <a16:creationId xmlns:a16="http://schemas.microsoft.com/office/drawing/2014/main" id="{3CC49799-52BD-512D-D4D2-5F9E237AE694}"/>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BE2E2873-08C3-E01F-2F4A-3FC7452D697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22593027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88C80-7E07-F2E7-82A0-17B92890F607}"/>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C7170B4F-E6C4-FA83-F273-0E8C16C228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0E9EE762-9B7F-DE80-A204-7E77CF115207}"/>
              </a:ext>
            </a:extLst>
          </p:cNvPr>
          <p:cNvSpPr>
            <a:spLocks noGrp="1"/>
          </p:cNvSpPr>
          <p:nvPr>
            <p:ph type="dt" sz="half" idx="10"/>
          </p:nvPr>
        </p:nvSpPr>
        <p:spPr/>
        <p:txBody>
          <a:bodyPr/>
          <a:lstStyle/>
          <a:p>
            <a:fld id="{97D162C4-EDD9-4389-A98B-B87ECEA2A816}" type="datetimeFigureOut">
              <a:rPr lang="en-US" smtClean="0"/>
              <a:t>7/15/24</a:t>
            </a:fld>
            <a:endParaRPr lang="en-US" dirty="0"/>
          </a:p>
        </p:txBody>
      </p:sp>
      <p:sp>
        <p:nvSpPr>
          <p:cNvPr id="5" name="Footer Placeholder 4">
            <a:extLst>
              <a:ext uri="{FF2B5EF4-FFF2-40B4-BE49-F238E27FC236}">
                <a16:creationId xmlns:a16="http://schemas.microsoft.com/office/drawing/2014/main" id="{C62B3049-900A-41AD-F3B3-006A1A90309C}"/>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3FA75222-23AE-C9F8-7E39-67D6F1C802F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9117365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6B848-7A8A-8BCB-8D90-2B7F0C0BA040}"/>
              </a:ext>
            </a:extLst>
          </p:cNvPr>
          <p:cNvSpPr>
            <a:spLocks noGrp="1"/>
          </p:cNvSpPr>
          <p:nvPr>
            <p:ph type="title"/>
          </p:nvPr>
        </p:nvSpPr>
        <p:spPr>
          <a:xfrm>
            <a:off x="623887" y="1282304"/>
            <a:ext cx="7886700" cy="2139553"/>
          </a:xfrm>
        </p:spPr>
        <p:txBody>
          <a:bodyPr anchor="b"/>
          <a:lstStyle>
            <a:lvl1pPr>
              <a:defRPr sz="4500"/>
            </a:lvl1pPr>
          </a:lstStyle>
          <a:p>
            <a:r>
              <a:rPr lang="en-US"/>
              <a:t>Click to edit Master title style</a:t>
            </a:r>
            <a:endParaRPr lang="en-NG"/>
          </a:p>
        </p:txBody>
      </p:sp>
      <p:sp>
        <p:nvSpPr>
          <p:cNvPr id="3" name="Text Placeholder 2">
            <a:extLst>
              <a:ext uri="{FF2B5EF4-FFF2-40B4-BE49-F238E27FC236}">
                <a16:creationId xmlns:a16="http://schemas.microsoft.com/office/drawing/2014/main" id="{6A8E5C29-D056-FEE6-533C-00B04A5F6CFE}"/>
              </a:ext>
            </a:extLst>
          </p:cNvPr>
          <p:cNvSpPr>
            <a:spLocks noGrp="1"/>
          </p:cNvSpPr>
          <p:nvPr>
            <p:ph type="body" idx="1"/>
          </p:nvPr>
        </p:nvSpPr>
        <p:spPr>
          <a:xfrm>
            <a:off x="623887"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5A8AAD-49FD-A627-FC15-9999A90D805B}"/>
              </a:ext>
            </a:extLst>
          </p:cNvPr>
          <p:cNvSpPr>
            <a:spLocks noGrp="1"/>
          </p:cNvSpPr>
          <p:nvPr>
            <p:ph type="dt" sz="half" idx="10"/>
          </p:nvPr>
        </p:nvSpPr>
        <p:spPr/>
        <p:txBody>
          <a:bodyPr/>
          <a:lstStyle/>
          <a:p>
            <a:fld id="{3E5059C3-6A89-4494-99FF-5A4D6FFD50EB}" type="datetimeFigureOut">
              <a:rPr lang="en-US" smtClean="0"/>
              <a:t>7/15/24</a:t>
            </a:fld>
            <a:endParaRPr lang="en-US" dirty="0"/>
          </a:p>
        </p:txBody>
      </p:sp>
      <p:sp>
        <p:nvSpPr>
          <p:cNvPr id="5" name="Footer Placeholder 4">
            <a:extLst>
              <a:ext uri="{FF2B5EF4-FFF2-40B4-BE49-F238E27FC236}">
                <a16:creationId xmlns:a16="http://schemas.microsoft.com/office/drawing/2014/main" id="{64C9EDA0-F790-5C46-0623-E51FA0028464}"/>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AD7FECC9-1465-5BA8-3639-FF832456059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040641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CA8F7-031D-5ED6-294A-17C300B0803F}"/>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108E65BC-81C9-0923-034C-F40CD7F72FF7}"/>
              </a:ext>
            </a:extLst>
          </p:cNvPr>
          <p:cNvSpPr>
            <a:spLocks noGrp="1"/>
          </p:cNvSpPr>
          <p:nvPr>
            <p:ph sz="half" idx="1"/>
          </p:nvPr>
        </p:nvSpPr>
        <p:spPr>
          <a:xfrm>
            <a:off x="6286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Content Placeholder 3">
            <a:extLst>
              <a:ext uri="{FF2B5EF4-FFF2-40B4-BE49-F238E27FC236}">
                <a16:creationId xmlns:a16="http://schemas.microsoft.com/office/drawing/2014/main" id="{8020F071-054F-066C-8223-D4FB0C321B0A}"/>
              </a:ext>
            </a:extLst>
          </p:cNvPr>
          <p:cNvSpPr>
            <a:spLocks noGrp="1"/>
          </p:cNvSpPr>
          <p:nvPr>
            <p:ph sz="half" idx="2"/>
          </p:nvPr>
        </p:nvSpPr>
        <p:spPr>
          <a:xfrm>
            <a:off x="46291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Date Placeholder 4">
            <a:extLst>
              <a:ext uri="{FF2B5EF4-FFF2-40B4-BE49-F238E27FC236}">
                <a16:creationId xmlns:a16="http://schemas.microsoft.com/office/drawing/2014/main" id="{AB5E86C0-E16B-5F0A-2EC8-61CF67748C62}"/>
              </a:ext>
            </a:extLst>
          </p:cNvPr>
          <p:cNvSpPr>
            <a:spLocks noGrp="1"/>
          </p:cNvSpPr>
          <p:nvPr>
            <p:ph type="dt" sz="half" idx="10"/>
          </p:nvPr>
        </p:nvSpPr>
        <p:spPr/>
        <p:txBody>
          <a:bodyPr/>
          <a:lstStyle/>
          <a:p>
            <a:fld id="{CA954B2F-12DE-47F5-8894-472B206D2E1E}" type="datetimeFigureOut">
              <a:rPr lang="en-US" smtClean="0"/>
              <a:t>7/15/24</a:t>
            </a:fld>
            <a:endParaRPr lang="en-US" dirty="0"/>
          </a:p>
        </p:txBody>
      </p:sp>
      <p:sp>
        <p:nvSpPr>
          <p:cNvPr id="6" name="Footer Placeholder 5">
            <a:extLst>
              <a:ext uri="{FF2B5EF4-FFF2-40B4-BE49-F238E27FC236}">
                <a16:creationId xmlns:a16="http://schemas.microsoft.com/office/drawing/2014/main" id="{75AE3E1A-0ACD-536F-AC5A-3B3093B3343E}"/>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05F32B31-EEE4-E415-A79C-5EC08F8CD06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91982682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D7A27-6565-F3D0-7288-AB2D3E8DADFC}"/>
              </a:ext>
            </a:extLst>
          </p:cNvPr>
          <p:cNvSpPr>
            <a:spLocks noGrp="1"/>
          </p:cNvSpPr>
          <p:nvPr>
            <p:ph type="title"/>
          </p:nvPr>
        </p:nvSpPr>
        <p:spPr>
          <a:xfrm>
            <a:off x="629841" y="273844"/>
            <a:ext cx="7886700" cy="994172"/>
          </a:xfrm>
        </p:spPr>
        <p:txBody>
          <a:bodyPr/>
          <a:lstStyle/>
          <a:p>
            <a:r>
              <a:rPr lang="en-US"/>
              <a:t>Click to edit Master title style</a:t>
            </a:r>
            <a:endParaRPr lang="en-NG"/>
          </a:p>
        </p:txBody>
      </p:sp>
      <p:sp>
        <p:nvSpPr>
          <p:cNvPr id="3" name="Text Placeholder 2">
            <a:extLst>
              <a:ext uri="{FF2B5EF4-FFF2-40B4-BE49-F238E27FC236}">
                <a16:creationId xmlns:a16="http://schemas.microsoft.com/office/drawing/2014/main" id="{D6C66A08-D69A-0204-88E4-102B49259083}"/>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EBBB9FD-4A54-B025-A2BD-154FA53FBD64}"/>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Text Placeholder 4">
            <a:extLst>
              <a:ext uri="{FF2B5EF4-FFF2-40B4-BE49-F238E27FC236}">
                <a16:creationId xmlns:a16="http://schemas.microsoft.com/office/drawing/2014/main" id="{3AE4049C-3335-5C9D-E3F5-80D536834F2D}"/>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555CA8E-2A9D-1254-79AF-E4CE9C011EEB}"/>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7" name="Date Placeholder 6">
            <a:extLst>
              <a:ext uri="{FF2B5EF4-FFF2-40B4-BE49-F238E27FC236}">
                <a16:creationId xmlns:a16="http://schemas.microsoft.com/office/drawing/2014/main" id="{41D5B6F3-2415-B195-B8E2-B0785359FC89}"/>
              </a:ext>
            </a:extLst>
          </p:cNvPr>
          <p:cNvSpPr>
            <a:spLocks noGrp="1"/>
          </p:cNvSpPr>
          <p:nvPr>
            <p:ph type="dt" sz="half" idx="10"/>
          </p:nvPr>
        </p:nvSpPr>
        <p:spPr/>
        <p:txBody>
          <a:bodyPr/>
          <a:lstStyle/>
          <a:p>
            <a:fld id="{3CBC1C18-307B-4F68-A007-B5B542270E8D}" type="datetimeFigureOut">
              <a:rPr lang="en-US" smtClean="0"/>
              <a:t>7/15/24</a:t>
            </a:fld>
            <a:endParaRPr lang="en-US" dirty="0"/>
          </a:p>
        </p:txBody>
      </p:sp>
      <p:sp>
        <p:nvSpPr>
          <p:cNvPr id="8" name="Footer Placeholder 7">
            <a:extLst>
              <a:ext uri="{FF2B5EF4-FFF2-40B4-BE49-F238E27FC236}">
                <a16:creationId xmlns:a16="http://schemas.microsoft.com/office/drawing/2014/main" id="{82AA5704-21A2-D9CF-DC8E-17150FC7D22B}"/>
              </a:ext>
            </a:extLst>
          </p:cNvPr>
          <p:cNvSpPr>
            <a:spLocks noGrp="1"/>
          </p:cNvSpPr>
          <p:nvPr>
            <p:ph type="ftr" sz="quarter" idx="11"/>
          </p:nvPr>
        </p:nvSpPr>
        <p:spPr/>
        <p:txBody>
          <a:bodyPr/>
          <a:lstStyle/>
          <a:p>
            <a:r>
              <a:rPr lang="en-US"/>
              <a:t>
              </a:t>
            </a:r>
            <a:endParaRPr lang="en-US" dirty="0"/>
          </a:p>
        </p:txBody>
      </p:sp>
      <p:sp>
        <p:nvSpPr>
          <p:cNvPr id="9" name="Slide Number Placeholder 8">
            <a:extLst>
              <a:ext uri="{FF2B5EF4-FFF2-40B4-BE49-F238E27FC236}">
                <a16:creationId xmlns:a16="http://schemas.microsoft.com/office/drawing/2014/main" id="{A6665402-5D64-D9B1-6C23-1516EF78192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499254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50D43-80A0-76E0-FD7D-EC0AD99B2B48}"/>
              </a:ext>
            </a:extLst>
          </p:cNvPr>
          <p:cNvSpPr>
            <a:spLocks noGrp="1"/>
          </p:cNvSpPr>
          <p:nvPr>
            <p:ph type="title"/>
          </p:nvPr>
        </p:nvSpPr>
        <p:spPr/>
        <p:txBody>
          <a:bodyPr/>
          <a:lstStyle/>
          <a:p>
            <a:r>
              <a:rPr lang="en-US"/>
              <a:t>Click to edit Master title style</a:t>
            </a:r>
            <a:endParaRPr lang="en-NG"/>
          </a:p>
        </p:txBody>
      </p:sp>
      <p:sp>
        <p:nvSpPr>
          <p:cNvPr id="3" name="Date Placeholder 2">
            <a:extLst>
              <a:ext uri="{FF2B5EF4-FFF2-40B4-BE49-F238E27FC236}">
                <a16:creationId xmlns:a16="http://schemas.microsoft.com/office/drawing/2014/main" id="{16FA2B7F-D48F-7C14-E4BA-62EBF6375379}"/>
              </a:ext>
            </a:extLst>
          </p:cNvPr>
          <p:cNvSpPr>
            <a:spLocks noGrp="1"/>
          </p:cNvSpPr>
          <p:nvPr>
            <p:ph type="dt" sz="half" idx="10"/>
          </p:nvPr>
        </p:nvSpPr>
        <p:spPr/>
        <p:txBody>
          <a:bodyPr/>
          <a:lstStyle/>
          <a:p>
            <a:fld id="{1FAF3416-4057-4DAA-829D-4CA07428D088}" type="datetimeFigureOut">
              <a:rPr lang="en-US" smtClean="0"/>
              <a:t>7/15/24</a:t>
            </a:fld>
            <a:endParaRPr lang="en-US" dirty="0"/>
          </a:p>
        </p:txBody>
      </p:sp>
      <p:sp>
        <p:nvSpPr>
          <p:cNvPr id="4" name="Footer Placeholder 3">
            <a:extLst>
              <a:ext uri="{FF2B5EF4-FFF2-40B4-BE49-F238E27FC236}">
                <a16:creationId xmlns:a16="http://schemas.microsoft.com/office/drawing/2014/main" id="{1EE383E5-B2B6-EFF2-0CE3-11C80337D334}"/>
              </a:ext>
            </a:extLst>
          </p:cNvPr>
          <p:cNvSpPr>
            <a:spLocks noGrp="1"/>
          </p:cNvSpPr>
          <p:nvPr>
            <p:ph type="ftr" sz="quarter" idx="11"/>
          </p:nvPr>
        </p:nvSpPr>
        <p:spPr/>
        <p:txBody>
          <a:bodyPr/>
          <a:lstStyle/>
          <a:p>
            <a:r>
              <a:rPr lang="en-US"/>
              <a:t>
              </a:t>
            </a:r>
            <a:endParaRPr lang="en-US" dirty="0"/>
          </a:p>
        </p:txBody>
      </p:sp>
      <p:sp>
        <p:nvSpPr>
          <p:cNvPr id="5" name="Slide Number Placeholder 4">
            <a:extLst>
              <a:ext uri="{FF2B5EF4-FFF2-40B4-BE49-F238E27FC236}">
                <a16:creationId xmlns:a16="http://schemas.microsoft.com/office/drawing/2014/main" id="{64ABA8AF-674B-017B-C524-D457387E780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65036124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76EE50-508E-912F-E881-292A1E1375E9}"/>
              </a:ext>
            </a:extLst>
          </p:cNvPr>
          <p:cNvSpPr>
            <a:spLocks noGrp="1"/>
          </p:cNvSpPr>
          <p:nvPr>
            <p:ph type="dt" sz="half" idx="10"/>
          </p:nvPr>
        </p:nvSpPr>
        <p:spPr/>
        <p:txBody>
          <a:bodyPr/>
          <a:lstStyle/>
          <a:p>
            <a:fld id="{921D9284-D300-4297-87F7-E791DCC15DB1}" type="datetimeFigureOut">
              <a:rPr lang="en-US" smtClean="0"/>
              <a:t>7/15/24</a:t>
            </a:fld>
            <a:endParaRPr lang="en-US" dirty="0"/>
          </a:p>
        </p:txBody>
      </p:sp>
      <p:sp>
        <p:nvSpPr>
          <p:cNvPr id="3" name="Footer Placeholder 2">
            <a:extLst>
              <a:ext uri="{FF2B5EF4-FFF2-40B4-BE49-F238E27FC236}">
                <a16:creationId xmlns:a16="http://schemas.microsoft.com/office/drawing/2014/main" id="{7FFF51D3-6E12-B66D-E4B2-E1B5FB5A4F5F}"/>
              </a:ext>
            </a:extLst>
          </p:cNvPr>
          <p:cNvSpPr>
            <a:spLocks noGrp="1"/>
          </p:cNvSpPr>
          <p:nvPr>
            <p:ph type="ftr" sz="quarter" idx="11"/>
          </p:nvPr>
        </p:nvSpPr>
        <p:spPr/>
        <p:txBody>
          <a:bodyPr/>
          <a:lstStyle/>
          <a:p>
            <a:r>
              <a:rPr lang="en-US"/>
              <a:t>
              </a:t>
            </a:r>
            <a:endParaRPr lang="en-US" dirty="0"/>
          </a:p>
        </p:txBody>
      </p:sp>
      <p:sp>
        <p:nvSpPr>
          <p:cNvPr id="4" name="Slide Number Placeholder 3">
            <a:extLst>
              <a:ext uri="{FF2B5EF4-FFF2-40B4-BE49-F238E27FC236}">
                <a16:creationId xmlns:a16="http://schemas.microsoft.com/office/drawing/2014/main" id="{3D36D4D0-E165-04A6-1E0C-90DFC8667EC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66794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3F215-74CD-8F34-1646-21B127880E06}"/>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NG"/>
          </a:p>
        </p:txBody>
      </p:sp>
      <p:sp>
        <p:nvSpPr>
          <p:cNvPr id="3" name="Content Placeholder 2">
            <a:extLst>
              <a:ext uri="{FF2B5EF4-FFF2-40B4-BE49-F238E27FC236}">
                <a16:creationId xmlns:a16="http://schemas.microsoft.com/office/drawing/2014/main" id="{24794133-E2DF-E11D-B52C-6730114D9A96}"/>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Text Placeholder 3">
            <a:extLst>
              <a:ext uri="{FF2B5EF4-FFF2-40B4-BE49-F238E27FC236}">
                <a16:creationId xmlns:a16="http://schemas.microsoft.com/office/drawing/2014/main" id="{786D7D7E-7692-5D73-3F96-311EBD1E9DF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BFE0A46-320F-E2B4-EDB1-E2713C604676}"/>
              </a:ext>
            </a:extLst>
          </p:cNvPr>
          <p:cNvSpPr>
            <a:spLocks noGrp="1"/>
          </p:cNvSpPr>
          <p:nvPr>
            <p:ph type="dt" sz="half" idx="10"/>
          </p:nvPr>
        </p:nvSpPr>
        <p:spPr/>
        <p:txBody>
          <a:bodyPr/>
          <a:lstStyle/>
          <a:p>
            <a:fld id="{37D525BB-DA17-4BA0-B3C8-3AC3ABC827E6}" type="datetimeFigureOut">
              <a:rPr lang="en-US" smtClean="0"/>
              <a:t>7/15/24</a:t>
            </a:fld>
            <a:endParaRPr lang="en-US" dirty="0"/>
          </a:p>
        </p:txBody>
      </p:sp>
      <p:sp>
        <p:nvSpPr>
          <p:cNvPr id="6" name="Footer Placeholder 5">
            <a:extLst>
              <a:ext uri="{FF2B5EF4-FFF2-40B4-BE49-F238E27FC236}">
                <a16:creationId xmlns:a16="http://schemas.microsoft.com/office/drawing/2014/main" id="{7F7F145B-9034-F012-93C2-5149FA5EA666}"/>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8A43523F-560A-4239-4C1F-A39347926E9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8821704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BB985-F21D-2122-EF58-FF3155D6E6EF}"/>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NG"/>
          </a:p>
        </p:txBody>
      </p:sp>
      <p:sp>
        <p:nvSpPr>
          <p:cNvPr id="3" name="Picture Placeholder 2">
            <a:extLst>
              <a:ext uri="{FF2B5EF4-FFF2-40B4-BE49-F238E27FC236}">
                <a16:creationId xmlns:a16="http://schemas.microsoft.com/office/drawing/2014/main" id="{70049AD0-EADD-4EC2-2C2C-D0D27448FC9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NG"/>
          </a:p>
        </p:txBody>
      </p:sp>
      <p:sp>
        <p:nvSpPr>
          <p:cNvPr id="4" name="Text Placeholder 3">
            <a:extLst>
              <a:ext uri="{FF2B5EF4-FFF2-40B4-BE49-F238E27FC236}">
                <a16:creationId xmlns:a16="http://schemas.microsoft.com/office/drawing/2014/main" id="{A31C07E2-6853-CB09-02AA-E83028F6919E}"/>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497FEBA-F880-B9CF-27C4-8DC49C95C4BD}"/>
              </a:ext>
            </a:extLst>
          </p:cNvPr>
          <p:cNvSpPr>
            <a:spLocks noGrp="1"/>
          </p:cNvSpPr>
          <p:nvPr>
            <p:ph type="dt" sz="half" idx="10"/>
          </p:nvPr>
        </p:nvSpPr>
        <p:spPr/>
        <p:txBody>
          <a:bodyPr/>
          <a:lstStyle/>
          <a:p>
            <a:fld id="{B16C4C9A-3960-41CF-A4E9-2A8FB932454B}" type="datetimeFigureOut">
              <a:rPr lang="en-US" smtClean="0"/>
              <a:t>7/15/24</a:t>
            </a:fld>
            <a:endParaRPr lang="en-US" dirty="0"/>
          </a:p>
        </p:txBody>
      </p:sp>
      <p:sp>
        <p:nvSpPr>
          <p:cNvPr id="6" name="Footer Placeholder 5">
            <a:extLst>
              <a:ext uri="{FF2B5EF4-FFF2-40B4-BE49-F238E27FC236}">
                <a16:creationId xmlns:a16="http://schemas.microsoft.com/office/drawing/2014/main" id="{BDC0DE70-A010-2A76-8B88-25FBDB5A8C84}"/>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8C54FD91-A9DF-1F77-50BC-2B22DA170CC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8088479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AB299-1103-73A1-655B-E4F421BC7377}"/>
              </a:ext>
            </a:extLst>
          </p:cNvPr>
          <p:cNvSpPr>
            <a:spLocks noGrp="1"/>
          </p:cNvSpPr>
          <p:nvPr>
            <p:ph type="title"/>
          </p:nvPr>
        </p:nvSpPr>
        <p:spPr/>
        <p:txBody>
          <a:bodyPr/>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94611ED0-225B-E847-2607-CFA581D049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C2D1314C-6080-0F4E-9B02-B79FB03FDE58}"/>
              </a:ext>
            </a:extLst>
          </p:cNvPr>
          <p:cNvSpPr>
            <a:spLocks noGrp="1"/>
          </p:cNvSpPr>
          <p:nvPr>
            <p:ph type="dt" sz="half" idx="10"/>
          </p:nvPr>
        </p:nvSpPr>
        <p:spPr/>
        <p:txBody>
          <a:bodyPr/>
          <a:lstStyle/>
          <a:p>
            <a:fld id="{D857E33E-8B18-4087-B112-809917729534}" type="datetimeFigureOut">
              <a:rPr lang="en-US" smtClean="0"/>
              <a:t>7/15/24</a:t>
            </a:fld>
            <a:endParaRPr lang="en-US" dirty="0"/>
          </a:p>
        </p:txBody>
      </p:sp>
      <p:sp>
        <p:nvSpPr>
          <p:cNvPr id="5" name="Footer Placeholder 4">
            <a:extLst>
              <a:ext uri="{FF2B5EF4-FFF2-40B4-BE49-F238E27FC236}">
                <a16:creationId xmlns:a16="http://schemas.microsoft.com/office/drawing/2014/main" id="{57472A37-A36C-35A7-9B18-9FB9C0619AD2}"/>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9332298C-60EC-6279-B77E-849386E5396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4036891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E117E6-6664-11A8-EF8A-E8242664B4F0}"/>
              </a:ext>
            </a:extLst>
          </p:cNvPr>
          <p:cNvSpPr>
            <a:spLocks noGrp="1"/>
          </p:cNvSpPr>
          <p:nvPr>
            <p:ph type="title" orient="vert"/>
          </p:nvPr>
        </p:nvSpPr>
        <p:spPr>
          <a:xfrm>
            <a:off x="6543675" y="273843"/>
            <a:ext cx="1971675" cy="4358879"/>
          </a:xfrm>
        </p:spPr>
        <p:txBody>
          <a:bodyPr vert="eaVert"/>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564377A7-F5C4-F20D-E013-2081D11754FA}"/>
              </a:ext>
            </a:extLst>
          </p:cNvPr>
          <p:cNvSpPr>
            <a:spLocks noGrp="1"/>
          </p:cNvSpPr>
          <p:nvPr>
            <p:ph type="body" orient="vert" idx="1"/>
          </p:nvPr>
        </p:nvSpPr>
        <p:spPr>
          <a:xfrm>
            <a:off x="628650" y="273843"/>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DA47B56A-8F3E-E500-7D42-896C4ADD5C73}"/>
              </a:ext>
            </a:extLst>
          </p:cNvPr>
          <p:cNvSpPr>
            <a:spLocks noGrp="1"/>
          </p:cNvSpPr>
          <p:nvPr>
            <p:ph type="dt" sz="half" idx="10"/>
          </p:nvPr>
        </p:nvSpPr>
        <p:spPr/>
        <p:txBody>
          <a:bodyPr/>
          <a:lstStyle/>
          <a:p>
            <a:fld id="{D3FFE419-2371-464F-8239-3959401C3561}" type="datetimeFigureOut">
              <a:rPr lang="en-US" smtClean="0"/>
              <a:t>7/15/24</a:t>
            </a:fld>
            <a:endParaRPr lang="en-US" dirty="0"/>
          </a:p>
        </p:txBody>
      </p:sp>
      <p:sp>
        <p:nvSpPr>
          <p:cNvPr id="5" name="Footer Placeholder 4">
            <a:extLst>
              <a:ext uri="{FF2B5EF4-FFF2-40B4-BE49-F238E27FC236}">
                <a16:creationId xmlns:a16="http://schemas.microsoft.com/office/drawing/2014/main" id="{FD2CC6A2-BC09-5BE2-44C5-9D9B088FCE86}"/>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1685506E-1176-B959-827C-07B26F11C15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1588238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783460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6F2B1C-201B-73F2-B651-A690EBA4CED5}"/>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NG"/>
          </a:p>
        </p:txBody>
      </p:sp>
      <p:sp>
        <p:nvSpPr>
          <p:cNvPr id="3" name="Text Placeholder 2">
            <a:extLst>
              <a:ext uri="{FF2B5EF4-FFF2-40B4-BE49-F238E27FC236}">
                <a16:creationId xmlns:a16="http://schemas.microsoft.com/office/drawing/2014/main" id="{A3950B1F-C83A-7AF1-EC0E-DF9C59264CC8}"/>
              </a:ext>
            </a:extLst>
          </p:cNvPr>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EB85E1C2-1013-E7E0-65D0-1CBFCE10F0C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CBC1C18-307B-4F68-A007-B5B542270E8D}" type="datetimeFigureOut">
              <a:rPr lang="en-US" smtClean="0"/>
              <a:t>7/15/24</a:t>
            </a:fld>
            <a:endParaRPr lang="en-US" dirty="0"/>
          </a:p>
        </p:txBody>
      </p:sp>
      <p:sp>
        <p:nvSpPr>
          <p:cNvPr id="5" name="Footer Placeholder 4">
            <a:extLst>
              <a:ext uri="{FF2B5EF4-FFF2-40B4-BE49-F238E27FC236}">
                <a16:creationId xmlns:a16="http://schemas.microsoft.com/office/drawing/2014/main" id="{EE12DBE6-203C-52AB-D37B-811D9C0AB35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
              </a:t>
            </a:r>
            <a:endParaRPr lang="en-US" dirty="0"/>
          </a:p>
        </p:txBody>
      </p:sp>
      <p:sp>
        <p:nvSpPr>
          <p:cNvPr id="6" name="Slide Number Placeholder 5">
            <a:extLst>
              <a:ext uri="{FF2B5EF4-FFF2-40B4-BE49-F238E27FC236}">
                <a16:creationId xmlns:a16="http://schemas.microsoft.com/office/drawing/2014/main" id="{52C33AB7-E023-76F6-49F7-C775309B9F36}"/>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854467309"/>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NG"/>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academicintegrity.org/about/values"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hyperlink" Target="https://www.plagiarismtoday.com/2022/04/28/how-to-actually-avoid-plagiarism/" TargetMode="Externa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hyperlink" Target="https://chat.openai.com/" TargetMode="External"/><Relationship Id="rId2" Type="http://schemas.openxmlformats.org/officeDocument/2006/relationships/hyperlink" Target="https://www.plagiarismtoday.com/"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3"/>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Google Shape;54;p13"/>
          <p:cNvSpPr txBox="1">
            <a:spLocks noGrp="1"/>
          </p:cNvSpPr>
          <p:nvPr>
            <p:ph type="title"/>
          </p:nvPr>
        </p:nvSpPr>
        <p:spPr>
          <a:xfrm>
            <a:off x="476250" y="480617"/>
            <a:ext cx="2563994" cy="4187361"/>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buClr>
                <a:schemeClr val="dk1"/>
              </a:buClr>
              <a:buSzPts val="1100"/>
            </a:pPr>
            <a:r>
              <a:rPr lang="en-US" sz="3500" b="1" kern="1200" dirty="0">
                <a:solidFill>
                  <a:schemeClr val="tx1"/>
                </a:solidFill>
                <a:latin typeface="+mj-lt"/>
                <a:ea typeface="+mj-ea"/>
                <a:cs typeface="+mj-cs"/>
                <a:sym typeface="Calibri"/>
              </a:rPr>
              <a:t>Empowering Students to Craft Meaningful Essays</a:t>
            </a:r>
          </a:p>
          <a:p>
            <a:pPr marL="0" lvl="0" indent="0" defTabSz="914400">
              <a:spcBef>
                <a:spcPct val="0"/>
              </a:spcBef>
              <a:spcAft>
                <a:spcPts val="0"/>
              </a:spcAft>
            </a:pPr>
            <a:endParaRPr lang="en-US" sz="3500" b="1" kern="1200" dirty="0">
              <a:solidFill>
                <a:schemeClr val="tx1"/>
              </a:solidFill>
              <a:latin typeface="+mj-lt"/>
              <a:ea typeface="+mj-ea"/>
              <a:cs typeface="+mj-cs"/>
              <a:sym typeface="Calibri"/>
            </a:endParaRPr>
          </a:p>
        </p:txBody>
      </p:sp>
      <p:sp>
        <p:nvSpPr>
          <p:cNvPr id="63"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20588" y="2597039"/>
            <a:ext cx="4057650" cy="13716"/>
          </a:xfrm>
          <a:custGeom>
            <a:avLst/>
            <a:gdLst>
              <a:gd name="connsiteX0" fmla="*/ 0 w 4057650"/>
              <a:gd name="connsiteY0" fmla="*/ 0 h 13716"/>
              <a:gd name="connsiteX1" fmla="*/ 757428 w 4057650"/>
              <a:gd name="connsiteY1" fmla="*/ 0 h 13716"/>
              <a:gd name="connsiteX2" fmla="*/ 1474279 w 4057650"/>
              <a:gd name="connsiteY2" fmla="*/ 0 h 13716"/>
              <a:gd name="connsiteX3" fmla="*/ 2191131 w 4057650"/>
              <a:gd name="connsiteY3" fmla="*/ 0 h 13716"/>
              <a:gd name="connsiteX4" fmla="*/ 2745676 w 4057650"/>
              <a:gd name="connsiteY4" fmla="*/ 0 h 13716"/>
              <a:gd name="connsiteX5" fmla="*/ 3340798 w 4057650"/>
              <a:gd name="connsiteY5" fmla="*/ 0 h 13716"/>
              <a:gd name="connsiteX6" fmla="*/ 4057650 w 4057650"/>
              <a:gd name="connsiteY6" fmla="*/ 0 h 13716"/>
              <a:gd name="connsiteX7" fmla="*/ 4057650 w 4057650"/>
              <a:gd name="connsiteY7" fmla="*/ 13716 h 13716"/>
              <a:gd name="connsiteX8" fmla="*/ 3381375 w 4057650"/>
              <a:gd name="connsiteY8" fmla="*/ 13716 h 13716"/>
              <a:gd name="connsiteX9" fmla="*/ 2826830 w 4057650"/>
              <a:gd name="connsiteY9" fmla="*/ 13716 h 13716"/>
              <a:gd name="connsiteX10" fmla="*/ 2272284 w 4057650"/>
              <a:gd name="connsiteY10" fmla="*/ 13716 h 13716"/>
              <a:gd name="connsiteX11" fmla="*/ 1555432 w 4057650"/>
              <a:gd name="connsiteY11" fmla="*/ 13716 h 13716"/>
              <a:gd name="connsiteX12" fmla="*/ 960310 w 4057650"/>
              <a:gd name="connsiteY12" fmla="*/ 13716 h 13716"/>
              <a:gd name="connsiteX13" fmla="*/ 0 w 4057650"/>
              <a:gd name="connsiteY13" fmla="*/ 13716 h 13716"/>
              <a:gd name="connsiteX14" fmla="*/ 0 w 4057650"/>
              <a:gd name="connsiteY14" fmla="*/ 0 h 13716"/>
              <a:gd name="connsiteX0" fmla="*/ 0 w 4057650"/>
              <a:gd name="connsiteY0" fmla="*/ 0 h 13716"/>
              <a:gd name="connsiteX1" fmla="*/ 635698 w 4057650"/>
              <a:gd name="connsiteY1" fmla="*/ 0 h 13716"/>
              <a:gd name="connsiteX2" fmla="*/ 1190244 w 4057650"/>
              <a:gd name="connsiteY2" fmla="*/ 0 h 13716"/>
              <a:gd name="connsiteX3" fmla="*/ 1947672 w 4057650"/>
              <a:gd name="connsiteY3" fmla="*/ 0 h 13716"/>
              <a:gd name="connsiteX4" fmla="*/ 2583370 w 4057650"/>
              <a:gd name="connsiteY4" fmla="*/ 0 h 13716"/>
              <a:gd name="connsiteX5" fmla="*/ 3219069 w 4057650"/>
              <a:gd name="connsiteY5" fmla="*/ 0 h 13716"/>
              <a:gd name="connsiteX6" fmla="*/ 4057650 w 4057650"/>
              <a:gd name="connsiteY6" fmla="*/ 0 h 13716"/>
              <a:gd name="connsiteX7" fmla="*/ 4057650 w 4057650"/>
              <a:gd name="connsiteY7" fmla="*/ 13716 h 13716"/>
              <a:gd name="connsiteX8" fmla="*/ 3381375 w 4057650"/>
              <a:gd name="connsiteY8" fmla="*/ 13716 h 13716"/>
              <a:gd name="connsiteX9" fmla="*/ 2826830 w 4057650"/>
              <a:gd name="connsiteY9" fmla="*/ 13716 h 13716"/>
              <a:gd name="connsiteX10" fmla="*/ 2150555 w 4057650"/>
              <a:gd name="connsiteY10" fmla="*/ 13716 h 13716"/>
              <a:gd name="connsiteX11" fmla="*/ 1474280 w 4057650"/>
              <a:gd name="connsiteY11" fmla="*/ 13716 h 13716"/>
              <a:gd name="connsiteX12" fmla="*/ 838581 w 4057650"/>
              <a:gd name="connsiteY12" fmla="*/ 13716 h 13716"/>
              <a:gd name="connsiteX13" fmla="*/ 0 w 4057650"/>
              <a:gd name="connsiteY13" fmla="*/ 13716 h 13716"/>
              <a:gd name="connsiteX14" fmla="*/ 0 w 4057650"/>
              <a:gd name="connsiteY14"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7650" h="13716" fill="none" extrusionOk="0">
                <a:moveTo>
                  <a:pt x="0" y="0"/>
                </a:moveTo>
                <a:cubicBezTo>
                  <a:pt x="367148" y="-8908"/>
                  <a:pt x="517612" y="4501"/>
                  <a:pt x="757428" y="0"/>
                </a:cubicBezTo>
                <a:cubicBezTo>
                  <a:pt x="1032602" y="-7253"/>
                  <a:pt x="1110097" y="-4084"/>
                  <a:pt x="1474279" y="0"/>
                </a:cubicBezTo>
                <a:cubicBezTo>
                  <a:pt x="1838373" y="-7421"/>
                  <a:pt x="1905070" y="-3632"/>
                  <a:pt x="2191131" y="0"/>
                </a:cubicBezTo>
                <a:cubicBezTo>
                  <a:pt x="2479083" y="8044"/>
                  <a:pt x="2590278" y="-15025"/>
                  <a:pt x="2745676" y="0"/>
                </a:cubicBezTo>
                <a:cubicBezTo>
                  <a:pt x="2939709" y="9877"/>
                  <a:pt x="3136017" y="-24028"/>
                  <a:pt x="3340798" y="0"/>
                </a:cubicBezTo>
                <a:cubicBezTo>
                  <a:pt x="3577524" y="19058"/>
                  <a:pt x="3755433" y="-7221"/>
                  <a:pt x="4057650" y="0"/>
                </a:cubicBezTo>
                <a:cubicBezTo>
                  <a:pt x="4057445" y="4501"/>
                  <a:pt x="4058270" y="7438"/>
                  <a:pt x="4057650" y="13716"/>
                </a:cubicBezTo>
                <a:cubicBezTo>
                  <a:pt x="3746991" y="46900"/>
                  <a:pt x="3642040" y="-13712"/>
                  <a:pt x="3381375" y="13716"/>
                </a:cubicBezTo>
                <a:cubicBezTo>
                  <a:pt x="3142532" y="64771"/>
                  <a:pt x="2955382" y="-7162"/>
                  <a:pt x="2826830" y="13716"/>
                </a:cubicBezTo>
                <a:cubicBezTo>
                  <a:pt x="2734164" y="26064"/>
                  <a:pt x="2422331" y="12987"/>
                  <a:pt x="2272284" y="13716"/>
                </a:cubicBezTo>
                <a:cubicBezTo>
                  <a:pt x="2111408" y="20158"/>
                  <a:pt x="1888168" y="21489"/>
                  <a:pt x="1555432" y="13716"/>
                </a:cubicBezTo>
                <a:cubicBezTo>
                  <a:pt x="1389125" y="3117"/>
                  <a:pt x="1177551" y="39730"/>
                  <a:pt x="960310" y="13716"/>
                </a:cubicBezTo>
                <a:cubicBezTo>
                  <a:pt x="875922" y="-39900"/>
                  <a:pt x="323458" y="10262"/>
                  <a:pt x="0" y="13716"/>
                </a:cubicBezTo>
                <a:cubicBezTo>
                  <a:pt x="-331" y="11187"/>
                  <a:pt x="993" y="6491"/>
                  <a:pt x="0" y="0"/>
                </a:cubicBezTo>
                <a:close/>
              </a:path>
              <a:path w="4057650" h="13716" stroke="0" extrusionOk="0">
                <a:moveTo>
                  <a:pt x="0" y="0"/>
                </a:moveTo>
                <a:cubicBezTo>
                  <a:pt x="242151" y="36334"/>
                  <a:pt x="500401" y="29139"/>
                  <a:pt x="635698" y="0"/>
                </a:cubicBezTo>
                <a:cubicBezTo>
                  <a:pt x="783144" y="-32004"/>
                  <a:pt x="950843" y="-4485"/>
                  <a:pt x="1190244" y="0"/>
                </a:cubicBezTo>
                <a:cubicBezTo>
                  <a:pt x="1493739" y="37672"/>
                  <a:pt x="1683931" y="-5135"/>
                  <a:pt x="1947672" y="0"/>
                </a:cubicBezTo>
                <a:cubicBezTo>
                  <a:pt x="2231467" y="29157"/>
                  <a:pt x="2283780" y="-18583"/>
                  <a:pt x="2583370" y="0"/>
                </a:cubicBezTo>
                <a:cubicBezTo>
                  <a:pt x="2879743" y="13186"/>
                  <a:pt x="3001896" y="40538"/>
                  <a:pt x="3219069" y="0"/>
                </a:cubicBezTo>
                <a:cubicBezTo>
                  <a:pt x="3480307" y="-5034"/>
                  <a:pt x="3756341" y="17550"/>
                  <a:pt x="4057650" y="0"/>
                </a:cubicBezTo>
                <a:cubicBezTo>
                  <a:pt x="4056913" y="2900"/>
                  <a:pt x="4056504" y="10718"/>
                  <a:pt x="4057650" y="13716"/>
                </a:cubicBezTo>
                <a:cubicBezTo>
                  <a:pt x="3866391" y="10757"/>
                  <a:pt x="3683092" y="22641"/>
                  <a:pt x="3381375" y="13716"/>
                </a:cubicBezTo>
                <a:cubicBezTo>
                  <a:pt x="3077442" y="-36111"/>
                  <a:pt x="2959293" y="-9904"/>
                  <a:pt x="2826830" y="13716"/>
                </a:cubicBezTo>
                <a:cubicBezTo>
                  <a:pt x="2745586" y="48996"/>
                  <a:pt x="2366651" y="54820"/>
                  <a:pt x="2150555" y="13716"/>
                </a:cubicBezTo>
                <a:cubicBezTo>
                  <a:pt x="1889766" y="-21926"/>
                  <a:pt x="1744011" y="-27260"/>
                  <a:pt x="1474280" y="13716"/>
                </a:cubicBezTo>
                <a:cubicBezTo>
                  <a:pt x="1211536" y="18423"/>
                  <a:pt x="970196" y="30950"/>
                  <a:pt x="838581" y="13716"/>
                </a:cubicBezTo>
                <a:cubicBezTo>
                  <a:pt x="683899" y="-9022"/>
                  <a:pt x="224248" y="-47016"/>
                  <a:pt x="0" y="13716"/>
                </a:cubicBezTo>
                <a:cubicBezTo>
                  <a:pt x="324" y="6999"/>
                  <a:pt x="221" y="2972"/>
                  <a:pt x="0" y="0"/>
                </a:cubicBezTo>
                <a:close/>
              </a:path>
              <a:path w="4057650" h="13716" fill="none" stroke="0" extrusionOk="0">
                <a:moveTo>
                  <a:pt x="0" y="0"/>
                </a:moveTo>
                <a:cubicBezTo>
                  <a:pt x="358409" y="-4652"/>
                  <a:pt x="486702" y="12101"/>
                  <a:pt x="757428" y="0"/>
                </a:cubicBezTo>
                <a:cubicBezTo>
                  <a:pt x="1022678" y="-8760"/>
                  <a:pt x="1108573" y="-4098"/>
                  <a:pt x="1474279" y="0"/>
                </a:cubicBezTo>
                <a:cubicBezTo>
                  <a:pt x="1819257" y="16644"/>
                  <a:pt x="1919656" y="-4532"/>
                  <a:pt x="2191131" y="0"/>
                </a:cubicBezTo>
                <a:cubicBezTo>
                  <a:pt x="2458468" y="10266"/>
                  <a:pt x="2618941" y="-8527"/>
                  <a:pt x="2745676" y="0"/>
                </a:cubicBezTo>
                <a:cubicBezTo>
                  <a:pt x="2931643" y="26136"/>
                  <a:pt x="3158142" y="-56944"/>
                  <a:pt x="3340798" y="0"/>
                </a:cubicBezTo>
                <a:cubicBezTo>
                  <a:pt x="3532039" y="10299"/>
                  <a:pt x="3748090" y="-3814"/>
                  <a:pt x="4057650" y="0"/>
                </a:cubicBezTo>
                <a:cubicBezTo>
                  <a:pt x="4057333" y="4276"/>
                  <a:pt x="4057768" y="7437"/>
                  <a:pt x="4057650" y="13716"/>
                </a:cubicBezTo>
                <a:cubicBezTo>
                  <a:pt x="3759943" y="44812"/>
                  <a:pt x="3655385" y="-12313"/>
                  <a:pt x="3381375" y="13716"/>
                </a:cubicBezTo>
                <a:cubicBezTo>
                  <a:pt x="3117080" y="43667"/>
                  <a:pt x="2965830" y="11179"/>
                  <a:pt x="2826830" y="13716"/>
                </a:cubicBezTo>
                <a:cubicBezTo>
                  <a:pt x="2719180" y="50001"/>
                  <a:pt x="2405341" y="23637"/>
                  <a:pt x="2272284" y="13716"/>
                </a:cubicBezTo>
                <a:cubicBezTo>
                  <a:pt x="2146521" y="37825"/>
                  <a:pt x="1920511" y="43731"/>
                  <a:pt x="1555432" y="13716"/>
                </a:cubicBezTo>
                <a:cubicBezTo>
                  <a:pt x="1341297" y="-14932"/>
                  <a:pt x="1185337" y="6286"/>
                  <a:pt x="960310" y="13716"/>
                </a:cubicBezTo>
                <a:cubicBezTo>
                  <a:pt x="797841" y="-31644"/>
                  <a:pt x="348704" y="-84402"/>
                  <a:pt x="0" y="13716"/>
                </a:cubicBezTo>
                <a:cubicBezTo>
                  <a:pt x="-929" y="10136"/>
                  <a:pt x="7" y="679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4057650"/>
                      <a:gd name="connsiteY0" fmla="*/ 0 h 13716"/>
                      <a:gd name="connsiteX1" fmla="*/ 757428 w 4057650"/>
                      <a:gd name="connsiteY1" fmla="*/ 0 h 13716"/>
                      <a:gd name="connsiteX2" fmla="*/ 1474279 w 4057650"/>
                      <a:gd name="connsiteY2" fmla="*/ 0 h 13716"/>
                      <a:gd name="connsiteX3" fmla="*/ 2191131 w 4057650"/>
                      <a:gd name="connsiteY3" fmla="*/ 0 h 13716"/>
                      <a:gd name="connsiteX4" fmla="*/ 2745676 w 4057650"/>
                      <a:gd name="connsiteY4" fmla="*/ 0 h 13716"/>
                      <a:gd name="connsiteX5" fmla="*/ 3340798 w 4057650"/>
                      <a:gd name="connsiteY5" fmla="*/ 0 h 13716"/>
                      <a:gd name="connsiteX6" fmla="*/ 4057650 w 4057650"/>
                      <a:gd name="connsiteY6" fmla="*/ 0 h 13716"/>
                      <a:gd name="connsiteX7" fmla="*/ 4057650 w 4057650"/>
                      <a:gd name="connsiteY7" fmla="*/ 13716 h 13716"/>
                      <a:gd name="connsiteX8" fmla="*/ 3381375 w 4057650"/>
                      <a:gd name="connsiteY8" fmla="*/ 13716 h 13716"/>
                      <a:gd name="connsiteX9" fmla="*/ 2826830 w 4057650"/>
                      <a:gd name="connsiteY9" fmla="*/ 13716 h 13716"/>
                      <a:gd name="connsiteX10" fmla="*/ 2272284 w 4057650"/>
                      <a:gd name="connsiteY10" fmla="*/ 13716 h 13716"/>
                      <a:gd name="connsiteX11" fmla="*/ 1555432 w 4057650"/>
                      <a:gd name="connsiteY11" fmla="*/ 13716 h 13716"/>
                      <a:gd name="connsiteX12" fmla="*/ 960310 w 4057650"/>
                      <a:gd name="connsiteY12" fmla="*/ 13716 h 13716"/>
                      <a:gd name="connsiteX13" fmla="*/ 0 w 4057650"/>
                      <a:gd name="connsiteY13" fmla="*/ 13716 h 13716"/>
                      <a:gd name="connsiteX14" fmla="*/ 0 w 4057650"/>
                      <a:gd name="connsiteY14"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7650" h="13716" fill="none" extrusionOk="0">
                        <a:moveTo>
                          <a:pt x="0" y="0"/>
                        </a:moveTo>
                        <a:cubicBezTo>
                          <a:pt x="371182" y="3227"/>
                          <a:pt x="494372" y="9222"/>
                          <a:pt x="757428" y="0"/>
                        </a:cubicBezTo>
                        <a:cubicBezTo>
                          <a:pt x="1020484" y="-9222"/>
                          <a:pt x="1116719" y="-4357"/>
                          <a:pt x="1474279" y="0"/>
                        </a:cubicBezTo>
                        <a:cubicBezTo>
                          <a:pt x="1831839" y="4357"/>
                          <a:pt x="1920973" y="-11809"/>
                          <a:pt x="2191131" y="0"/>
                        </a:cubicBezTo>
                        <a:cubicBezTo>
                          <a:pt x="2461289" y="11809"/>
                          <a:pt x="2589480" y="-22604"/>
                          <a:pt x="2745676" y="0"/>
                        </a:cubicBezTo>
                        <a:cubicBezTo>
                          <a:pt x="2901872" y="22604"/>
                          <a:pt x="3136452" y="-12306"/>
                          <a:pt x="3340798" y="0"/>
                        </a:cubicBezTo>
                        <a:cubicBezTo>
                          <a:pt x="3545144" y="12306"/>
                          <a:pt x="3766934" y="-21556"/>
                          <a:pt x="4057650" y="0"/>
                        </a:cubicBezTo>
                        <a:cubicBezTo>
                          <a:pt x="4057378" y="4708"/>
                          <a:pt x="4057987" y="7132"/>
                          <a:pt x="4057650" y="13716"/>
                        </a:cubicBezTo>
                        <a:cubicBezTo>
                          <a:pt x="3743404" y="35553"/>
                          <a:pt x="3625516" y="-19495"/>
                          <a:pt x="3381375" y="13716"/>
                        </a:cubicBezTo>
                        <a:cubicBezTo>
                          <a:pt x="3137235" y="46927"/>
                          <a:pt x="2946571" y="-4571"/>
                          <a:pt x="2826830" y="13716"/>
                        </a:cubicBezTo>
                        <a:cubicBezTo>
                          <a:pt x="2707090" y="32003"/>
                          <a:pt x="2402756" y="-3140"/>
                          <a:pt x="2272284" y="13716"/>
                        </a:cubicBezTo>
                        <a:cubicBezTo>
                          <a:pt x="2141812" y="30572"/>
                          <a:pt x="1895935" y="13627"/>
                          <a:pt x="1555432" y="13716"/>
                        </a:cubicBezTo>
                        <a:cubicBezTo>
                          <a:pt x="1214929" y="13805"/>
                          <a:pt x="1103072" y="9931"/>
                          <a:pt x="960310" y="13716"/>
                        </a:cubicBezTo>
                        <a:cubicBezTo>
                          <a:pt x="817548" y="17501"/>
                          <a:pt x="402272" y="-33931"/>
                          <a:pt x="0" y="13716"/>
                        </a:cubicBezTo>
                        <a:cubicBezTo>
                          <a:pt x="-460" y="10837"/>
                          <a:pt x="38" y="6680"/>
                          <a:pt x="0" y="0"/>
                        </a:cubicBezTo>
                        <a:close/>
                      </a:path>
                      <a:path w="4057650" h="13716" stroke="0" extrusionOk="0">
                        <a:moveTo>
                          <a:pt x="0" y="0"/>
                        </a:moveTo>
                        <a:cubicBezTo>
                          <a:pt x="248348" y="13145"/>
                          <a:pt x="486117" y="25042"/>
                          <a:pt x="635698" y="0"/>
                        </a:cubicBezTo>
                        <a:cubicBezTo>
                          <a:pt x="785279" y="-25042"/>
                          <a:pt x="917762" y="-5537"/>
                          <a:pt x="1190244" y="0"/>
                        </a:cubicBezTo>
                        <a:cubicBezTo>
                          <a:pt x="1462726" y="5537"/>
                          <a:pt x="1667120" y="-21232"/>
                          <a:pt x="1947672" y="0"/>
                        </a:cubicBezTo>
                        <a:cubicBezTo>
                          <a:pt x="2228224" y="21232"/>
                          <a:pt x="2280631" y="-21698"/>
                          <a:pt x="2583370" y="0"/>
                        </a:cubicBezTo>
                        <a:cubicBezTo>
                          <a:pt x="2886109" y="21698"/>
                          <a:pt x="3022941" y="19647"/>
                          <a:pt x="3219069" y="0"/>
                        </a:cubicBezTo>
                        <a:cubicBezTo>
                          <a:pt x="3415197" y="-19647"/>
                          <a:pt x="3747500" y="26991"/>
                          <a:pt x="4057650" y="0"/>
                        </a:cubicBezTo>
                        <a:cubicBezTo>
                          <a:pt x="4056980" y="3019"/>
                          <a:pt x="4057134" y="10425"/>
                          <a:pt x="4057650" y="13716"/>
                        </a:cubicBezTo>
                        <a:cubicBezTo>
                          <a:pt x="3865148" y="-7885"/>
                          <a:pt x="3702543" y="44896"/>
                          <a:pt x="3381375" y="13716"/>
                        </a:cubicBezTo>
                        <a:cubicBezTo>
                          <a:pt x="3060208" y="-17464"/>
                          <a:pt x="2956571" y="-13250"/>
                          <a:pt x="2826830" y="13716"/>
                        </a:cubicBezTo>
                        <a:cubicBezTo>
                          <a:pt x="2697089" y="40682"/>
                          <a:pt x="2411031" y="38582"/>
                          <a:pt x="2150555" y="13716"/>
                        </a:cubicBezTo>
                        <a:cubicBezTo>
                          <a:pt x="1890080" y="-11150"/>
                          <a:pt x="1741827" y="-5187"/>
                          <a:pt x="1474280" y="13716"/>
                        </a:cubicBezTo>
                        <a:cubicBezTo>
                          <a:pt x="1206734" y="32619"/>
                          <a:pt x="998203" y="28763"/>
                          <a:pt x="838581" y="13716"/>
                        </a:cubicBezTo>
                        <a:cubicBezTo>
                          <a:pt x="678959" y="-1331"/>
                          <a:pt x="187101" y="-17784"/>
                          <a:pt x="0" y="13716"/>
                        </a:cubicBezTo>
                        <a:cubicBezTo>
                          <a:pt x="-114" y="7033"/>
                          <a:pt x="103" y="342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7" name="Google Shape;55;p13">
            <a:extLst>
              <a:ext uri="{FF2B5EF4-FFF2-40B4-BE49-F238E27FC236}">
                <a16:creationId xmlns:a16="http://schemas.microsoft.com/office/drawing/2014/main" id="{82125580-F762-EAB3-77E7-D87DD289654C}"/>
              </a:ext>
            </a:extLst>
          </p:cNvPr>
          <p:cNvGraphicFramePr/>
          <p:nvPr>
            <p:extLst>
              <p:ext uri="{D42A27DB-BD31-4B8C-83A1-F6EECF244321}">
                <p14:modId xmlns:p14="http://schemas.microsoft.com/office/powerpoint/2010/main" val="1810645354"/>
              </p:ext>
            </p:extLst>
          </p:nvPr>
        </p:nvGraphicFramePr>
        <p:xfrm>
          <a:off x="3486013" y="480616"/>
          <a:ext cx="5175384" cy="41521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9"/>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70" name="Group 69">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397" y="381628"/>
            <a:ext cx="3913467" cy="4679746"/>
            <a:chOff x="-19221" y="251144"/>
            <a:chExt cx="5217958" cy="6239661"/>
          </a:xfrm>
        </p:grpSpPr>
        <p:sp>
          <p:nvSpPr>
            <p:cNvPr id="71" name="Freeform: Shape 70">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Shape 71">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Freeform: Shape 72">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4" name="Freeform: Shape 73">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0" name="Google Shape;60;p14"/>
          <p:cNvSpPr txBox="1">
            <a:spLocks noGrp="1"/>
          </p:cNvSpPr>
          <p:nvPr>
            <p:ph type="title"/>
          </p:nvPr>
        </p:nvSpPr>
        <p:spPr>
          <a:xfrm>
            <a:off x="480060" y="932259"/>
            <a:ext cx="2891790" cy="3278981"/>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200" b="1" kern="1200" dirty="0">
                <a:solidFill>
                  <a:schemeClr val="tx2"/>
                </a:solidFill>
                <a:latin typeface="+mj-lt"/>
                <a:ea typeface="+mj-ea"/>
                <a:cs typeface="+mj-cs"/>
              </a:rPr>
              <a:t>INTRODUCTION TO THE WRITING CENTER</a:t>
            </a:r>
          </a:p>
        </p:txBody>
      </p:sp>
      <p:sp>
        <p:nvSpPr>
          <p:cNvPr id="61" name="Google Shape;61;p14"/>
          <p:cNvSpPr txBox="1">
            <a:spLocks noGrp="1"/>
          </p:cNvSpPr>
          <p:nvPr>
            <p:ph type="body" idx="1"/>
          </p:nvPr>
        </p:nvSpPr>
        <p:spPr>
          <a:xfrm>
            <a:off x="4629150" y="603504"/>
            <a:ext cx="3915918" cy="3922776"/>
          </a:xfrm>
          <a:prstGeom prst="rect">
            <a:avLst/>
          </a:prstGeom>
        </p:spPr>
        <p:txBody>
          <a:bodyPr spcFirstLastPara="1" vert="horz" lIns="91440" tIns="45720" rIns="91440" bIns="45720" rtlCol="0" anchor="ctr" anchorCtr="0">
            <a:normAutofit/>
          </a:bodyPr>
          <a:lstStyle/>
          <a:p>
            <a:pPr marL="0" lvl="0" indent="0" defTabSz="914400">
              <a:spcBef>
                <a:spcPts val="0"/>
              </a:spcBef>
              <a:spcAft>
                <a:spcPts val="0"/>
              </a:spcAft>
              <a:buClr>
                <a:schemeClr val="dk1"/>
              </a:buClr>
              <a:buSzPts val="1100"/>
              <a:buNone/>
            </a:pPr>
            <a:r>
              <a:rPr lang="en-US" sz="2400" dirty="0">
                <a:solidFill>
                  <a:schemeClr val="tx2"/>
                </a:solidFill>
                <a:sym typeface="Calibri"/>
              </a:rPr>
              <a:t>The Writing Center is a free academic resource dedicated to helping students improve their writing skills and achieve academic success. </a:t>
            </a:r>
          </a:p>
          <a:p>
            <a:pPr marL="0" lvl="0" indent="0" defTabSz="914400">
              <a:spcBef>
                <a:spcPts val="0"/>
              </a:spcBef>
              <a:spcAft>
                <a:spcPts val="0"/>
              </a:spcAft>
              <a:buClr>
                <a:schemeClr val="dk1"/>
              </a:buClr>
              <a:buSzPts val="1100"/>
              <a:buNone/>
            </a:pPr>
            <a:endParaRPr lang="en-US" sz="2400" dirty="0">
              <a:solidFill>
                <a:schemeClr val="tx2"/>
              </a:solidFill>
              <a:sym typeface="Calibri"/>
            </a:endParaRPr>
          </a:p>
          <a:p>
            <a:pPr marL="0" lvl="0" indent="0" defTabSz="914400">
              <a:spcBef>
                <a:spcPts val="0"/>
              </a:spcBef>
              <a:spcAft>
                <a:spcPts val="0"/>
              </a:spcAft>
              <a:buClr>
                <a:schemeClr val="dk1"/>
              </a:buClr>
              <a:buSzPts val="1100"/>
              <a:buNone/>
            </a:pPr>
            <a:r>
              <a:rPr lang="en-US" sz="2400" dirty="0">
                <a:solidFill>
                  <a:schemeClr val="tx2"/>
                </a:solidFill>
                <a:sym typeface="Calibri"/>
              </a:rPr>
              <a:t>Whether you're struggling with brainstorming ideas or polishing your final draft, the Writing Center will support you.</a:t>
            </a:r>
            <a:endParaRPr lang="en-US" sz="1400" dirty="0">
              <a:solidFill>
                <a:schemeClr val="tx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57519" y="556043"/>
            <a:ext cx="3266449" cy="1212152"/>
          </a:xfrm>
          <a:prstGeom prst="rect">
            <a:avLst/>
          </a:prstGeom>
        </p:spPr>
        <p:txBody>
          <a:bodyPr spcFirstLastPara="1" vert="horz" lIns="91440" tIns="45720" rIns="91440" bIns="45720" rtlCol="0" anchor="b" anchorCtr="0">
            <a:normAutofit/>
          </a:bodyPr>
          <a:lstStyle/>
          <a:p>
            <a:pPr marL="0" lvl="0" indent="0" defTabSz="914400">
              <a:spcBef>
                <a:spcPct val="0"/>
              </a:spcBef>
              <a:spcAft>
                <a:spcPts val="0"/>
              </a:spcAft>
            </a:pPr>
            <a:r>
              <a:rPr lang="en-US" sz="3200" b="1" dirty="0"/>
              <a:t>SERVICES OFFERED</a:t>
            </a:r>
          </a:p>
        </p:txBody>
      </p:sp>
      <p:sp>
        <p:nvSpPr>
          <p:cNvPr id="67" name="Google Shape;67;p15"/>
          <p:cNvSpPr txBox="1">
            <a:spLocks noGrp="1"/>
          </p:cNvSpPr>
          <p:nvPr>
            <p:ph type="body" idx="1"/>
          </p:nvPr>
        </p:nvSpPr>
        <p:spPr>
          <a:xfrm>
            <a:off x="206734" y="1768195"/>
            <a:ext cx="3717233" cy="2717786"/>
          </a:xfrm>
          <a:prstGeom prst="rect">
            <a:avLst/>
          </a:prstGeom>
        </p:spPr>
        <p:txBody>
          <a:bodyPr spcFirstLastPara="1" vert="horz" lIns="91440" tIns="45720" rIns="91440" bIns="45720" rtlCol="0" anchor="t" anchorCtr="0">
            <a:normAutofit/>
          </a:bodyPr>
          <a:lstStyle/>
          <a:p>
            <a:pPr marL="0" lvl="0" indent="0" defTabSz="914400">
              <a:spcBef>
                <a:spcPts val="0"/>
              </a:spcBef>
              <a:spcAft>
                <a:spcPts val="0"/>
              </a:spcAft>
              <a:buClr>
                <a:schemeClr val="dk1"/>
              </a:buClr>
              <a:buSzPts val="1100"/>
              <a:buNone/>
            </a:pPr>
            <a:r>
              <a:rPr lang="en-US" sz="2000" dirty="0">
                <a:sym typeface="Calibri"/>
              </a:rPr>
              <a:t>Our Writing Center offers a range of services to cater to the diverse needs of students, including one-on-one consultations, workshops, and online resources. No matter your writing proficiency level or subject area, we're committed to providing personalized assistance tailored to your goals.</a:t>
            </a:r>
          </a:p>
          <a:p>
            <a:pPr marL="0" lvl="0" indent="-228600" defTabSz="914400">
              <a:spcBef>
                <a:spcPts val="0"/>
              </a:spcBef>
              <a:spcAft>
                <a:spcPts val="1200"/>
              </a:spcAft>
              <a:buFont typeface="Arial" panose="020B0604020202020204" pitchFamily="34" charset="0"/>
              <a:buChar char="•"/>
            </a:pPr>
            <a:endParaRPr lang="en-US" sz="1500" dirty="0"/>
          </a:p>
        </p:txBody>
      </p:sp>
      <p:pic>
        <p:nvPicPr>
          <p:cNvPr id="69" name="Picture 68" descr="Calendar on table">
            <a:extLst>
              <a:ext uri="{FF2B5EF4-FFF2-40B4-BE49-F238E27FC236}">
                <a16:creationId xmlns:a16="http://schemas.microsoft.com/office/drawing/2014/main" id="{AF22088F-A607-83D3-464B-C4B3954C5C96}"/>
              </a:ext>
            </a:extLst>
          </p:cNvPr>
          <p:cNvPicPr>
            <a:picLocks noChangeAspect="1"/>
          </p:cNvPicPr>
          <p:nvPr/>
        </p:nvPicPr>
        <p:blipFill rotWithShape="1">
          <a:blip r:embed="rId3"/>
          <a:srcRect l="3249" r="37417"/>
          <a:stretch/>
        </p:blipFill>
        <p:spPr>
          <a:xfrm>
            <a:off x="4572000" y="10"/>
            <a:ext cx="4571999" cy="5143490"/>
          </a:xfrm>
          <a:prstGeom prst="rect">
            <a:avLst/>
          </a:prstGeom>
        </p:spPr>
      </p:pic>
      <p:sp>
        <p:nvSpPr>
          <p:cNvPr id="73" name="Rectangle 72">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77068" y="2271654"/>
            <a:ext cx="1169598" cy="4579735"/>
          </a:xfrm>
          <a:prstGeom prst="rect">
            <a:avLst/>
          </a:prstGeom>
          <a:gradFill>
            <a:gsLst>
              <a:gs pos="0">
                <a:schemeClr val="accent5">
                  <a:alpha val="77000"/>
                </a:schemeClr>
              </a:gs>
              <a:gs pos="57000">
                <a:schemeClr val="accent5">
                  <a:lumMod val="60000"/>
                  <a:lumOff val="40000"/>
                  <a:alpha val="0"/>
                </a:schemeClr>
              </a:gs>
            </a:gsLst>
            <a:lin ang="11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9C3A50E9-9119-7BC3-083B-2D84CCC78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11580" y="-2820"/>
            <a:ext cx="1632418" cy="5143499"/>
          </a:xfrm>
          <a:prstGeom prst="rect">
            <a:avLst/>
          </a:prstGeom>
          <a:gradFill flip="none" rotWithShape="1">
            <a:gsLst>
              <a:gs pos="0">
                <a:schemeClr val="accent2"/>
              </a:gs>
              <a:gs pos="40000">
                <a:schemeClr val="accent2">
                  <a:alpha val="0"/>
                </a:scheme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4572000" y="4126726"/>
            <a:ext cx="4579735" cy="1019592"/>
          </a:xfrm>
          <a:prstGeom prst="rect">
            <a:avLst/>
          </a:prstGeom>
          <a:gradFill flip="none" rotWithShape="1">
            <a:gsLst>
              <a:gs pos="0">
                <a:schemeClr val="accent2">
                  <a:alpha val="89000"/>
                </a:schemeClr>
              </a:gs>
              <a:gs pos="38000">
                <a:schemeClr val="accent5">
                  <a:lumMod val="60000"/>
                  <a:lumOff val="40000"/>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79" name="Rectangle 78">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770169" y="2204720"/>
            <a:ext cx="2372181" cy="2935959"/>
          </a:xfrm>
          <a:prstGeom prst="rect">
            <a:avLst/>
          </a:prstGeom>
          <a:gradFill flip="none" rotWithShape="1">
            <a:gsLst>
              <a:gs pos="0">
                <a:schemeClr val="accent5">
                  <a:lumMod val="60000"/>
                  <a:lumOff val="40000"/>
                </a:schemeClr>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1"/>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Google Shape;72;p16"/>
          <p:cNvSpPr txBox="1">
            <a:spLocks noGrp="1"/>
          </p:cNvSpPr>
          <p:nvPr>
            <p:ph type="title"/>
          </p:nvPr>
        </p:nvSpPr>
        <p:spPr>
          <a:xfrm>
            <a:off x="3973321" y="246888"/>
            <a:ext cx="4688333" cy="1337310"/>
          </a:xfrm>
          <a:prstGeom prst="rect">
            <a:avLst/>
          </a:prstGeom>
        </p:spPr>
        <p:txBody>
          <a:bodyPr spcFirstLastPara="1" vert="horz" lIns="91440" tIns="45720" rIns="91440" bIns="45720" rtlCol="0" anchor="b" anchorCtr="0">
            <a:normAutofit/>
          </a:bodyPr>
          <a:lstStyle/>
          <a:p>
            <a:pPr marL="0" lvl="0" indent="0" defTabSz="914400">
              <a:spcBef>
                <a:spcPct val="0"/>
              </a:spcBef>
              <a:spcAft>
                <a:spcPts val="0"/>
              </a:spcAft>
            </a:pPr>
            <a:r>
              <a:rPr lang="en-US" sz="4100" b="1" dirty="0"/>
              <a:t>INDIVIDUAL CONSULTATIONS</a:t>
            </a:r>
          </a:p>
        </p:txBody>
      </p:sp>
      <p:pic>
        <p:nvPicPr>
          <p:cNvPr id="75" name="Picture 74" descr="Colourful art materials">
            <a:extLst>
              <a:ext uri="{FF2B5EF4-FFF2-40B4-BE49-F238E27FC236}">
                <a16:creationId xmlns:a16="http://schemas.microsoft.com/office/drawing/2014/main" id="{C258B11A-2C30-E181-13E6-8C478500D95C}"/>
              </a:ext>
            </a:extLst>
          </p:cNvPr>
          <p:cNvPicPr>
            <a:picLocks noChangeAspect="1"/>
          </p:cNvPicPr>
          <p:nvPr/>
        </p:nvPicPr>
        <p:blipFill rotWithShape="1">
          <a:blip r:embed="rId3"/>
          <a:srcRect l="26649" r="28021"/>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8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 name="connsiteX0" fmla="*/ 0 w 3182692"/>
              <a:gd name="connsiteY0" fmla="*/ 0 h 13716"/>
              <a:gd name="connsiteX1" fmla="*/ 572885 w 3182692"/>
              <a:gd name="connsiteY1" fmla="*/ 0 h 13716"/>
              <a:gd name="connsiteX2" fmla="*/ 1113942 w 3182692"/>
              <a:gd name="connsiteY2" fmla="*/ 0 h 13716"/>
              <a:gd name="connsiteX3" fmla="*/ 1686827 w 3182692"/>
              <a:gd name="connsiteY3" fmla="*/ 0 h 13716"/>
              <a:gd name="connsiteX4" fmla="*/ 2323365 w 3182692"/>
              <a:gd name="connsiteY4" fmla="*/ 0 h 13716"/>
              <a:gd name="connsiteX5" fmla="*/ 3182692 w 3182692"/>
              <a:gd name="connsiteY5" fmla="*/ 0 h 13716"/>
              <a:gd name="connsiteX6" fmla="*/ 3182692 w 3182692"/>
              <a:gd name="connsiteY6" fmla="*/ 13716 h 13716"/>
              <a:gd name="connsiteX7" fmla="*/ 2546154 w 3182692"/>
              <a:gd name="connsiteY7" fmla="*/ 13716 h 13716"/>
              <a:gd name="connsiteX8" fmla="*/ 1845961 w 3182692"/>
              <a:gd name="connsiteY8" fmla="*/ 13716 h 13716"/>
              <a:gd name="connsiteX9" fmla="*/ 1304904 w 3182692"/>
              <a:gd name="connsiteY9" fmla="*/ 13716 h 13716"/>
              <a:gd name="connsiteX10" fmla="*/ 604711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70" y="4238"/>
                  <a:pt x="3183054" y="9645"/>
                  <a:pt x="3182692" y="13716"/>
                </a:cubicBezTo>
                <a:cubicBezTo>
                  <a:pt x="2944477" y="11253"/>
                  <a:pt x="2868931" y="7798"/>
                  <a:pt x="2609807" y="13716"/>
                </a:cubicBezTo>
                <a:cubicBezTo>
                  <a:pt x="2341556" y="1621"/>
                  <a:pt x="2324113" y="18134"/>
                  <a:pt x="2068750" y="13716"/>
                </a:cubicBezTo>
                <a:cubicBezTo>
                  <a:pt x="1817163" y="3280"/>
                  <a:pt x="1716254" y="21407"/>
                  <a:pt x="1432211" y="13716"/>
                </a:cubicBezTo>
                <a:cubicBezTo>
                  <a:pt x="1164747" y="-32709"/>
                  <a:pt x="993140" y="23003"/>
                  <a:pt x="859327" y="13716"/>
                </a:cubicBezTo>
                <a:cubicBezTo>
                  <a:pt x="750703" y="-29546"/>
                  <a:pt x="236193" y="34159"/>
                  <a:pt x="0" y="13716"/>
                </a:cubicBezTo>
                <a:cubicBezTo>
                  <a:pt x="-950" y="8514"/>
                  <a:pt x="-119" y="3449"/>
                  <a:pt x="0" y="0"/>
                </a:cubicBezTo>
                <a:close/>
              </a:path>
              <a:path w="3182692" h="13716"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1911" y="5403"/>
                  <a:pt x="3181851" y="9705"/>
                  <a:pt x="3182692" y="13716"/>
                </a:cubicBezTo>
                <a:cubicBezTo>
                  <a:pt x="3012563" y="-42392"/>
                  <a:pt x="2765409" y="31046"/>
                  <a:pt x="2546154" y="13716"/>
                </a:cubicBezTo>
                <a:cubicBezTo>
                  <a:pt x="2333381" y="9342"/>
                  <a:pt x="2154438" y="5266"/>
                  <a:pt x="1845961" y="13716"/>
                </a:cubicBezTo>
                <a:cubicBezTo>
                  <a:pt x="1531509" y="29240"/>
                  <a:pt x="1456631" y="-11178"/>
                  <a:pt x="1304904" y="13716"/>
                </a:cubicBezTo>
                <a:cubicBezTo>
                  <a:pt x="1168344" y="31779"/>
                  <a:pt x="928499" y="10475"/>
                  <a:pt x="604711" y="13716"/>
                </a:cubicBezTo>
                <a:cubicBezTo>
                  <a:pt x="285438" y="33435"/>
                  <a:pt x="116029" y="-26776"/>
                  <a:pt x="0" y="13716"/>
                </a:cubicBezTo>
                <a:cubicBezTo>
                  <a:pt x="242" y="7496"/>
                  <a:pt x="776" y="5947"/>
                  <a:pt x="0" y="0"/>
                </a:cubicBezTo>
                <a:close/>
              </a:path>
              <a:path w="3182692" h="13716"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2796" y="3768"/>
                  <a:pt x="3182802" y="10153"/>
                  <a:pt x="3182692" y="13716"/>
                </a:cubicBezTo>
                <a:cubicBezTo>
                  <a:pt x="2959845" y="21002"/>
                  <a:pt x="2868929" y="20408"/>
                  <a:pt x="2609807" y="13716"/>
                </a:cubicBezTo>
                <a:cubicBezTo>
                  <a:pt x="2341405" y="1420"/>
                  <a:pt x="2328488" y="15864"/>
                  <a:pt x="2068750" y="13716"/>
                </a:cubicBezTo>
                <a:cubicBezTo>
                  <a:pt x="1816113" y="-2177"/>
                  <a:pt x="1699345" y="32283"/>
                  <a:pt x="1432211" y="13716"/>
                </a:cubicBezTo>
                <a:cubicBezTo>
                  <a:pt x="1148381" y="-32756"/>
                  <a:pt x="987622" y="-2169"/>
                  <a:pt x="859327" y="13716"/>
                </a:cubicBezTo>
                <a:cubicBezTo>
                  <a:pt x="743387" y="32850"/>
                  <a:pt x="194182" y="14217"/>
                  <a:pt x="0" y="13716"/>
                </a:cubicBezTo>
                <a:cubicBezTo>
                  <a:pt x="84" y="8233"/>
                  <a:pt x="-347" y="3186"/>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Google Shape;73;p16"/>
          <p:cNvSpPr txBox="1">
            <a:spLocks noGrp="1"/>
          </p:cNvSpPr>
          <p:nvPr>
            <p:ph type="body" idx="1"/>
          </p:nvPr>
        </p:nvSpPr>
        <p:spPr>
          <a:xfrm>
            <a:off x="3973321" y="2029968"/>
            <a:ext cx="4688333" cy="2612898"/>
          </a:xfrm>
          <a:prstGeom prst="rect">
            <a:avLst/>
          </a:prstGeom>
        </p:spPr>
        <p:txBody>
          <a:bodyPr spcFirstLastPara="1" vert="horz" lIns="91440" tIns="45720" rIns="91440" bIns="45720" rtlCol="0" anchorCtr="0">
            <a:normAutofit fontScale="77500" lnSpcReduction="20000"/>
          </a:bodyPr>
          <a:lstStyle/>
          <a:p>
            <a:pPr marL="0" lvl="0" indent="0" defTabSz="914400">
              <a:spcBef>
                <a:spcPts val="0"/>
              </a:spcBef>
              <a:spcAft>
                <a:spcPts val="0"/>
              </a:spcAft>
              <a:buClr>
                <a:schemeClr val="dk1"/>
              </a:buClr>
              <a:buSzPts val="1100"/>
              <a:buNone/>
            </a:pPr>
            <a:r>
              <a:rPr lang="en-US" sz="2400" dirty="0">
                <a:sym typeface="Calibri"/>
              </a:rPr>
              <a:t>Our experienced writing tutors and staff work closely with students during one-on-one consultations to address their unique writing challenges and goals and guide them through </a:t>
            </a:r>
            <a:r>
              <a:rPr lang="en-US" sz="3100" b="1" dirty="0">
                <a:solidFill>
                  <a:srgbClr val="0070C0"/>
                </a:solidFill>
                <a:sym typeface="Calibri"/>
              </a:rPr>
              <a:t>the writing process</a:t>
            </a:r>
            <a:r>
              <a:rPr lang="en-US" sz="2400" dirty="0">
                <a:sym typeface="Calibri"/>
              </a:rPr>
              <a:t>. </a:t>
            </a:r>
          </a:p>
          <a:p>
            <a:pPr marL="0" lvl="0" indent="0" defTabSz="914400">
              <a:spcBef>
                <a:spcPts val="0"/>
              </a:spcBef>
              <a:spcAft>
                <a:spcPts val="0"/>
              </a:spcAft>
              <a:buClr>
                <a:schemeClr val="dk1"/>
              </a:buClr>
              <a:buSzPts val="1100"/>
              <a:buNone/>
            </a:pPr>
            <a:endParaRPr lang="en-US" sz="2400" dirty="0">
              <a:sym typeface="Calibri"/>
            </a:endParaRPr>
          </a:p>
          <a:p>
            <a:pPr marL="0" lvl="0" indent="0" defTabSz="914400">
              <a:spcBef>
                <a:spcPts val="0"/>
              </a:spcBef>
              <a:spcAft>
                <a:spcPts val="0"/>
              </a:spcAft>
              <a:buClr>
                <a:schemeClr val="dk1"/>
              </a:buClr>
              <a:buSzPts val="1100"/>
              <a:buNone/>
            </a:pPr>
            <a:r>
              <a:rPr lang="en-US" sz="2400" dirty="0">
                <a:sym typeface="Calibri"/>
              </a:rPr>
              <a:t>From brainstorming ideas to refining thesis statements and organizing content, our tutors provide constructive feedback and guidance to help you develop your ideas into cohesive and well-supported essays.</a:t>
            </a:r>
          </a:p>
          <a:p>
            <a:pPr marL="0" lvl="0" indent="0" defTabSz="914400">
              <a:spcBef>
                <a:spcPts val="0"/>
              </a:spcBef>
              <a:spcAft>
                <a:spcPts val="0"/>
              </a:spcAft>
              <a:buClr>
                <a:schemeClr val="dk1"/>
              </a:buClr>
              <a:buSzPts val="1100"/>
              <a:buNone/>
            </a:pPr>
            <a:r>
              <a:rPr lang="en-US" sz="2400" dirty="0">
                <a:sym typeface="Calibri"/>
              </a:rPr>
              <a:t> </a:t>
            </a:r>
          </a:p>
          <a:p>
            <a:pPr marL="0" lvl="0" indent="-228600" defTabSz="914400">
              <a:spcBef>
                <a:spcPts val="0"/>
              </a:spcBef>
              <a:spcAft>
                <a:spcPts val="1200"/>
              </a:spcAft>
              <a:buFont typeface="Arial" panose="020B0604020202020204" pitchFamily="34" charset="0"/>
              <a:buChar char="•"/>
            </a:pP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571500" y="853527"/>
            <a:ext cx="3064248" cy="1051852"/>
          </a:xfrm>
          <a:prstGeom prst="rect">
            <a:avLst/>
          </a:prstGeom>
        </p:spPr>
        <p:txBody>
          <a:bodyPr spcFirstLastPara="1" vert="horz" lIns="91440" tIns="45720" rIns="91440" bIns="45720" rtlCol="0" anchor="t" anchorCtr="0">
            <a:normAutofit/>
          </a:bodyPr>
          <a:lstStyle/>
          <a:p>
            <a:pPr marL="0" lvl="0" indent="0" defTabSz="914400">
              <a:spcBef>
                <a:spcPct val="0"/>
              </a:spcBef>
              <a:spcAft>
                <a:spcPts val="0"/>
              </a:spcAft>
            </a:pPr>
            <a:r>
              <a:rPr lang="en-US" sz="3200" b="1" dirty="0"/>
              <a:t>WORKSHOP OPPORTUNITIES</a:t>
            </a:r>
          </a:p>
        </p:txBody>
      </p:sp>
      <p:cxnSp>
        <p:nvCxnSpPr>
          <p:cNvPr id="89" name="Straight Connector 8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653359"/>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9" name="Google Shape;79;p17"/>
          <p:cNvSpPr txBox="1">
            <a:spLocks noGrp="1"/>
          </p:cNvSpPr>
          <p:nvPr>
            <p:ph type="body" idx="1"/>
          </p:nvPr>
        </p:nvSpPr>
        <p:spPr>
          <a:xfrm>
            <a:off x="143123" y="1913382"/>
            <a:ext cx="3492625" cy="2693405"/>
          </a:xfrm>
          <a:prstGeom prst="rect">
            <a:avLst/>
          </a:prstGeom>
        </p:spPr>
        <p:txBody>
          <a:bodyPr spcFirstLastPara="1" vert="horz" lIns="91440" tIns="45720" rIns="91440" bIns="45720" rtlCol="0" anchorCtr="0">
            <a:normAutofit fontScale="92500" lnSpcReduction="10000"/>
          </a:bodyPr>
          <a:lstStyle/>
          <a:p>
            <a:pPr marL="0" lvl="0" indent="0" defTabSz="914400">
              <a:spcBef>
                <a:spcPts val="0"/>
              </a:spcBef>
              <a:spcAft>
                <a:spcPts val="0"/>
              </a:spcAft>
              <a:buClr>
                <a:schemeClr val="dk1"/>
              </a:buClr>
              <a:buSzPts val="1100"/>
              <a:buNone/>
            </a:pPr>
            <a:r>
              <a:rPr lang="en-US" sz="2000" dirty="0">
                <a:sym typeface="Calibri"/>
              </a:rPr>
              <a:t>Our workshops cover </a:t>
            </a:r>
            <a:r>
              <a:rPr lang="en-US" sz="2000" u="sng" dirty="0">
                <a:sym typeface="Calibri"/>
              </a:rPr>
              <a:t>topics essential for essay writing success</a:t>
            </a:r>
            <a:r>
              <a:rPr lang="en-US" sz="2000" dirty="0">
                <a:sym typeface="Calibri"/>
              </a:rPr>
              <a:t>, such as thesis statement development, citation styles, and effective revision strategies. </a:t>
            </a:r>
          </a:p>
          <a:p>
            <a:pPr marL="0" lvl="0" indent="0" defTabSz="914400">
              <a:spcBef>
                <a:spcPts val="0"/>
              </a:spcBef>
              <a:spcAft>
                <a:spcPts val="0"/>
              </a:spcAft>
              <a:buClr>
                <a:schemeClr val="dk1"/>
              </a:buClr>
              <a:buSzPts val="1100"/>
              <a:buNone/>
            </a:pPr>
            <a:endParaRPr lang="en-US" sz="2000" dirty="0">
              <a:sym typeface="Calibri"/>
            </a:endParaRPr>
          </a:p>
          <a:p>
            <a:pPr marL="0" lvl="0" indent="0" defTabSz="914400">
              <a:spcBef>
                <a:spcPts val="0"/>
              </a:spcBef>
              <a:spcAft>
                <a:spcPts val="0"/>
              </a:spcAft>
              <a:buClr>
                <a:schemeClr val="dk1"/>
              </a:buClr>
              <a:buSzPts val="1100"/>
              <a:buNone/>
            </a:pPr>
            <a:r>
              <a:rPr lang="en-US" sz="2000" dirty="0">
                <a:sym typeface="Calibri"/>
              </a:rPr>
              <a:t>These interactive sessions, led by knowledgeable staff, allow students to enhance their writing skills in a collaborative and supportive environment.</a:t>
            </a:r>
          </a:p>
          <a:p>
            <a:pPr marL="0" lvl="0" indent="-228600" defTabSz="914400">
              <a:spcBef>
                <a:spcPts val="0"/>
              </a:spcBef>
              <a:spcAft>
                <a:spcPts val="1200"/>
              </a:spcAft>
              <a:buFont typeface="Arial" panose="020B0604020202020204" pitchFamily="34" charset="0"/>
              <a:buChar char="•"/>
            </a:pPr>
            <a:endParaRPr lang="en-US" sz="1500" dirty="0"/>
          </a:p>
        </p:txBody>
      </p:sp>
      <p:pic>
        <p:nvPicPr>
          <p:cNvPr id="90" name="Picture 89" descr="Geometric shapes on a wooden background">
            <a:extLst>
              <a:ext uri="{FF2B5EF4-FFF2-40B4-BE49-F238E27FC236}">
                <a16:creationId xmlns:a16="http://schemas.microsoft.com/office/drawing/2014/main" id="{F751A962-3DFE-A69D-32B7-99068FFD60A4}"/>
              </a:ext>
            </a:extLst>
          </p:cNvPr>
          <p:cNvPicPr>
            <a:picLocks noChangeAspect="1"/>
          </p:cNvPicPr>
          <p:nvPr/>
        </p:nvPicPr>
        <p:blipFill rotWithShape="1">
          <a:blip r:embed="rId3"/>
          <a:srcRect l="11544" r="24791"/>
          <a:stretch/>
        </p:blipFill>
        <p:spPr>
          <a:xfrm>
            <a:off x="4238244" y="10"/>
            <a:ext cx="4905756" cy="514349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
        <p:cNvGrpSpPr/>
        <p:nvPr/>
      </p:nvGrpSpPr>
      <p:grpSpPr>
        <a:xfrm>
          <a:off x="0" y="0"/>
          <a:ext cx="0" cy="0"/>
          <a:chOff x="0" y="0"/>
          <a:chExt cx="0" cy="0"/>
        </a:xfrm>
      </p:grpSpPr>
      <p:sp useBgFill="1">
        <p:nvSpPr>
          <p:cNvPr id="91" name="Rectangle 9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Google Shape;84;p18"/>
          <p:cNvSpPr txBox="1">
            <a:spLocks noGrp="1"/>
          </p:cNvSpPr>
          <p:nvPr>
            <p:ph type="title"/>
          </p:nvPr>
        </p:nvSpPr>
        <p:spPr>
          <a:xfrm>
            <a:off x="480060" y="244026"/>
            <a:ext cx="3276451" cy="1467631"/>
          </a:xfrm>
          <a:prstGeom prst="rect">
            <a:avLst/>
          </a:prstGeom>
        </p:spPr>
        <p:txBody>
          <a:bodyPr spcFirstLastPara="1" vert="horz" lIns="91440" tIns="45720" rIns="91440" bIns="45720" rtlCol="0" anchor="b" anchorCtr="0">
            <a:normAutofit/>
          </a:bodyPr>
          <a:lstStyle/>
          <a:p>
            <a:pPr marL="0" lvl="0" indent="0" defTabSz="914400">
              <a:spcBef>
                <a:spcPct val="0"/>
              </a:spcBef>
              <a:spcAft>
                <a:spcPts val="0"/>
              </a:spcAft>
            </a:pPr>
            <a:r>
              <a:rPr lang="en-US" sz="4100" b="1" dirty="0"/>
              <a:t>ONLINE RESOURCES</a:t>
            </a:r>
          </a:p>
        </p:txBody>
      </p:sp>
      <p:sp>
        <p:nvSpPr>
          <p:cNvPr id="9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1940245"/>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 name="connsiteX0" fmla="*/ 0 w 2606040"/>
              <a:gd name="connsiteY0" fmla="*/ 0 h 13716"/>
              <a:gd name="connsiteX1" fmla="*/ 599389 w 2606040"/>
              <a:gd name="connsiteY1" fmla="*/ 0 h 13716"/>
              <a:gd name="connsiteX2" fmla="*/ 1303020 w 2606040"/>
              <a:gd name="connsiteY2" fmla="*/ 0 h 13716"/>
              <a:gd name="connsiteX3" fmla="*/ 1876349 w 2606040"/>
              <a:gd name="connsiteY3" fmla="*/ 0 h 13716"/>
              <a:gd name="connsiteX4" fmla="*/ 2606040 w 2606040"/>
              <a:gd name="connsiteY4" fmla="*/ 0 h 13716"/>
              <a:gd name="connsiteX5" fmla="*/ 2606040 w 2606040"/>
              <a:gd name="connsiteY5" fmla="*/ 13716 h 13716"/>
              <a:gd name="connsiteX6" fmla="*/ 1980590 w 2606040"/>
              <a:gd name="connsiteY6" fmla="*/ 13716 h 13716"/>
              <a:gd name="connsiteX7" fmla="*/ 1276960 w 2606040"/>
              <a:gd name="connsiteY7" fmla="*/ 13716 h 13716"/>
              <a:gd name="connsiteX8" fmla="*/ 65151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5838" y="5689"/>
                  <a:pt x="2605775" y="8075"/>
                  <a:pt x="2606040" y="13716"/>
                </a:cubicBezTo>
                <a:cubicBezTo>
                  <a:pt x="2260204" y="24770"/>
                  <a:pt x="2175708" y="1042"/>
                  <a:pt x="1902409" y="13716"/>
                </a:cubicBezTo>
                <a:cubicBezTo>
                  <a:pt x="1638502" y="36492"/>
                  <a:pt x="1460923" y="-20841"/>
                  <a:pt x="1276960" y="13716"/>
                </a:cubicBezTo>
                <a:cubicBezTo>
                  <a:pt x="1057717" y="9789"/>
                  <a:pt x="867956" y="-2252"/>
                  <a:pt x="677570" y="13716"/>
                </a:cubicBezTo>
                <a:cubicBezTo>
                  <a:pt x="457951" y="28801"/>
                  <a:pt x="189752" y="50816"/>
                  <a:pt x="0" y="13716"/>
                </a:cubicBezTo>
                <a:cubicBezTo>
                  <a:pt x="468" y="10483"/>
                  <a:pt x="836" y="5117"/>
                  <a:pt x="0" y="0"/>
                </a:cubicBezTo>
                <a:close/>
              </a:path>
              <a:path w="2606040" h="13716"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7080" y="4836"/>
                  <a:pt x="2606317" y="7740"/>
                  <a:pt x="2606040" y="13716"/>
                </a:cubicBezTo>
                <a:cubicBezTo>
                  <a:pt x="2347059" y="-1948"/>
                  <a:pt x="2192004" y="4234"/>
                  <a:pt x="1980590" y="13716"/>
                </a:cubicBezTo>
                <a:cubicBezTo>
                  <a:pt x="1783984" y="-14317"/>
                  <a:pt x="1487673" y="41336"/>
                  <a:pt x="1276960" y="13716"/>
                </a:cubicBezTo>
                <a:cubicBezTo>
                  <a:pt x="1087111" y="-41823"/>
                  <a:pt x="879204" y="42195"/>
                  <a:pt x="651510" y="13716"/>
                </a:cubicBezTo>
                <a:cubicBezTo>
                  <a:pt x="430798" y="-32336"/>
                  <a:pt x="132889" y="-38039"/>
                  <a:pt x="0" y="13716"/>
                </a:cubicBezTo>
                <a:cubicBezTo>
                  <a:pt x="1109" y="8984"/>
                  <a:pt x="330" y="5748"/>
                  <a:pt x="0" y="0"/>
                </a:cubicBezTo>
                <a:close/>
              </a:path>
              <a:path w="2606040" h="13716"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5859" y="5467"/>
                  <a:pt x="2605677" y="7416"/>
                  <a:pt x="2606040" y="13716"/>
                </a:cubicBezTo>
                <a:cubicBezTo>
                  <a:pt x="2234648" y="22404"/>
                  <a:pt x="2180202" y="-14933"/>
                  <a:pt x="1902409" y="13716"/>
                </a:cubicBezTo>
                <a:cubicBezTo>
                  <a:pt x="1635562" y="42622"/>
                  <a:pt x="1477339" y="222"/>
                  <a:pt x="1276960" y="13716"/>
                </a:cubicBezTo>
                <a:cubicBezTo>
                  <a:pt x="1058094" y="62350"/>
                  <a:pt x="904206" y="-25208"/>
                  <a:pt x="677570" y="13716"/>
                </a:cubicBezTo>
                <a:cubicBezTo>
                  <a:pt x="485746" y="10141"/>
                  <a:pt x="195925" y="28433"/>
                  <a:pt x="0" y="13716"/>
                </a:cubicBezTo>
                <a:cubicBezTo>
                  <a:pt x="406" y="10107"/>
                  <a:pt x="891" y="4502"/>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Google Shape;85;p18"/>
          <p:cNvSpPr txBox="1">
            <a:spLocks noGrp="1"/>
          </p:cNvSpPr>
          <p:nvPr>
            <p:ph type="body" idx="1"/>
          </p:nvPr>
        </p:nvSpPr>
        <p:spPr>
          <a:xfrm>
            <a:off x="480060" y="2154674"/>
            <a:ext cx="3182691" cy="2490501"/>
          </a:xfrm>
          <a:prstGeom prst="rect">
            <a:avLst/>
          </a:prstGeom>
        </p:spPr>
        <p:txBody>
          <a:bodyPr spcFirstLastPara="1" vert="horz" lIns="91440" tIns="45720" rIns="91440" bIns="45720" rtlCol="0" anchorCtr="0">
            <a:normAutofit lnSpcReduction="10000"/>
          </a:bodyPr>
          <a:lstStyle/>
          <a:p>
            <a:pPr marL="0" lvl="0" indent="0" defTabSz="914400">
              <a:spcBef>
                <a:spcPts val="0"/>
              </a:spcBef>
              <a:spcAft>
                <a:spcPts val="0"/>
              </a:spcAft>
              <a:buClr>
                <a:schemeClr val="dk1"/>
              </a:buClr>
              <a:buSzPts val="1100"/>
              <a:buNone/>
            </a:pPr>
            <a:r>
              <a:rPr lang="en-US" sz="2000" dirty="0">
                <a:sym typeface="Calibri"/>
              </a:rPr>
              <a:t>The Writing Center’s page is under </a:t>
            </a:r>
            <a:r>
              <a:rPr lang="en-US" sz="2000" dirty="0">
                <a:solidFill>
                  <a:srgbClr val="0070C0"/>
                </a:solidFill>
                <a:sym typeface="Calibri"/>
              </a:rPr>
              <a:t>Academics</a:t>
            </a:r>
            <a:r>
              <a:rPr lang="en-US" sz="2000" dirty="0">
                <a:sym typeface="Calibri"/>
              </a:rPr>
              <a:t> on the school’s website. </a:t>
            </a:r>
          </a:p>
          <a:p>
            <a:pPr marL="0" lvl="0" indent="0" defTabSz="914400">
              <a:spcBef>
                <a:spcPts val="0"/>
              </a:spcBef>
              <a:spcAft>
                <a:spcPts val="0"/>
              </a:spcAft>
              <a:buClr>
                <a:schemeClr val="dk1"/>
              </a:buClr>
              <a:buSzPts val="1100"/>
              <a:buNone/>
            </a:pPr>
            <a:endParaRPr lang="en-US" sz="2000" dirty="0">
              <a:sym typeface="Calibri"/>
            </a:endParaRPr>
          </a:p>
          <a:p>
            <a:pPr marL="0" lvl="0" indent="0" defTabSz="914400">
              <a:spcBef>
                <a:spcPts val="0"/>
              </a:spcBef>
              <a:spcAft>
                <a:spcPts val="0"/>
              </a:spcAft>
              <a:buClr>
                <a:schemeClr val="dk1"/>
              </a:buClr>
              <a:buSzPts val="1100"/>
              <a:buNone/>
            </a:pPr>
            <a:r>
              <a:rPr lang="en-US" sz="2000" dirty="0">
                <a:sym typeface="Calibri"/>
              </a:rPr>
              <a:t>We periodically upload resources to help students strengthen their writing skills and overcome common challenges.</a:t>
            </a:r>
          </a:p>
          <a:p>
            <a:pPr marL="0" lvl="0" indent="0" defTabSz="914400">
              <a:spcBef>
                <a:spcPts val="0"/>
              </a:spcBef>
              <a:spcAft>
                <a:spcPts val="0"/>
              </a:spcAft>
              <a:buClr>
                <a:schemeClr val="dk1"/>
              </a:buClr>
              <a:buSzPts val="1100"/>
              <a:buNone/>
            </a:pPr>
            <a:endParaRPr lang="en-US" sz="2000" dirty="0">
              <a:sym typeface="Calibri"/>
            </a:endParaRPr>
          </a:p>
          <a:p>
            <a:pPr marL="0" lvl="0" indent="-228600" defTabSz="914400">
              <a:spcBef>
                <a:spcPts val="0"/>
              </a:spcBef>
              <a:spcAft>
                <a:spcPts val="1200"/>
              </a:spcAft>
              <a:buFont typeface="Arial" panose="020B0604020202020204" pitchFamily="34" charset="0"/>
              <a:buChar char="•"/>
            </a:pPr>
            <a:endParaRPr lang="en-US" sz="1600" dirty="0"/>
          </a:p>
        </p:txBody>
      </p:sp>
      <p:pic>
        <p:nvPicPr>
          <p:cNvPr id="87" name="Picture 86" descr="Empty speech bubbles">
            <a:extLst>
              <a:ext uri="{FF2B5EF4-FFF2-40B4-BE49-F238E27FC236}">
                <a16:creationId xmlns:a16="http://schemas.microsoft.com/office/drawing/2014/main" id="{A8D26B36-BDAB-85CB-1AF2-66E7A8988928}"/>
              </a:ext>
            </a:extLst>
          </p:cNvPr>
          <p:cNvPicPr>
            <a:picLocks noChangeAspect="1"/>
          </p:cNvPicPr>
          <p:nvPr/>
        </p:nvPicPr>
        <p:blipFill rotWithShape="1">
          <a:blip r:embed="rId3"/>
          <a:srcRect l="20771" r="12277"/>
          <a:stretch/>
        </p:blipFill>
        <p:spPr>
          <a:xfrm>
            <a:off x="3983776" y="10"/>
            <a:ext cx="5159081" cy="51434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571500" y="853527"/>
            <a:ext cx="3064248" cy="1051852"/>
          </a:xfrm>
          <a:prstGeom prst="rect">
            <a:avLst/>
          </a:prstGeom>
        </p:spPr>
        <p:txBody>
          <a:bodyPr spcFirstLastPara="1" vert="horz" lIns="91440" tIns="45720" rIns="91440" bIns="45720" rtlCol="0" anchor="t" anchorCtr="0">
            <a:normAutofit fontScale="90000"/>
          </a:bodyPr>
          <a:lstStyle/>
          <a:p>
            <a:pPr marL="0" lvl="0" indent="0" defTabSz="914400">
              <a:spcBef>
                <a:spcPct val="0"/>
              </a:spcBef>
              <a:spcAft>
                <a:spcPts val="0"/>
              </a:spcAft>
            </a:pPr>
            <a:r>
              <a:rPr lang="en-US" sz="3200" b="1" dirty="0"/>
              <a:t> </a:t>
            </a:r>
            <a:r>
              <a:rPr lang="en-US" sz="4000" b="1" dirty="0"/>
              <a:t>CONCLUSION</a:t>
            </a:r>
            <a:endParaRPr lang="en-US" sz="3200" b="1" dirty="0"/>
          </a:p>
        </p:txBody>
      </p:sp>
      <p:cxnSp>
        <p:nvCxnSpPr>
          <p:cNvPr id="101" name="Straight Connector 100">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653359"/>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91" name="Google Shape;91;p19"/>
          <p:cNvSpPr txBox="1">
            <a:spLocks noGrp="1"/>
          </p:cNvSpPr>
          <p:nvPr>
            <p:ph type="body" idx="1"/>
          </p:nvPr>
        </p:nvSpPr>
        <p:spPr>
          <a:xfrm>
            <a:off x="571500" y="1913382"/>
            <a:ext cx="3064248" cy="2693405"/>
          </a:xfrm>
          <a:prstGeom prst="rect">
            <a:avLst/>
          </a:prstGeom>
        </p:spPr>
        <p:txBody>
          <a:bodyPr spcFirstLastPara="1" vert="horz" lIns="91440" tIns="45720" rIns="91440" bIns="45720" rtlCol="0" anchorCtr="0">
            <a:normAutofit fontScale="85000" lnSpcReduction="10000"/>
          </a:bodyPr>
          <a:lstStyle/>
          <a:p>
            <a:pPr marL="0" lvl="0" indent="0" defTabSz="914400">
              <a:spcBef>
                <a:spcPts val="0"/>
              </a:spcBef>
              <a:spcAft>
                <a:spcPts val="0"/>
              </a:spcAft>
              <a:buClr>
                <a:schemeClr val="dk1"/>
              </a:buClr>
              <a:buSzPts val="1100"/>
              <a:buNone/>
            </a:pPr>
            <a:r>
              <a:rPr lang="en-US" dirty="0">
                <a:sym typeface="Calibri"/>
              </a:rPr>
              <a:t>The Writing Center empowers you to become a more confident and skilled writer. </a:t>
            </a:r>
          </a:p>
          <a:p>
            <a:pPr marL="0" lvl="0" indent="0" defTabSz="914400">
              <a:spcBef>
                <a:spcPts val="0"/>
              </a:spcBef>
              <a:spcAft>
                <a:spcPts val="0"/>
              </a:spcAft>
              <a:buClr>
                <a:schemeClr val="dk1"/>
              </a:buClr>
              <a:buSzPts val="1100"/>
              <a:buNone/>
            </a:pPr>
            <a:endParaRPr lang="en-US" dirty="0">
              <a:sym typeface="Calibri"/>
            </a:endParaRPr>
          </a:p>
          <a:p>
            <a:pPr marL="0" lvl="0" indent="0" defTabSz="914400">
              <a:spcBef>
                <a:spcPts val="0"/>
              </a:spcBef>
              <a:spcAft>
                <a:spcPts val="0"/>
              </a:spcAft>
              <a:buClr>
                <a:schemeClr val="dk1"/>
              </a:buClr>
              <a:buSzPts val="1100"/>
              <a:buNone/>
            </a:pPr>
            <a:r>
              <a:rPr lang="en-US" dirty="0">
                <a:sym typeface="Calibri"/>
              </a:rPr>
              <a:t>Whether aiming for an A+ or improving your writing abilities, we're committed to providing the guidance and resources you need to succeed in your academic endeavors.</a:t>
            </a:r>
          </a:p>
          <a:p>
            <a:pPr marL="0" lvl="0" indent="0" defTabSz="914400">
              <a:spcBef>
                <a:spcPts val="0"/>
              </a:spcBef>
              <a:spcAft>
                <a:spcPts val="0"/>
              </a:spcAft>
              <a:buClr>
                <a:schemeClr val="dk1"/>
              </a:buClr>
              <a:buSzPts val="1100"/>
              <a:buNone/>
            </a:pPr>
            <a:r>
              <a:rPr lang="en-US" dirty="0">
                <a:sym typeface="Calibri"/>
              </a:rPr>
              <a:t> </a:t>
            </a:r>
          </a:p>
          <a:p>
            <a:pPr marL="0" lvl="0" indent="-228600" defTabSz="914400">
              <a:spcBef>
                <a:spcPts val="0"/>
              </a:spcBef>
              <a:spcAft>
                <a:spcPts val="1200"/>
              </a:spcAft>
              <a:buFont typeface="Arial" panose="020B0604020202020204" pitchFamily="34" charset="0"/>
              <a:buChar char="•"/>
            </a:pPr>
            <a:endParaRPr lang="en-US" sz="1500" dirty="0"/>
          </a:p>
        </p:txBody>
      </p:sp>
      <p:pic>
        <p:nvPicPr>
          <p:cNvPr id="102" name="Picture 101" descr="Orange coloured pencil standing out from the crowd of black pencils">
            <a:extLst>
              <a:ext uri="{FF2B5EF4-FFF2-40B4-BE49-F238E27FC236}">
                <a16:creationId xmlns:a16="http://schemas.microsoft.com/office/drawing/2014/main" id="{BEE00F8E-ED81-8E58-A57E-41AEDA930C34}"/>
              </a:ext>
            </a:extLst>
          </p:cNvPr>
          <p:cNvPicPr>
            <a:picLocks noChangeAspect="1"/>
          </p:cNvPicPr>
          <p:nvPr/>
        </p:nvPicPr>
        <p:blipFill rotWithShape="1">
          <a:blip r:embed="rId3"/>
          <a:srcRect l="4172" r="38600" b="-1"/>
          <a:stretch/>
        </p:blipFill>
        <p:spPr>
          <a:xfrm>
            <a:off x="4238244" y="10"/>
            <a:ext cx="4905756" cy="514349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F79630B-0F0B-446E-A637-38FA8F61D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3437C99-FC8E-4311-B48A-F0C4C329B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71" y="0"/>
            <a:ext cx="9144000" cy="514349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F1B352-EA89-57A6-885B-6FE7A3708902}"/>
              </a:ext>
            </a:extLst>
          </p:cNvPr>
          <p:cNvSpPr>
            <a:spLocks noGrp="1"/>
          </p:cNvSpPr>
          <p:nvPr>
            <p:ph type="title"/>
          </p:nvPr>
        </p:nvSpPr>
        <p:spPr>
          <a:xfrm>
            <a:off x="852776" y="457200"/>
            <a:ext cx="2696758" cy="998129"/>
          </a:xfrm>
        </p:spPr>
        <p:txBody>
          <a:bodyPr vert="horz" lIns="91440" tIns="45720" rIns="91440" bIns="45720" rtlCol="0" anchor="ctr">
            <a:normAutofit fontScale="90000"/>
          </a:bodyPr>
          <a:lstStyle/>
          <a:p>
            <a:pPr defTabSz="914400">
              <a:spcBef>
                <a:spcPct val="0"/>
              </a:spcBef>
            </a:pPr>
            <a:r>
              <a:rPr lang="en-US" sz="3100" b="1"/>
              <a:t>Overview of the Writing Process</a:t>
            </a:r>
          </a:p>
        </p:txBody>
      </p:sp>
      <p:sp>
        <p:nvSpPr>
          <p:cNvPr id="3" name="Text Placeholder 2">
            <a:extLst>
              <a:ext uri="{FF2B5EF4-FFF2-40B4-BE49-F238E27FC236}">
                <a16:creationId xmlns:a16="http://schemas.microsoft.com/office/drawing/2014/main" id="{CE9EB71D-11F9-355B-54DC-082E60F168F8}"/>
              </a:ext>
            </a:extLst>
          </p:cNvPr>
          <p:cNvSpPr>
            <a:spLocks noGrp="1"/>
          </p:cNvSpPr>
          <p:nvPr>
            <p:ph type="body" idx="1"/>
          </p:nvPr>
        </p:nvSpPr>
        <p:spPr>
          <a:xfrm>
            <a:off x="852775" y="1645576"/>
            <a:ext cx="2369056" cy="2931440"/>
          </a:xfrm>
        </p:spPr>
        <p:txBody>
          <a:bodyPr vert="horz" lIns="91440" tIns="45720" rIns="91440" bIns="45720" rtlCol="0">
            <a:normAutofit/>
          </a:bodyPr>
          <a:lstStyle/>
          <a:p>
            <a:pPr marL="0" indent="0" defTabSz="914400">
              <a:spcAft>
                <a:spcPts val="600"/>
              </a:spcAft>
              <a:buNone/>
            </a:pPr>
            <a:r>
              <a:rPr lang="en-US" sz="1800" dirty="0"/>
              <a:t>The writing process is a series of interconnected stages: prewriting, drafting, revising, editing/proofreading, and submission/publishing.</a:t>
            </a:r>
          </a:p>
          <a:p>
            <a:pPr marL="114300" indent="-228600" defTabSz="914400">
              <a:spcAft>
                <a:spcPts val="600"/>
              </a:spcAft>
              <a:buFont typeface="Arial" panose="020B0604020202020204" pitchFamily="34" charset="0"/>
              <a:buChar char="•"/>
            </a:pPr>
            <a:endParaRPr lang="en-US" sz="1500" dirty="0"/>
          </a:p>
        </p:txBody>
      </p:sp>
      <p:pic>
        <p:nvPicPr>
          <p:cNvPr id="5" name="Picture 4" descr="Notebook with scribbles">
            <a:extLst>
              <a:ext uri="{FF2B5EF4-FFF2-40B4-BE49-F238E27FC236}">
                <a16:creationId xmlns:a16="http://schemas.microsoft.com/office/drawing/2014/main" id="{49E341EA-C009-6626-A319-89F587C9F331}"/>
              </a:ext>
            </a:extLst>
          </p:cNvPr>
          <p:cNvPicPr>
            <a:picLocks noChangeAspect="1"/>
          </p:cNvPicPr>
          <p:nvPr/>
        </p:nvPicPr>
        <p:blipFill rotWithShape="1">
          <a:blip r:embed="rId2"/>
          <a:srcRect l="17689" r="11805"/>
          <a:stretch/>
        </p:blipFill>
        <p:spPr>
          <a:xfrm>
            <a:off x="3711141" y="10"/>
            <a:ext cx="5432859" cy="5143490"/>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Tree>
    <p:extLst>
      <p:ext uri="{BB962C8B-B14F-4D97-AF65-F5344CB8AC3E}">
        <p14:creationId xmlns:p14="http://schemas.microsoft.com/office/powerpoint/2010/main" val="1416741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7C24D-F171-9168-96B8-6AD63BF93ABA}"/>
              </a:ext>
            </a:extLst>
          </p:cNvPr>
          <p:cNvSpPr>
            <a:spLocks noGrp="1"/>
          </p:cNvSpPr>
          <p:nvPr>
            <p:ph type="title"/>
          </p:nvPr>
        </p:nvSpPr>
        <p:spPr>
          <a:xfrm>
            <a:off x="5117908" y="556043"/>
            <a:ext cx="3368866" cy="588945"/>
          </a:xfrm>
        </p:spPr>
        <p:txBody>
          <a:bodyPr vert="horz" lIns="91440" tIns="45720" rIns="91440" bIns="45720" rtlCol="0" anchor="b">
            <a:normAutofit/>
          </a:bodyPr>
          <a:lstStyle/>
          <a:p>
            <a:pPr defTabSz="914400">
              <a:spcBef>
                <a:spcPct val="0"/>
              </a:spcBef>
            </a:pPr>
            <a:r>
              <a:rPr lang="en-US" sz="2400" b="1" dirty="0"/>
              <a:t>PREWRITING STAGE</a:t>
            </a:r>
          </a:p>
        </p:txBody>
      </p:sp>
      <p:pic>
        <p:nvPicPr>
          <p:cNvPr id="5" name="Picture 4" descr="Magnifying glass on clear background">
            <a:extLst>
              <a:ext uri="{FF2B5EF4-FFF2-40B4-BE49-F238E27FC236}">
                <a16:creationId xmlns:a16="http://schemas.microsoft.com/office/drawing/2014/main" id="{22E3052C-430B-E7E4-08E0-E69A03174E39}"/>
              </a:ext>
            </a:extLst>
          </p:cNvPr>
          <p:cNvPicPr>
            <a:picLocks noChangeAspect="1"/>
          </p:cNvPicPr>
          <p:nvPr/>
        </p:nvPicPr>
        <p:blipFill rotWithShape="1">
          <a:blip r:embed="rId2"/>
          <a:srcRect l="33472" r="7194"/>
          <a:stretch/>
        </p:blipFill>
        <p:spPr>
          <a:xfrm>
            <a:off x="20" y="10"/>
            <a:ext cx="4571980" cy="51434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2521" cy="51435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 Placeholder 2">
            <a:extLst>
              <a:ext uri="{FF2B5EF4-FFF2-40B4-BE49-F238E27FC236}">
                <a16:creationId xmlns:a16="http://schemas.microsoft.com/office/drawing/2014/main" id="{043B3A0F-EE99-7321-C6F7-8D7E4040D600}"/>
              </a:ext>
            </a:extLst>
          </p:cNvPr>
          <p:cNvSpPr>
            <a:spLocks noGrp="1"/>
          </p:cNvSpPr>
          <p:nvPr>
            <p:ph type="body" idx="1"/>
          </p:nvPr>
        </p:nvSpPr>
        <p:spPr>
          <a:xfrm>
            <a:off x="5117908" y="1144988"/>
            <a:ext cx="3368865" cy="3340993"/>
          </a:xfrm>
        </p:spPr>
        <p:txBody>
          <a:bodyPr vert="horz" lIns="91440" tIns="45720" rIns="91440" bIns="45720" rtlCol="0" anchor="t">
            <a:normAutofit/>
          </a:bodyPr>
          <a:lstStyle/>
          <a:p>
            <a:pPr marL="0" indent="0" defTabSz="914400">
              <a:spcAft>
                <a:spcPts val="600"/>
              </a:spcAft>
              <a:buNone/>
            </a:pPr>
            <a:r>
              <a:rPr lang="en-US" sz="1400" dirty="0"/>
              <a:t>This is the initial stage of the writing process, where writers brainstorm ideas, conduct research, outline their thoughts, and organize their materials before starting to write. </a:t>
            </a:r>
            <a:r>
              <a:rPr lang="en-US" sz="1400" dirty="0">
                <a:highlight>
                  <a:srgbClr val="FFFF00"/>
                </a:highlight>
              </a:rPr>
              <a:t>This stage is crucial for generating and refining ideas, identifying the purpose and audience of the writing, and establishing a clear direction for the piece</a:t>
            </a:r>
            <a:r>
              <a:rPr lang="en-US" sz="1400" dirty="0"/>
              <a:t>. Some common prewriting strategies include freewriting, brainstorming, mind mapping, outlining, conducting research, and gathering relevant sources and materials. Prewriting helps writers clarify their thoughts, organize their content, and lay the groundwork for effective writing.</a:t>
            </a:r>
          </a:p>
        </p:txBody>
      </p:sp>
    </p:spTree>
    <p:extLst>
      <p:ext uri="{BB962C8B-B14F-4D97-AF65-F5344CB8AC3E}">
        <p14:creationId xmlns:p14="http://schemas.microsoft.com/office/powerpoint/2010/main" val="2587983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B07B03-2955-5D80-0750-3A3E877E54D7}"/>
              </a:ext>
            </a:extLst>
          </p:cNvPr>
          <p:cNvSpPr>
            <a:spLocks noGrp="1"/>
          </p:cNvSpPr>
          <p:nvPr>
            <p:ph type="title"/>
          </p:nvPr>
        </p:nvSpPr>
        <p:spPr>
          <a:xfrm>
            <a:off x="5054346" y="478566"/>
            <a:ext cx="3614166" cy="1107601"/>
          </a:xfrm>
        </p:spPr>
        <p:txBody>
          <a:bodyPr vert="horz" lIns="91440" tIns="45720" rIns="91440" bIns="45720" rtlCol="0" anchor="b">
            <a:normAutofit fontScale="90000"/>
          </a:bodyPr>
          <a:lstStyle/>
          <a:p>
            <a:pPr defTabSz="914400">
              <a:spcBef>
                <a:spcPct val="0"/>
              </a:spcBef>
            </a:pPr>
            <a:r>
              <a:rPr lang="en-US" sz="3800" b="1" kern="1200" dirty="0">
                <a:solidFill>
                  <a:schemeClr val="tx1"/>
                </a:solidFill>
                <a:latin typeface="+mj-lt"/>
                <a:ea typeface="+mj-ea"/>
                <a:cs typeface="+mj-cs"/>
              </a:rPr>
              <a:t>DRAFTING STAGE</a:t>
            </a:r>
          </a:p>
        </p:txBody>
      </p:sp>
      <p:pic>
        <p:nvPicPr>
          <p:cNvPr id="7" name="Graphic 6" descr="Typewriter">
            <a:extLst>
              <a:ext uri="{FF2B5EF4-FFF2-40B4-BE49-F238E27FC236}">
                <a16:creationId xmlns:a16="http://schemas.microsoft.com/office/drawing/2014/main" id="{A2AB11D0-573A-C30D-E5D1-538056D1931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3202" y="524637"/>
            <a:ext cx="4094226" cy="4094226"/>
          </a:xfrm>
          <a:prstGeom prst="rect">
            <a:avLst/>
          </a:prstGeom>
        </p:spPr>
      </p:pic>
      <p:sp>
        <p:nvSpPr>
          <p:cNvPr id="19"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54346" y="1779651"/>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 name="connsiteX0" fmla="*/ 0 w 2441321"/>
              <a:gd name="connsiteY0" fmla="*/ 0 h 13716"/>
              <a:gd name="connsiteX1" fmla="*/ 585917 w 2441321"/>
              <a:gd name="connsiteY1" fmla="*/ 0 h 13716"/>
              <a:gd name="connsiteX2" fmla="*/ 1123008 w 2441321"/>
              <a:gd name="connsiteY2" fmla="*/ 0 h 13716"/>
              <a:gd name="connsiteX3" fmla="*/ 1782164 w 2441321"/>
              <a:gd name="connsiteY3" fmla="*/ 0 h 13716"/>
              <a:gd name="connsiteX4" fmla="*/ 2441321 w 2441321"/>
              <a:gd name="connsiteY4" fmla="*/ 0 h 13716"/>
              <a:gd name="connsiteX5" fmla="*/ 2441321 w 2441321"/>
              <a:gd name="connsiteY5" fmla="*/ 13716 h 13716"/>
              <a:gd name="connsiteX6" fmla="*/ 1879817 w 2441321"/>
              <a:gd name="connsiteY6" fmla="*/ 13716 h 13716"/>
              <a:gd name="connsiteX7" fmla="*/ 1318313 w 2441321"/>
              <a:gd name="connsiteY7" fmla="*/ 13716 h 13716"/>
              <a:gd name="connsiteX8" fmla="*/ 659157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0988" y="3698"/>
                  <a:pt x="2440649" y="9400"/>
                  <a:pt x="2441321" y="13716"/>
                </a:cubicBezTo>
                <a:cubicBezTo>
                  <a:pt x="2159375" y="44437"/>
                  <a:pt x="2054495" y="41094"/>
                  <a:pt x="1830991" y="13716"/>
                </a:cubicBezTo>
                <a:cubicBezTo>
                  <a:pt x="1615846" y="2937"/>
                  <a:pt x="1521674" y="-9994"/>
                  <a:pt x="1269487" y="13716"/>
                </a:cubicBezTo>
                <a:cubicBezTo>
                  <a:pt x="1019660" y="49388"/>
                  <a:pt x="886911" y="37779"/>
                  <a:pt x="707983" y="13716"/>
                </a:cubicBezTo>
                <a:cubicBezTo>
                  <a:pt x="523434" y="22749"/>
                  <a:pt x="307885" y="29744"/>
                  <a:pt x="0" y="13716"/>
                </a:cubicBezTo>
                <a:cubicBezTo>
                  <a:pt x="-361" y="7755"/>
                  <a:pt x="-276" y="2718"/>
                  <a:pt x="0" y="0"/>
                </a:cubicBezTo>
                <a:close/>
              </a:path>
              <a:path w="2441321" h="13716"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197" y="4300"/>
                  <a:pt x="2441101" y="8760"/>
                  <a:pt x="2441321" y="13716"/>
                </a:cubicBezTo>
                <a:cubicBezTo>
                  <a:pt x="2180658" y="13750"/>
                  <a:pt x="2084222" y="1362"/>
                  <a:pt x="1879817" y="13716"/>
                </a:cubicBezTo>
                <a:cubicBezTo>
                  <a:pt x="1668182" y="11650"/>
                  <a:pt x="1551159" y="-11049"/>
                  <a:pt x="1318313" y="13716"/>
                </a:cubicBezTo>
                <a:cubicBezTo>
                  <a:pt x="1059871" y="51823"/>
                  <a:pt x="901959" y="19259"/>
                  <a:pt x="659157" y="13716"/>
                </a:cubicBezTo>
                <a:cubicBezTo>
                  <a:pt x="444692" y="23911"/>
                  <a:pt x="245032" y="35310"/>
                  <a:pt x="0" y="13716"/>
                </a:cubicBezTo>
                <a:cubicBezTo>
                  <a:pt x="124" y="7937"/>
                  <a:pt x="389" y="2990"/>
                  <a:pt x="0" y="0"/>
                </a:cubicBezTo>
                <a:close/>
              </a:path>
              <a:path w="2441321" h="13716"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661" y="4449"/>
                  <a:pt x="2442057" y="7876"/>
                  <a:pt x="2441321" y="13716"/>
                </a:cubicBezTo>
                <a:cubicBezTo>
                  <a:pt x="2149099" y="22776"/>
                  <a:pt x="2027305" y="51898"/>
                  <a:pt x="1830991" y="13716"/>
                </a:cubicBezTo>
                <a:cubicBezTo>
                  <a:pt x="1614571" y="-23336"/>
                  <a:pt x="1500998" y="6155"/>
                  <a:pt x="1269487" y="13716"/>
                </a:cubicBezTo>
                <a:cubicBezTo>
                  <a:pt x="1042399" y="33262"/>
                  <a:pt x="927922" y="41250"/>
                  <a:pt x="707983" y="13716"/>
                </a:cubicBezTo>
                <a:cubicBezTo>
                  <a:pt x="502575" y="-9952"/>
                  <a:pt x="350393" y="29927"/>
                  <a:pt x="0" y="13716"/>
                </a:cubicBezTo>
                <a:cubicBezTo>
                  <a:pt x="-248" y="8631"/>
                  <a:pt x="228" y="3134"/>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2985799-54D0-66AA-354F-A64EE0989441}"/>
              </a:ext>
            </a:extLst>
          </p:cNvPr>
          <p:cNvSpPr>
            <a:spLocks noGrp="1"/>
          </p:cNvSpPr>
          <p:nvPr>
            <p:ph type="body" idx="1"/>
          </p:nvPr>
        </p:nvSpPr>
        <p:spPr>
          <a:xfrm>
            <a:off x="5054346" y="1998664"/>
            <a:ext cx="3614166" cy="2663092"/>
          </a:xfrm>
        </p:spPr>
        <p:txBody>
          <a:bodyPr vert="horz" lIns="91440" tIns="45720" rIns="91440" bIns="45720" rtlCol="0" anchor="t">
            <a:normAutofit fontScale="92500" lnSpcReduction="20000"/>
          </a:bodyPr>
          <a:lstStyle/>
          <a:p>
            <a:pPr marL="0" indent="-228600" defTabSz="914400">
              <a:spcAft>
                <a:spcPts val="600"/>
              </a:spcAft>
              <a:buFont typeface="Arial" panose="020B0604020202020204" pitchFamily="34" charset="0"/>
              <a:buChar char="•"/>
            </a:pPr>
            <a:r>
              <a:rPr lang="en-US" sz="1400" dirty="0"/>
              <a:t>Drafting is the stage where writers begin to put their ideas into written form, composing the first draft of their piece. </a:t>
            </a:r>
            <a:r>
              <a:rPr lang="en-US" sz="1400" dirty="0">
                <a:highlight>
                  <a:srgbClr val="FFFF00"/>
                </a:highlight>
              </a:rPr>
              <a:t>During this stage, the focus is on getting thoughts down on paper without worrying too much about perfection</a:t>
            </a:r>
            <a:r>
              <a:rPr lang="en-US" sz="1400" dirty="0"/>
              <a:t>.</a:t>
            </a:r>
          </a:p>
          <a:p>
            <a:pPr marL="0" indent="-228600" defTabSz="914400">
              <a:spcAft>
                <a:spcPts val="600"/>
              </a:spcAft>
              <a:buFont typeface="Arial" panose="020B0604020202020204" pitchFamily="34" charset="0"/>
              <a:buChar char="•"/>
            </a:pPr>
            <a:r>
              <a:rPr lang="en-US" sz="1400" dirty="0"/>
              <a:t> Writers may refer to their prewriting materials and outlines as they write, but the emphasis is on generating content and fleshing out ideas. </a:t>
            </a:r>
          </a:p>
          <a:p>
            <a:pPr marL="0" indent="-228600" defTabSz="914400">
              <a:spcAft>
                <a:spcPts val="600"/>
              </a:spcAft>
              <a:buFont typeface="Arial" panose="020B0604020202020204" pitchFamily="34" charset="0"/>
              <a:buChar char="•"/>
            </a:pPr>
            <a:r>
              <a:rPr lang="en-US" sz="1400" dirty="0"/>
              <a:t>Writers need to keep the momentum going and avoid getting bogged down by self-editing during drafting. Drafting aims to create a rough draft as the foundation for further revision and refinement.</a:t>
            </a:r>
          </a:p>
          <a:p>
            <a:pPr marL="0" indent="0" defTabSz="914400">
              <a:spcAft>
                <a:spcPts val="600"/>
              </a:spcAft>
              <a:buNone/>
            </a:pPr>
            <a:br>
              <a:rPr lang="en-US" sz="1400" dirty="0"/>
            </a:br>
            <a:endParaRPr lang="en-US" sz="1400" dirty="0"/>
          </a:p>
        </p:txBody>
      </p:sp>
    </p:spTree>
    <p:extLst>
      <p:ext uri="{BB962C8B-B14F-4D97-AF65-F5344CB8AC3E}">
        <p14:creationId xmlns:p14="http://schemas.microsoft.com/office/powerpoint/2010/main" val="646693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4F41F4-69A4-6D6A-E64F-D89221C7DE79}"/>
              </a:ext>
            </a:extLst>
          </p:cNvPr>
          <p:cNvSpPr>
            <a:spLocks noGrp="1"/>
          </p:cNvSpPr>
          <p:nvPr>
            <p:ph type="title"/>
          </p:nvPr>
        </p:nvSpPr>
        <p:spPr>
          <a:xfrm>
            <a:off x="628650" y="273843"/>
            <a:ext cx="7886700" cy="994173"/>
          </a:xfrm>
        </p:spPr>
        <p:txBody>
          <a:bodyPr vert="horz" lIns="91440" tIns="45720" rIns="91440" bIns="45720" rtlCol="0" anchor="ctr">
            <a:normAutofit/>
          </a:bodyPr>
          <a:lstStyle/>
          <a:p>
            <a:pPr defTabSz="914400"/>
            <a:r>
              <a:rPr lang="en-US" sz="3200" kern="1200" dirty="0">
                <a:solidFill>
                  <a:schemeClr val="tx1"/>
                </a:solidFill>
                <a:latin typeface="+mj-lt"/>
                <a:ea typeface="+mj-ea"/>
                <a:cs typeface="+mj-cs"/>
              </a:rPr>
              <a:t>REVISING AND EDITING/PROOFREADING STAGE</a:t>
            </a:r>
          </a:p>
        </p:txBody>
      </p:sp>
      <p:sp>
        <p:nvSpPr>
          <p:cNvPr id="14"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398984"/>
            <a:ext cx="7818120" cy="13716"/>
          </a:xfrm>
          <a:custGeom>
            <a:avLst/>
            <a:gdLst>
              <a:gd name="connsiteX0" fmla="*/ 0 w 7818120"/>
              <a:gd name="connsiteY0" fmla="*/ 0 h 13716"/>
              <a:gd name="connsiteX1" fmla="*/ 416966 w 7818120"/>
              <a:gd name="connsiteY1" fmla="*/ 0 h 13716"/>
              <a:gd name="connsiteX2" fmla="*/ 1146658 w 7818120"/>
              <a:gd name="connsiteY2" fmla="*/ 0 h 13716"/>
              <a:gd name="connsiteX3" fmla="*/ 1563624 w 7818120"/>
              <a:gd name="connsiteY3" fmla="*/ 0 h 13716"/>
              <a:gd name="connsiteX4" fmla="*/ 2136953 w 7818120"/>
              <a:gd name="connsiteY4" fmla="*/ 0 h 13716"/>
              <a:gd name="connsiteX5" fmla="*/ 2944825 w 7818120"/>
              <a:gd name="connsiteY5" fmla="*/ 0 h 13716"/>
              <a:gd name="connsiteX6" fmla="*/ 3596335 w 7818120"/>
              <a:gd name="connsiteY6" fmla="*/ 0 h 13716"/>
              <a:gd name="connsiteX7" fmla="*/ 4326026 w 7818120"/>
              <a:gd name="connsiteY7" fmla="*/ 0 h 13716"/>
              <a:gd name="connsiteX8" fmla="*/ 4899355 w 7818120"/>
              <a:gd name="connsiteY8" fmla="*/ 0 h 13716"/>
              <a:gd name="connsiteX9" fmla="*/ 5550865 w 7818120"/>
              <a:gd name="connsiteY9" fmla="*/ 0 h 13716"/>
              <a:gd name="connsiteX10" fmla="*/ 6358738 w 7818120"/>
              <a:gd name="connsiteY10" fmla="*/ 0 h 13716"/>
              <a:gd name="connsiteX11" fmla="*/ 6853885 w 7818120"/>
              <a:gd name="connsiteY11" fmla="*/ 0 h 13716"/>
              <a:gd name="connsiteX12" fmla="*/ 7818120 w 7818120"/>
              <a:gd name="connsiteY12" fmla="*/ 0 h 13716"/>
              <a:gd name="connsiteX13" fmla="*/ 7818120 w 7818120"/>
              <a:gd name="connsiteY13" fmla="*/ 13716 h 13716"/>
              <a:gd name="connsiteX14" fmla="*/ 7244791 w 7818120"/>
              <a:gd name="connsiteY14" fmla="*/ 13716 h 13716"/>
              <a:gd name="connsiteX15" fmla="*/ 6827825 w 7818120"/>
              <a:gd name="connsiteY15" fmla="*/ 13716 h 13716"/>
              <a:gd name="connsiteX16" fmla="*/ 6176315 w 7818120"/>
              <a:gd name="connsiteY16" fmla="*/ 13716 h 13716"/>
              <a:gd name="connsiteX17" fmla="*/ 5681167 w 7818120"/>
              <a:gd name="connsiteY17" fmla="*/ 13716 h 13716"/>
              <a:gd name="connsiteX18" fmla="*/ 5029657 w 7818120"/>
              <a:gd name="connsiteY18" fmla="*/ 13716 h 13716"/>
              <a:gd name="connsiteX19" fmla="*/ 4378147 w 7818120"/>
              <a:gd name="connsiteY19" fmla="*/ 13716 h 13716"/>
              <a:gd name="connsiteX20" fmla="*/ 3726637 w 7818120"/>
              <a:gd name="connsiteY20" fmla="*/ 13716 h 13716"/>
              <a:gd name="connsiteX21" fmla="*/ 3075127 w 7818120"/>
              <a:gd name="connsiteY21" fmla="*/ 13716 h 13716"/>
              <a:gd name="connsiteX22" fmla="*/ 2501798 w 7818120"/>
              <a:gd name="connsiteY22" fmla="*/ 13716 h 13716"/>
              <a:gd name="connsiteX23" fmla="*/ 1772107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 name="connsiteX0" fmla="*/ 0 w 7818120"/>
              <a:gd name="connsiteY0" fmla="*/ 0 h 13716"/>
              <a:gd name="connsiteX1" fmla="*/ 573329 w 7818120"/>
              <a:gd name="connsiteY1" fmla="*/ 0 h 13716"/>
              <a:gd name="connsiteX2" fmla="*/ 990295 w 7818120"/>
              <a:gd name="connsiteY2" fmla="*/ 0 h 13716"/>
              <a:gd name="connsiteX3" fmla="*/ 1394232 w 7818120"/>
              <a:gd name="connsiteY3" fmla="*/ 0 h 13716"/>
              <a:gd name="connsiteX4" fmla="*/ 1798168 w 7818120"/>
              <a:gd name="connsiteY4" fmla="*/ 0 h 13716"/>
              <a:gd name="connsiteX5" fmla="*/ 2371496 w 7818120"/>
              <a:gd name="connsiteY5" fmla="*/ 0 h 13716"/>
              <a:gd name="connsiteX6" fmla="*/ 2944825 w 7818120"/>
              <a:gd name="connsiteY6" fmla="*/ 0 h 13716"/>
              <a:gd name="connsiteX7" fmla="*/ 3752698 w 7818120"/>
              <a:gd name="connsiteY7" fmla="*/ 0 h 13716"/>
              <a:gd name="connsiteX8" fmla="*/ 4247845 w 7818120"/>
              <a:gd name="connsiteY8" fmla="*/ 0 h 13716"/>
              <a:gd name="connsiteX9" fmla="*/ 5055718 w 7818120"/>
              <a:gd name="connsiteY9" fmla="*/ 0 h 13716"/>
              <a:gd name="connsiteX10" fmla="*/ 5863590 w 7818120"/>
              <a:gd name="connsiteY10" fmla="*/ 0 h 13716"/>
              <a:gd name="connsiteX11" fmla="*/ 6515100 w 7818120"/>
              <a:gd name="connsiteY11" fmla="*/ 0 h 13716"/>
              <a:gd name="connsiteX12" fmla="*/ 7818120 w 7818120"/>
              <a:gd name="connsiteY12" fmla="*/ 0 h 13716"/>
              <a:gd name="connsiteX13" fmla="*/ 7818120 w 7818120"/>
              <a:gd name="connsiteY13" fmla="*/ 13716 h 13716"/>
              <a:gd name="connsiteX14" fmla="*/ 7401154 w 7818120"/>
              <a:gd name="connsiteY14" fmla="*/ 13716 h 13716"/>
              <a:gd name="connsiteX15" fmla="*/ 6593281 w 7818120"/>
              <a:gd name="connsiteY15" fmla="*/ 13716 h 13716"/>
              <a:gd name="connsiteX16" fmla="*/ 6098134 w 7818120"/>
              <a:gd name="connsiteY16" fmla="*/ 13716 h 13716"/>
              <a:gd name="connsiteX17" fmla="*/ 5446624 w 7818120"/>
              <a:gd name="connsiteY17" fmla="*/ 13716 h 13716"/>
              <a:gd name="connsiteX18" fmla="*/ 4638751 w 7818120"/>
              <a:gd name="connsiteY18" fmla="*/ 13716 h 13716"/>
              <a:gd name="connsiteX19" fmla="*/ 3987241 w 7818120"/>
              <a:gd name="connsiteY19" fmla="*/ 13716 h 13716"/>
              <a:gd name="connsiteX20" fmla="*/ 3570275 w 7818120"/>
              <a:gd name="connsiteY20" fmla="*/ 13716 h 13716"/>
              <a:gd name="connsiteX21" fmla="*/ 3075127 w 7818120"/>
              <a:gd name="connsiteY21" fmla="*/ 13716 h 13716"/>
              <a:gd name="connsiteX22" fmla="*/ 2267255 w 7818120"/>
              <a:gd name="connsiteY22" fmla="*/ 13716 h 13716"/>
              <a:gd name="connsiteX23" fmla="*/ 1615745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3716" fill="none" extrusionOk="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249" y="3138"/>
                  <a:pt x="7818107" y="8565"/>
                  <a:pt x="7818120" y="13716"/>
                </a:cubicBezTo>
                <a:cubicBezTo>
                  <a:pt x="7701883" y="-38533"/>
                  <a:pt x="7395843" y="3865"/>
                  <a:pt x="7244791" y="13716"/>
                </a:cubicBezTo>
                <a:cubicBezTo>
                  <a:pt x="7088282" y="9835"/>
                  <a:pt x="6958165" y="16330"/>
                  <a:pt x="6827825" y="13716"/>
                </a:cubicBezTo>
                <a:cubicBezTo>
                  <a:pt x="6715653" y="-7377"/>
                  <a:pt x="6356779" y="28552"/>
                  <a:pt x="6176315" y="13716"/>
                </a:cubicBezTo>
                <a:cubicBezTo>
                  <a:pt x="6015772" y="-9504"/>
                  <a:pt x="5852284" y="-4528"/>
                  <a:pt x="5681167" y="13716"/>
                </a:cubicBezTo>
                <a:cubicBezTo>
                  <a:pt x="5508148" y="43447"/>
                  <a:pt x="5305363" y="-11419"/>
                  <a:pt x="5029657" y="13716"/>
                </a:cubicBezTo>
                <a:cubicBezTo>
                  <a:pt x="4760375" y="42218"/>
                  <a:pt x="4637400" y="31106"/>
                  <a:pt x="4378147" y="13716"/>
                </a:cubicBezTo>
                <a:cubicBezTo>
                  <a:pt x="4094943" y="3471"/>
                  <a:pt x="4037303" y="22996"/>
                  <a:pt x="3726637" y="13716"/>
                </a:cubicBezTo>
                <a:cubicBezTo>
                  <a:pt x="3400340" y="-7031"/>
                  <a:pt x="3320728" y="56486"/>
                  <a:pt x="3075127" y="13716"/>
                </a:cubicBezTo>
                <a:cubicBezTo>
                  <a:pt x="2809301" y="-30329"/>
                  <a:pt x="2702630" y="11905"/>
                  <a:pt x="2501798" y="13716"/>
                </a:cubicBezTo>
                <a:cubicBezTo>
                  <a:pt x="2308686" y="16179"/>
                  <a:pt x="2079466" y="978"/>
                  <a:pt x="1772107" y="13716"/>
                </a:cubicBezTo>
                <a:cubicBezTo>
                  <a:pt x="1420202" y="42492"/>
                  <a:pt x="1431765" y="24341"/>
                  <a:pt x="1120597" y="13716"/>
                </a:cubicBezTo>
                <a:cubicBezTo>
                  <a:pt x="791266" y="27035"/>
                  <a:pt x="235945" y="77750"/>
                  <a:pt x="0" y="13716"/>
                </a:cubicBezTo>
                <a:cubicBezTo>
                  <a:pt x="-457" y="9675"/>
                  <a:pt x="580" y="3290"/>
                  <a:pt x="0" y="0"/>
                </a:cubicBezTo>
                <a:close/>
              </a:path>
              <a:path w="7818120" h="13716" stroke="0" extrusionOk="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7779" y="6351"/>
                  <a:pt x="7818443" y="9419"/>
                  <a:pt x="7818120" y="13716"/>
                </a:cubicBezTo>
                <a:cubicBezTo>
                  <a:pt x="7615777" y="-5643"/>
                  <a:pt x="7527543" y="-10322"/>
                  <a:pt x="7401154" y="13716"/>
                </a:cubicBezTo>
                <a:cubicBezTo>
                  <a:pt x="7322611" y="43324"/>
                  <a:pt x="6964426" y="-29538"/>
                  <a:pt x="6593281" y="13716"/>
                </a:cubicBezTo>
                <a:cubicBezTo>
                  <a:pt x="6260055" y="29261"/>
                  <a:pt x="6287545" y="-8535"/>
                  <a:pt x="6098134" y="13716"/>
                </a:cubicBezTo>
                <a:cubicBezTo>
                  <a:pt x="5900337" y="10423"/>
                  <a:pt x="5605990" y="68049"/>
                  <a:pt x="5446624" y="13716"/>
                </a:cubicBezTo>
                <a:cubicBezTo>
                  <a:pt x="5244167" y="-27676"/>
                  <a:pt x="4914971" y="-38930"/>
                  <a:pt x="4638751" y="13716"/>
                </a:cubicBezTo>
                <a:cubicBezTo>
                  <a:pt x="4353273" y="3808"/>
                  <a:pt x="4297533" y="9304"/>
                  <a:pt x="3987241" y="13716"/>
                </a:cubicBezTo>
                <a:cubicBezTo>
                  <a:pt x="3687723" y="37304"/>
                  <a:pt x="3776181" y="25467"/>
                  <a:pt x="3570275" y="13716"/>
                </a:cubicBezTo>
                <a:cubicBezTo>
                  <a:pt x="3396160" y="5677"/>
                  <a:pt x="3285909" y="43738"/>
                  <a:pt x="3075127" y="13716"/>
                </a:cubicBezTo>
                <a:cubicBezTo>
                  <a:pt x="2869474" y="36940"/>
                  <a:pt x="2676329" y="400"/>
                  <a:pt x="2267255" y="13716"/>
                </a:cubicBezTo>
                <a:cubicBezTo>
                  <a:pt x="1866401" y="19960"/>
                  <a:pt x="1882987" y="21124"/>
                  <a:pt x="1615745" y="13716"/>
                </a:cubicBezTo>
                <a:cubicBezTo>
                  <a:pt x="1346085" y="8807"/>
                  <a:pt x="1323312" y="7820"/>
                  <a:pt x="1120597" y="13716"/>
                </a:cubicBezTo>
                <a:cubicBezTo>
                  <a:pt x="940237" y="-65547"/>
                  <a:pt x="569386" y="23019"/>
                  <a:pt x="0" y="13716"/>
                </a:cubicBezTo>
                <a:cubicBezTo>
                  <a:pt x="794" y="8095"/>
                  <a:pt x="29" y="5295"/>
                  <a:pt x="0" y="0"/>
                </a:cubicBezTo>
                <a:close/>
              </a:path>
              <a:path w="7818120" h="13716" fill="none" stroke="0" extrusionOk="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8044" y="2812"/>
                  <a:pt x="7817504" y="9122"/>
                  <a:pt x="7818120" y="13716"/>
                </a:cubicBezTo>
                <a:cubicBezTo>
                  <a:pt x="7693944" y="-8187"/>
                  <a:pt x="7376376" y="-11249"/>
                  <a:pt x="7244791" y="13716"/>
                </a:cubicBezTo>
                <a:cubicBezTo>
                  <a:pt x="7100086" y="-10289"/>
                  <a:pt x="6942350" y="30849"/>
                  <a:pt x="6827825" y="13716"/>
                </a:cubicBezTo>
                <a:cubicBezTo>
                  <a:pt x="6691364" y="23301"/>
                  <a:pt x="6342432" y="32760"/>
                  <a:pt x="6176315" y="13716"/>
                </a:cubicBezTo>
                <a:cubicBezTo>
                  <a:pt x="6012855" y="23946"/>
                  <a:pt x="5862931" y="-5523"/>
                  <a:pt x="5681167" y="13716"/>
                </a:cubicBezTo>
                <a:cubicBezTo>
                  <a:pt x="5485664" y="67025"/>
                  <a:pt x="5296023" y="-3294"/>
                  <a:pt x="5029657" y="13716"/>
                </a:cubicBezTo>
                <a:cubicBezTo>
                  <a:pt x="4753680" y="44474"/>
                  <a:pt x="4640335" y="33934"/>
                  <a:pt x="4378147" y="13716"/>
                </a:cubicBezTo>
                <a:cubicBezTo>
                  <a:pt x="4103046" y="-9109"/>
                  <a:pt x="4022480" y="39276"/>
                  <a:pt x="3726637" y="13716"/>
                </a:cubicBezTo>
                <a:cubicBezTo>
                  <a:pt x="3429109" y="-1096"/>
                  <a:pt x="3316488" y="56843"/>
                  <a:pt x="3075127" y="13716"/>
                </a:cubicBezTo>
                <a:cubicBezTo>
                  <a:pt x="2821014" y="1521"/>
                  <a:pt x="2665050" y="-15835"/>
                  <a:pt x="2501798" y="13716"/>
                </a:cubicBezTo>
                <a:cubicBezTo>
                  <a:pt x="2343345" y="24822"/>
                  <a:pt x="2120041" y="-54999"/>
                  <a:pt x="1772107" y="13716"/>
                </a:cubicBezTo>
                <a:cubicBezTo>
                  <a:pt x="1424078" y="46093"/>
                  <a:pt x="1427418" y="28000"/>
                  <a:pt x="1120597" y="13716"/>
                </a:cubicBezTo>
                <a:cubicBezTo>
                  <a:pt x="796486" y="41366"/>
                  <a:pt x="243712" y="43226"/>
                  <a:pt x="0" y="13716"/>
                </a:cubicBezTo>
                <a:cubicBezTo>
                  <a:pt x="203" y="9362"/>
                  <a:pt x="845" y="232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7818120"/>
                      <a:gd name="connsiteY0" fmla="*/ 0 h 13716"/>
                      <a:gd name="connsiteX1" fmla="*/ 416966 w 7818120"/>
                      <a:gd name="connsiteY1" fmla="*/ 0 h 13716"/>
                      <a:gd name="connsiteX2" fmla="*/ 1146658 w 7818120"/>
                      <a:gd name="connsiteY2" fmla="*/ 0 h 13716"/>
                      <a:gd name="connsiteX3" fmla="*/ 1563624 w 7818120"/>
                      <a:gd name="connsiteY3" fmla="*/ 0 h 13716"/>
                      <a:gd name="connsiteX4" fmla="*/ 2136953 w 7818120"/>
                      <a:gd name="connsiteY4" fmla="*/ 0 h 13716"/>
                      <a:gd name="connsiteX5" fmla="*/ 2944825 w 7818120"/>
                      <a:gd name="connsiteY5" fmla="*/ 0 h 13716"/>
                      <a:gd name="connsiteX6" fmla="*/ 3596335 w 7818120"/>
                      <a:gd name="connsiteY6" fmla="*/ 0 h 13716"/>
                      <a:gd name="connsiteX7" fmla="*/ 4326026 w 7818120"/>
                      <a:gd name="connsiteY7" fmla="*/ 0 h 13716"/>
                      <a:gd name="connsiteX8" fmla="*/ 4899355 w 7818120"/>
                      <a:gd name="connsiteY8" fmla="*/ 0 h 13716"/>
                      <a:gd name="connsiteX9" fmla="*/ 5550865 w 7818120"/>
                      <a:gd name="connsiteY9" fmla="*/ 0 h 13716"/>
                      <a:gd name="connsiteX10" fmla="*/ 6358738 w 7818120"/>
                      <a:gd name="connsiteY10" fmla="*/ 0 h 13716"/>
                      <a:gd name="connsiteX11" fmla="*/ 6853885 w 7818120"/>
                      <a:gd name="connsiteY11" fmla="*/ 0 h 13716"/>
                      <a:gd name="connsiteX12" fmla="*/ 7818120 w 7818120"/>
                      <a:gd name="connsiteY12" fmla="*/ 0 h 13716"/>
                      <a:gd name="connsiteX13" fmla="*/ 7818120 w 7818120"/>
                      <a:gd name="connsiteY13" fmla="*/ 13716 h 13716"/>
                      <a:gd name="connsiteX14" fmla="*/ 7244791 w 7818120"/>
                      <a:gd name="connsiteY14" fmla="*/ 13716 h 13716"/>
                      <a:gd name="connsiteX15" fmla="*/ 6827825 w 7818120"/>
                      <a:gd name="connsiteY15" fmla="*/ 13716 h 13716"/>
                      <a:gd name="connsiteX16" fmla="*/ 6176315 w 7818120"/>
                      <a:gd name="connsiteY16" fmla="*/ 13716 h 13716"/>
                      <a:gd name="connsiteX17" fmla="*/ 5681167 w 7818120"/>
                      <a:gd name="connsiteY17" fmla="*/ 13716 h 13716"/>
                      <a:gd name="connsiteX18" fmla="*/ 5029657 w 7818120"/>
                      <a:gd name="connsiteY18" fmla="*/ 13716 h 13716"/>
                      <a:gd name="connsiteX19" fmla="*/ 4378147 w 7818120"/>
                      <a:gd name="connsiteY19" fmla="*/ 13716 h 13716"/>
                      <a:gd name="connsiteX20" fmla="*/ 3726637 w 7818120"/>
                      <a:gd name="connsiteY20" fmla="*/ 13716 h 13716"/>
                      <a:gd name="connsiteX21" fmla="*/ 3075127 w 7818120"/>
                      <a:gd name="connsiteY21" fmla="*/ 13716 h 13716"/>
                      <a:gd name="connsiteX22" fmla="*/ 2501798 w 7818120"/>
                      <a:gd name="connsiteY22" fmla="*/ 13716 h 13716"/>
                      <a:gd name="connsiteX23" fmla="*/ 1772107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3716"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8217" y="2784"/>
                          <a:pt x="7818136" y="9558"/>
                          <a:pt x="7818120" y="13716"/>
                        </a:cubicBezTo>
                        <a:cubicBezTo>
                          <a:pt x="7698847" y="-7839"/>
                          <a:pt x="7390924" y="18407"/>
                          <a:pt x="7244791" y="13716"/>
                        </a:cubicBezTo>
                        <a:cubicBezTo>
                          <a:pt x="7098658" y="9025"/>
                          <a:pt x="6952735" y="24785"/>
                          <a:pt x="6827825" y="13716"/>
                        </a:cubicBezTo>
                        <a:cubicBezTo>
                          <a:pt x="6702915" y="2647"/>
                          <a:pt x="6338661" y="29958"/>
                          <a:pt x="6176315" y="13716"/>
                        </a:cubicBezTo>
                        <a:cubicBezTo>
                          <a:pt x="6013969" y="-2526"/>
                          <a:pt x="5850602" y="1790"/>
                          <a:pt x="5681167" y="13716"/>
                        </a:cubicBezTo>
                        <a:cubicBezTo>
                          <a:pt x="5511732" y="25642"/>
                          <a:pt x="5312143" y="-4154"/>
                          <a:pt x="5029657" y="13716"/>
                        </a:cubicBezTo>
                        <a:cubicBezTo>
                          <a:pt x="4747171" y="31586"/>
                          <a:pt x="4655062" y="26168"/>
                          <a:pt x="4378147" y="13716"/>
                        </a:cubicBezTo>
                        <a:cubicBezTo>
                          <a:pt x="4101232" y="1265"/>
                          <a:pt x="4037646" y="40134"/>
                          <a:pt x="3726637" y="13716"/>
                        </a:cubicBezTo>
                        <a:cubicBezTo>
                          <a:pt x="3415628" y="-12702"/>
                          <a:pt x="3321756" y="40935"/>
                          <a:pt x="3075127" y="13716"/>
                        </a:cubicBezTo>
                        <a:cubicBezTo>
                          <a:pt x="2828498" y="-13503"/>
                          <a:pt x="2684733" y="10281"/>
                          <a:pt x="2501798" y="13716"/>
                        </a:cubicBezTo>
                        <a:cubicBezTo>
                          <a:pt x="2318863" y="17151"/>
                          <a:pt x="2121844" y="-17585"/>
                          <a:pt x="1772107" y="13716"/>
                        </a:cubicBezTo>
                        <a:cubicBezTo>
                          <a:pt x="1422370" y="45017"/>
                          <a:pt x="1431548" y="27094"/>
                          <a:pt x="1120597" y="13716"/>
                        </a:cubicBezTo>
                        <a:cubicBezTo>
                          <a:pt x="809646" y="339"/>
                          <a:pt x="246393" y="51668"/>
                          <a:pt x="0" y="13716"/>
                        </a:cubicBezTo>
                        <a:cubicBezTo>
                          <a:pt x="-100" y="9589"/>
                          <a:pt x="468" y="2983"/>
                          <a:pt x="0" y="0"/>
                        </a:cubicBezTo>
                        <a:close/>
                      </a:path>
                      <a:path w="7818120" h="13716"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7446" y="5682"/>
                          <a:pt x="7817517" y="9439"/>
                          <a:pt x="7818120" y="13716"/>
                        </a:cubicBezTo>
                        <a:cubicBezTo>
                          <a:pt x="7610240" y="34"/>
                          <a:pt x="7521789" y="3149"/>
                          <a:pt x="7401154" y="13716"/>
                        </a:cubicBezTo>
                        <a:cubicBezTo>
                          <a:pt x="7280519" y="24283"/>
                          <a:pt x="6930719" y="-347"/>
                          <a:pt x="6593281" y="13716"/>
                        </a:cubicBezTo>
                        <a:cubicBezTo>
                          <a:pt x="6255843" y="27779"/>
                          <a:pt x="6286682" y="-3410"/>
                          <a:pt x="6098134" y="13716"/>
                        </a:cubicBezTo>
                        <a:cubicBezTo>
                          <a:pt x="5909586" y="30842"/>
                          <a:pt x="5602789" y="44024"/>
                          <a:pt x="5446624" y="13716"/>
                        </a:cubicBezTo>
                        <a:cubicBezTo>
                          <a:pt x="5290459" y="-16592"/>
                          <a:pt x="4917039" y="17388"/>
                          <a:pt x="4638751" y="13716"/>
                        </a:cubicBezTo>
                        <a:cubicBezTo>
                          <a:pt x="4360463" y="10044"/>
                          <a:pt x="4304690" y="878"/>
                          <a:pt x="3987241" y="13716"/>
                        </a:cubicBezTo>
                        <a:cubicBezTo>
                          <a:pt x="3669792" y="26555"/>
                          <a:pt x="3758742" y="27979"/>
                          <a:pt x="3570275" y="13716"/>
                        </a:cubicBezTo>
                        <a:cubicBezTo>
                          <a:pt x="3381808" y="-547"/>
                          <a:pt x="3267153" y="31628"/>
                          <a:pt x="3075127" y="13716"/>
                        </a:cubicBezTo>
                        <a:cubicBezTo>
                          <a:pt x="2883101" y="-4196"/>
                          <a:pt x="2665825" y="6401"/>
                          <a:pt x="2267255" y="13716"/>
                        </a:cubicBezTo>
                        <a:cubicBezTo>
                          <a:pt x="1868685" y="21031"/>
                          <a:pt x="1884698" y="23838"/>
                          <a:pt x="1615745" y="13716"/>
                        </a:cubicBezTo>
                        <a:cubicBezTo>
                          <a:pt x="1346792" y="3595"/>
                          <a:pt x="1320952" y="5858"/>
                          <a:pt x="1120597" y="13716"/>
                        </a:cubicBezTo>
                        <a:cubicBezTo>
                          <a:pt x="920242" y="21574"/>
                          <a:pt x="556507" y="46218"/>
                          <a:pt x="0" y="13716"/>
                        </a:cubicBezTo>
                        <a:cubicBezTo>
                          <a:pt x="303" y="7982"/>
                          <a:pt x="182" y="52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A09427A-72A4-4640-D763-6B14B39D9166}"/>
              </a:ext>
            </a:extLst>
          </p:cNvPr>
          <p:cNvSpPr>
            <a:spLocks/>
          </p:cNvSpPr>
          <p:nvPr/>
        </p:nvSpPr>
        <p:spPr>
          <a:xfrm>
            <a:off x="1454523" y="1671065"/>
            <a:ext cx="3058177" cy="439141"/>
          </a:xfrm>
          <a:prstGeom prst="rect">
            <a:avLst/>
          </a:prstGeom>
        </p:spPr>
        <p:txBody>
          <a:bodyPr>
            <a:normAutofit/>
          </a:bodyPr>
          <a:lstStyle/>
          <a:p>
            <a:pPr defTabSz="722376">
              <a:spcAft>
                <a:spcPts val="600"/>
              </a:spcAft>
            </a:pPr>
            <a:r>
              <a:rPr lang="en-NG" sz="1422" kern="1200">
                <a:solidFill>
                  <a:schemeClr val="tx1"/>
                </a:solidFill>
                <a:latin typeface="+mn-lt"/>
                <a:ea typeface="+mn-ea"/>
                <a:cs typeface="+mn-cs"/>
              </a:rPr>
              <a:t>REVISING</a:t>
            </a:r>
            <a:endParaRPr lang="en-NG"/>
          </a:p>
        </p:txBody>
      </p:sp>
      <p:sp>
        <p:nvSpPr>
          <p:cNvPr id="4" name="Content Placeholder 3">
            <a:extLst>
              <a:ext uri="{FF2B5EF4-FFF2-40B4-BE49-F238E27FC236}">
                <a16:creationId xmlns:a16="http://schemas.microsoft.com/office/drawing/2014/main" id="{D91F6827-B28F-BD95-593A-5BCA33856DAC}"/>
              </a:ext>
            </a:extLst>
          </p:cNvPr>
          <p:cNvSpPr>
            <a:spLocks/>
          </p:cNvSpPr>
          <p:nvPr/>
        </p:nvSpPr>
        <p:spPr>
          <a:xfrm>
            <a:off x="628651" y="2268257"/>
            <a:ext cx="3884050" cy="2601399"/>
          </a:xfrm>
          <a:prstGeom prst="rect">
            <a:avLst/>
          </a:prstGeom>
        </p:spPr>
        <p:txBody>
          <a:bodyPr>
            <a:normAutofit lnSpcReduction="10000"/>
          </a:bodyPr>
          <a:lstStyle/>
          <a:p>
            <a:pPr defTabSz="722376">
              <a:lnSpc>
                <a:spcPct val="90000"/>
              </a:lnSpc>
              <a:spcAft>
                <a:spcPts val="600"/>
              </a:spcAft>
            </a:pPr>
            <a:r>
              <a:rPr lang="en-US" sz="1400" kern="1200" dirty="0">
                <a:solidFill>
                  <a:schemeClr val="tx1"/>
                </a:solidFill>
                <a:latin typeface="Söhne"/>
                <a:ea typeface="+mn-ea"/>
                <a:cs typeface="+mn-cs"/>
              </a:rPr>
              <a:t>Revising is when writers review and refine their drafts, </a:t>
            </a:r>
            <a:r>
              <a:rPr lang="en-US" sz="1400" kern="1200" dirty="0">
                <a:solidFill>
                  <a:schemeClr val="tx1"/>
                </a:solidFill>
                <a:highlight>
                  <a:srgbClr val="FFFF00"/>
                </a:highlight>
                <a:latin typeface="Söhne"/>
                <a:ea typeface="+mn-ea"/>
                <a:cs typeface="+mn-cs"/>
              </a:rPr>
              <a:t>making substantive changes to improve the content, organization, and overall effectiveness. This involves rethinking, rearranging, adding, deleting, and clarifying content to strengthen the message</a:t>
            </a:r>
            <a:r>
              <a:rPr lang="en-US" sz="1400" kern="1200" dirty="0">
                <a:solidFill>
                  <a:schemeClr val="tx1"/>
                </a:solidFill>
                <a:latin typeface="Söhne"/>
                <a:ea typeface="+mn-ea"/>
                <a:cs typeface="+mn-cs"/>
              </a:rPr>
              <a:t>. </a:t>
            </a:r>
          </a:p>
          <a:p>
            <a:pPr defTabSz="722376">
              <a:lnSpc>
                <a:spcPct val="90000"/>
              </a:lnSpc>
              <a:spcAft>
                <a:spcPts val="600"/>
              </a:spcAft>
            </a:pPr>
            <a:r>
              <a:rPr lang="en-US" sz="1400" kern="1200" dirty="0">
                <a:solidFill>
                  <a:schemeClr val="tx1"/>
                </a:solidFill>
                <a:latin typeface="Söhne"/>
                <a:ea typeface="+mn-ea"/>
                <a:cs typeface="+mn-cs"/>
              </a:rPr>
              <a:t>During revision, writers </a:t>
            </a:r>
            <a:r>
              <a:rPr lang="en-US" sz="1400" kern="1200" dirty="0">
                <a:solidFill>
                  <a:schemeClr val="tx1"/>
                </a:solidFill>
                <a:highlight>
                  <a:srgbClr val="FFFF00"/>
                </a:highlight>
                <a:latin typeface="Söhne"/>
                <a:ea typeface="+mn-ea"/>
                <a:cs typeface="+mn-cs"/>
              </a:rPr>
              <a:t>focus on thesis development, argument coherence, supporting evidence, logical flow, and overall structure</a:t>
            </a:r>
            <a:r>
              <a:rPr lang="en-US" sz="1400" kern="1200" dirty="0">
                <a:solidFill>
                  <a:schemeClr val="tx1"/>
                </a:solidFill>
                <a:latin typeface="Söhne"/>
                <a:ea typeface="+mn-ea"/>
                <a:cs typeface="+mn-cs"/>
              </a:rPr>
              <a:t>.</a:t>
            </a:r>
          </a:p>
          <a:p>
            <a:pPr defTabSz="722376">
              <a:lnSpc>
                <a:spcPct val="90000"/>
              </a:lnSpc>
              <a:spcAft>
                <a:spcPts val="600"/>
              </a:spcAft>
            </a:pPr>
            <a:r>
              <a:rPr lang="en-US" sz="1400" kern="1200" dirty="0">
                <a:solidFill>
                  <a:schemeClr val="tx1"/>
                </a:solidFill>
                <a:latin typeface="Söhne"/>
                <a:ea typeface="+mn-ea"/>
                <a:cs typeface="+mn-cs"/>
              </a:rPr>
              <a:t> Feedback from peers, instructors, or writing center tutors can be valuable during the revision process to gain fresh perspectives and identify areas for improvement.</a:t>
            </a:r>
            <a:endParaRPr lang="en-NG" sz="1400" dirty="0"/>
          </a:p>
        </p:txBody>
      </p:sp>
      <p:sp>
        <p:nvSpPr>
          <p:cNvPr id="5" name="Text Placeholder 4">
            <a:extLst>
              <a:ext uri="{FF2B5EF4-FFF2-40B4-BE49-F238E27FC236}">
                <a16:creationId xmlns:a16="http://schemas.microsoft.com/office/drawing/2014/main" id="{03112CC5-FC76-4213-580E-25D5B2824248}"/>
              </a:ext>
            </a:extLst>
          </p:cNvPr>
          <p:cNvSpPr>
            <a:spLocks/>
          </p:cNvSpPr>
          <p:nvPr/>
        </p:nvSpPr>
        <p:spPr>
          <a:xfrm>
            <a:off x="4616239" y="1779741"/>
            <a:ext cx="3073238" cy="330465"/>
          </a:xfrm>
          <a:prstGeom prst="rect">
            <a:avLst/>
          </a:prstGeom>
        </p:spPr>
        <p:txBody>
          <a:bodyPr>
            <a:normAutofit/>
          </a:bodyPr>
          <a:lstStyle/>
          <a:p>
            <a:pPr defTabSz="722376">
              <a:spcAft>
                <a:spcPts val="600"/>
              </a:spcAft>
            </a:pPr>
            <a:r>
              <a:rPr lang="en-NG" sz="1422" kern="1200">
                <a:solidFill>
                  <a:schemeClr val="tx1"/>
                </a:solidFill>
                <a:latin typeface="+mn-lt"/>
                <a:ea typeface="+mn-ea"/>
                <a:cs typeface="+mn-cs"/>
              </a:rPr>
              <a:t>EDITING</a:t>
            </a:r>
            <a:endParaRPr lang="en-NG"/>
          </a:p>
        </p:txBody>
      </p:sp>
      <p:sp>
        <p:nvSpPr>
          <p:cNvPr id="6" name="Content Placeholder 5">
            <a:extLst>
              <a:ext uri="{FF2B5EF4-FFF2-40B4-BE49-F238E27FC236}">
                <a16:creationId xmlns:a16="http://schemas.microsoft.com/office/drawing/2014/main" id="{728E8765-8958-A964-77E9-665D29C68C4B}"/>
              </a:ext>
            </a:extLst>
          </p:cNvPr>
          <p:cNvSpPr>
            <a:spLocks/>
          </p:cNvSpPr>
          <p:nvPr/>
        </p:nvSpPr>
        <p:spPr>
          <a:xfrm>
            <a:off x="4616238" y="2268258"/>
            <a:ext cx="3830531" cy="2601398"/>
          </a:xfrm>
          <a:prstGeom prst="rect">
            <a:avLst/>
          </a:prstGeom>
        </p:spPr>
        <p:txBody>
          <a:bodyPr>
            <a:normAutofit/>
          </a:bodyPr>
          <a:lstStyle/>
          <a:p>
            <a:pPr defTabSz="722376">
              <a:lnSpc>
                <a:spcPct val="90000"/>
              </a:lnSpc>
              <a:spcAft>
                <a:spcPts val="600"/>
              </a:spcAft>
            </a:pPr>
            <a:r>
              <a:rPr lang="en-US" sz="1400" kern="1200" dirty="0">
                <a:solidFill>
                  <a:schemeClr val="tx1"/>
                </a:solidFill>
                <a:latin typeface="Söhne"/>
                <a:ea typeface="+mn-ea"/>
                <a:cs typeface="+mn-cs"/>
              </a:rPr>
              <a:t>Editing is the stage where writers </a:t>
            </a:r>
            <a:r>
              <a:rPr lang="en-US" sz="1400" kern="1200" dirty="0">
                <a:solidFill>
                  <a:schemeClr val="tx1"/>
                </a:solidFill>
                <a:highlight>
                  <a:srgbClr val="FFFF00"/>
                </a:highlight>
                <a:latin typeface="Söhne"/>
                <a:ea typeface="+mn-ea"/>
                <a:cs typeface="+mn-cs"/>
              </a:rPr>
              <a:t>review and correct the mechanics and technical aspects, such as grammar, punctuation, spelling, sentence structure, and style</a:t>
            </a:r>
            <a:r>
              <a:rPr lang="en-US" sz="1400" kern="1200" dirty="0">
                <a:solidFill>
                  <a:schemeClr val="tx1"/>
                </a:solidFill>
                <a:latin typeface="Söhne"/>
                <a:ea typeface="+mn-ea"/>
                <a:cs typeface="+mn-cs"/>
              </a:rPr>
              <a:t>. Unlike revising, which focuses on substantive changes</a:t>
            </a:r>
            <a:r>
              <a:rPr lang="en-US" sz="1400" kern="1200" dirty="0">
                <a:solidFill>
                  <a:schemeClr val="tx1"/>
                </a:solidFill>
                <a:highlight>
                  <a:srgbClr val="FFFF00"/>
                </a:highlight>
                <a:latin typeface="Söhne"/>
                <a:ea typeface="+mn-ea"/>
                <a:cs typeface="+mn-cs"/>
              </a:rPr>
              <a:t>, editing deals with fine-tuning the language and ensuring clarity, coherence, and correctness</a:t>
            </a:r>
            <a:r>
              <a:rPr lang="en-US" sz="1400" kern="1200" dirty="0">
                <a:solidFill>
                  <a:schemeClr val="tx1"/>
                </a:solidFill>
                <a:latin typeface="Söhne"/>
                <a:ea typeface="+mn-ea"/>
                <a:cs typeface="+mn-cs"/>
              </a:rPr>
              <a:t>. Writers carefully proofread their drafts to catch errors and inconsistencies</a:t>
            </a:r>
            <a:r>
              <a:rPr lang="en-US" sz="1400" kern="1200" dirty="0">
                <a:solidFill>
                  <a:schemeClr val="tx1"/>
                </a:solidFill>
                <a:highlight>
                  <a:srgbClr val="FFFF00"/>
                </a:highlight>
                <a:latin typeface="Söhne"/>
                <a:ea typeface="+mn-ea"/>
                <a:cs typeface="+mn-cs"/>
              </a:rPr>
              <a:t>, using tools like spelling and grammar checkers, style guides, and reference materials. </a:t>
            </a:r>
            <a:r>
              <a:rPr lang="en-US" sz="1400" kern="1200" dirty="0">
                <a:solidFill>
                  <a:schemeClr val="tx1"/>
                </a:solidFill>
                <a:latin typeface="Söhne"/>
                <a:ea typeface="+mn-ea"/>
                <a:cs typeface="+mn-cs"/>
              </a:rPr>
              <a:t>Writers must pay attention to detail and meticulously polish their writing during editing to produce a final draft.</a:t>
            </a:r>
            <a:endParaRPr lang="en-NG" sz="1400" dirty="0"/>
          </a:p>
        </p:txBody>
      </p:sp>
    </p:spTree>
    <p:extLst>
      <p:ext uri="{BB962C8B-B14F-4D97-AF65-F5344CB8AC3E}">
        <p14:creationId xmlns:p14="http://schemas.microsoft.com/office/powerpoint/2010/main" val="4205470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7ABC25-508E-BA95-FBDA-CE1BE9D6CA14}"/>
              </a:ext>
            </a:extLst>
          </p:cNvPr>
          <p:cNvSpPr>
            <a:spLocks noGrp="1"/>
          </p:cNvSpPr>
          <p:nvPr>
            <p:ph type="title"/>
          </p:nvPr>
        </p:nvSpPr>
        <p:spPr>
          <a:xfrm>
            <a:off x="630936" y="411480"/>
            <a:ext cx="2700645" cy="4073652"/>
          </a:xfrm>
        </p:spPr>
        <p:txBody>
          <a:bodyPr vert="horz" lIns="91440" tIns="45720" rIns="91440" bIns="45720" rtlCol="0" anchor="ctr">
            <a:normAutofit/>
          </a:bodyPr>
          <a:lstStyle/>
          <a:p>
            <a:pPr defTabSz="914400">
              <a:spcBef>
                <a:spcPct val="0"/>
              </a:spcBef>
            </a:pPr>
            <a:r>
              <a:rPr lang="en-US" sz="1900" b="1" kern="1200" dirty="0">
                <a:solidFill>
                  <a:schemeClr val="tx1"/>
                </a:solidFill>
                <a:latin typeface="+mj-lt"/>
                <a:ea typeface="+mj-ea"/>
                <a:cs typeface="+mj-cs"/>
              </a:rPr>
              <a:t>SUBMISSION/</a:t>
            </a:r>
            <a:br>
              <a:rPr lang="en-US" sz="1900" b="1" kern="1200" dirty="0">
                <a:solidFill>
                  <a:schemeClr val="tx1"/>
                </a:solidFill>
                <a:latin typeface="+mj-lt"/>
                <a:ea typeface="+mj-ea"/>
                <a:cs typeface="+mj-cs"/>
              </a:rPr>
            </a:br>
            <a:r>
              <a:rPr lang="en-US" sz="1900" b="1" kern="1200" dirty="0">
                <a:solidFill>
                  <a:schemeClr val="tx1"/>
                </a:solidFill>
                <a:latin typeface="+mj-lt"/>
                <a:ea typeface="+mj-ea"/>
                <a:cs typeface="+mj-cs"/>
              </a:rPr>
              <a:t>PUBLISHING STAGE</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 name="connsiteX0" fmla="*/ 0 w 3360420"/>
              <a:gd name="connsiteY0" fmla="*/ 0 h 13716"/>
              <a:gd name="connsiteX1" fmla="*/ 638480 w 3360420"/>
              <a:gd name="connsiteY1" fmla="*/ 0 h 13716"/>
              <a:gd name="connsiteX2" fmla="*/ 1209751 w 3360420"/>
              <a:gd name="connsiteY2" fmla="*/ 0 h 13716"/>
              <a:gd name="connsiteX3" fmla="*/ 1949044 w 3360420"/>
              <a:gd name="connsiteY3" fmla="*/ 0 h 13716"/>
              <a:gd name="connsiteX4" fmla="*/ 2587523 w 3360420"/>
              <a:gd name="connsiteY4" fmla="*/ 0 h 13716"/>
              <a:gd name="connsiteX5" fmla="*/ 3360420 w 3360420"/>
              <a:gd name="connsiteY5" fmla="*/ 0 h 13716"/>
              <a:gd name="connsiteX6" fmla="*/ 3360420 w 3360420"/>
              <a:gd name="connsiteY6" fmla="*/ 13716 h 13716"/>
              <a:gd name="connsiteX7" fmla="*/ 2688336 w 3360420"/>
              <a:gd name="connsiteY7" fmla="*/ 13716 h 13716"/>
              <a:gd name="connsiteX8" fmla="*/ 1949044 w 3360420"/>
              <a:gd name="connsiteY8" fmla="*/ 13716 h 13716"/>
              <a:gd name="connsiteX9" fmla="*/ 1377772 w 3360420"/>
              <a:gd name="connsiteY9" fmla="*/ 13716 h 13716"/>
              <a:gd name="connsiteX10" fmla="*/ 705688 w 3360420"/>
              <a:gd name="connsiteY10" fmla="*/ 13716 h 13716"/>
              <a:gd name="connsiteX11" fmla="*/ 0 w 3360420"/>
              <a:gd name="connsiteY11" fmla="*/ 13716 h 13716"/>
              <a:gd name="connsiteX12" fmla="*/ 0 w 3360420"/>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60420" h="13716" fill="none" extrusionOk="0">
                <a:moveTo>
                  <a:pt x="0" y="0"/>
                </a:moveTo>
                <a:cubicBezTo>
                  <a:pt x="191406" y="10001"/>
                  <a:pt x="492041" y="-46237"/>
                  <a:pt x="638480" y="0"/>
                </a:cubicBezTo>
                <a:cubicBezTo>
                  <a:pt x="757906" y="33197"/>
                  <a:pt x="1156600" y="-41629"/>
                  <a:pt x="1310564" y="0"/>
                </a:cubicBezTo>
                <a:cubicBezTo>
                  <a:pt x="1379184" y="24203"/>
                  <a:pt x="1719005" y="-47956"/>
                  <a:pt x="2016252" y="0"/>
                </a:cubicBezTo>
                <a:cubicBezTo>
                  <a:pt x="2309065" y="7372"/>
                  <a:pt x="2409711" y="1344"/>
                  <a:pt x="2721940" y="0"/>
                </a:cubicBezTo>
                <a:cubicBezTo>
                  <a:pt x="2995269" y="34213"/>
                  <a:pt x="3156613" y="531"/>
                  <a:pt x="3360420" y="0"/>
                </a:cubicBezTo>
                <a:cubicBezTo>
                  <a:pt x="3359915" y="3577"/>
                  <a:pt x="3360235" y="9896"/>
                  <a:pt x="3360420" y="13716"/>
                </a:cubicBezTo>
                <a:cubicBezTo>
                  <a:pt x="3039840" y="-6995"/>
                  <a:pt x="2944234" y="11098"/>
                  <a:pt x="2621128" y="13716"/>
                </a:cubicBezTo>
                <a:cubicBezTo>
                  <a:pt x="2291334" y="35811"/>
                  <a:pt x="2154043" y="38867"/>
                  <a:pt x="1881835" y="13716"/>
                </a:cubicBezTo>
                <a:cubicBezTo>
                  <a:pt x="1588327" y="-7987"/>
                  <a:pt x="1439318" y="-9600"/>
                  <a:pt x="1209751" y="13716"/>
                </a:cubicBezTo>
                <a:cubicBezTo>
                  <a:pt x="977769" y="43531"/>
                  <a:pt x="301166" y="108207"/>
                  <a:pt x="0" y="13716"/>
                </a:cubicBezTo>
                <a:cubicBezTo>
                  <a:pt x="77" y="9528"/>
                  <a:pt x="-88" y="4529"/>
                  <a:pt x="0" y="0"/>
                </a:cubicBezTo>
                <a:close/>
              </a:path>
              <a:path w="3360420" h="13716" stroke="0" extrusionOk="0">
                <a:moveTo>
                  <a:pt x="0" y="0"/>
                </a:moveTo>
                <a:cubicBezTo>
                  <a:pt x="170421" y="-4407"/>
                  <a:pt x="491890" y="-50462"/>
                  <a:pt x="638480" y="0"/>
                </a:cubicBezTo>
                <a:cubicBezTo>
                  <a:pt x="792506" y="30971"/>
                  <a:pt x="1031707" y="-14677"/>
                  <a:pt x="1209751" y="0"/>
                </a:cubicBezTo>
                <a:cubicBezTo>
                  <a:pt x="1357076" y="52145"/>
                  <a:pt x="1723115" y="-4348"/>
                  <a:pt x="1949044" y="0"/>
                </a:cubicBezTo>
                <a:cubicBezTo>
                  <a:pt x="2192488" y="-34098"/>
                  <a:pt x="2339103" y="-31352"/>
                  <a:pt x="2587523" y="0"/>
                </a:cubicBezTo>
                <a:cubicBezTo>
                  <a:pt x="2818806" y="-7742"/>
                  <a:pt x="3217848" y="-30081"/>
                  <a:pt x="3360420" y="0"/>
                </a:cubicBezTo>
                <a:cubicBezTo>
                  <a:pt x="3359513" y="2997"/>
                  <a:pt x="3360180" y="8915"/>
                  <a:pt x="3360420" y="13716"/>
                </a:cubicBezTo>
                <a:cubicBezTo>
                  <a:pt x="3034345" y="-17354"/>
                  <a:pt x="2841928" y="47909"/>
                  <a:pt x="2688336" y="13716"/>
                </a:cubicBezTo>
                <a:cubicBezTo>
                  <a:pt x="2588685" y="8853"/>
                  <a:pt x="2270606" y="-39487"/>
                  <a:pt x="1949044" y="13716"/>
                </a:cubicBezTo>
                <a:cubicBezTo>
                  <a:pt x="1622278" y="37200"/>
                  <a:pt x="1629740" y="12517"/>
                  <a:pt x="1377772" y="13716"/>
                </a:cubicBezTo>
                <a:cubicBezTo>
                  <a:pt x="1148895" y="37407"/>
                  <a:pt x="976686" y="-12334"/>
                  <a:pt x="705688" y="13716"/>
                </a:cubicBezTo>
                <a:cubicBezTo>
                  <a:pt x="451150" y="60066"/>
                  <a:pt x="233487" y="-18420"/>
                  <a:pt x="0" y="13716"/>
                </a:cubicBezTo>
                <a:cubicBezTo>
                  <a:pt x="-131" y="10721"/>
                  <a:pt x="1210" y="5539"/>
                  <a:pt x="0" y="0"/>
                </a:cubicBezTo>
                <a:close/>
              </a:path>
              <a:path w="3360420" h="13716" fill="none" stroke="0" extrusionOk="0">
                <a:moveTo>
                  <a:pt x="0" y="0"/>
                </a:moveTo>
                <a:cubicBezTo>
                  <a:pt x="164693" y="20411"/>
                  <a:pt x="481374" y="-25570"/>
                  <a:pt x="638480" y="0"/>
                </a:cubicBezTo>
                <a:cubicBezTo>
                  <a:pt x="798995" y="30282"/>
                  <a:pt x="1140782" y="-27870"/>
                  <a:pt x="1310564" y="0"/>
                </a:cubicBezTo>
                <a:cubicBezTo>
                  <a:pt x="1415376" y="59022"/>
                  <a:pt x="1712923" y="34543"/>
                  <a:pt x="2016252" y="0"/>
                </a:cubicBezTo>
                <a:cubicBezTo>
                  <a:pt x="2299667" y="30754"/>
                  <a:pt x="2467976" y="-793"/>
                  <a:pt x="2721940" y="0"/>
                </a:cubicBezTo>
                <a:cubicBezTo>
                  <a:pt x="3014119" y="16113"/>
                  <a:pt x="3143946" y="-14907"/>
                  <a:pt x="3360420" y="0"/>
                </a:cubicBezTo>
                <a:cubicBezTo>
                  <a:pt x="3359485" y="2919"/>
                  <a:pt x="3359434" y="10491"/>
                  <a:pt x="3360420" y="13716"/>
                </a:cubicBezTo>
                <a:cubicBezTo>
                  <a:pt x="3046787" y="-23756"/>
                  <a:pt x="2956179" y="16001"/>
                  <a:pt x="2621128" y="13716"/>
                </a:cubicBezTo>
                <a:cubicBezTo>
                  <a:pt x="2297814" y="26084"/>
                  <a:pt x="2182001" y="28084"/>
                  <a:pt x="1881835" y="13716"/>
                </a:cubicBezTo>
                <a:cubicBezTo>
                  <a:pt x="1565437" y="-2872"/>
                  <a:pt x="1471458" y="8566"/>
                  <a:pt x="1209751" y="13716"/>
                </a:cubicBezTo>
                <a:cubicBezTo>
                  <a:pt x="973930" y="42996"/>
                  <a:pt x="321369" y="85738"/>
                  <a:pt x="0" y="13716"/>
                </a:cubicBezTo>
                <a:cubicBezTo>
                  <a:pt x="304" y="9505"/>
                  <a:pt x="1021" y="594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16F63A6D-FB1E-C5A9-0338-EDDC10946F38}"/>
              </a:ext>
            </a:extLst>
          </p:cNvPr>
          <p:cNvSpPr>
            <a:spLocks noGrp="1"/>
          </p:cNvSpPr>
          <p:nvPr>
            <p:ph type="body" idx="1"/>
          </p:nvPr>
        </p:nvSpPr>
        <p:spPr>
          <a:xfrm>
            <a:off x="3844813" y="414068"/>
            <a:ext cx="4668251" cy="4073652"/>
          </a:xfrm>
        </p:spPr>
        <p:txBody>
          <a:bodyPr vert="horz" lIns="91440" tIns="45720" rIns="91440" bIns="45720" rtlCol="0" anchor="ctr">
            <a:normAutofit/>
          </a:bodyPr>
          <a:lstStyle/>
          <a:p>
            <a:pPr marL="0" indent="0" defTabSz="914400">
              <a:spcAft>
                <a:spcPts val="600"/>
              </a:spcAft>
              <a:buNone/>
            </a:pPr>
            <a:r>
              <a:rPr lang="en-US" sz="2800" dirty="0"/>
              <a:t>This is the final stage of the writing process, and </a:t>
            </a:r>
            <a:r>
              <a:rPr lang="en-US" sz="2800" dirty="0">
                <a:highlight>
                  <a:srgbClr val="FFFF00"/>
                </a:highlight>
              </a:rPr>
              <a:t>the writer’s audience determines the format.  The work demonstrates the writer's ideas, insights, and creativity</a:t>
            </a:r>
            <a:r>
              <a:rPr lang="en-US" sz="1700" dirty="0"/>
              <a:t>.</a:t>
            </a:r>
          </a:p>
        </p:txBody>
      </p:sp>
    </p:spTree>
    <p:extLst>
      <p:ext uri="{BB962C8B-B14F-4D97-AF65-F5344CB8AC3E}">
        <p14:creationId xmlns:p14="http://schemas.microsoft.com/office/powerpoint/2010/main" val="81220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70D7C5-A8B8-CD5F-1D05-60364311C6E0}"/>
              </a:ext>
            </a:extLst>
          </p:cNvPr>
          <p:cNvSpPr>
            <a:spLocks noGrp="1"/>
          </p:cNvSpPr>
          <p:nvPr>
            <p:ph type="title"/>
          </p:nvPr>
        </p:nvSpPr>
        <p:spPr>
          <a:xfrm>
            <a:off x="3973321" y="246888"/>
            <a:ext cx="4688333" cy="1337310"/>
          </a:xfrm>
        </p:spPr>
        <p:txBody>
          <a:bodyPr vert="horz" lIns="91440" tIns="45720" rIns="91440" bIns="45720" rtlCol="0" anchor="b">
            <a:normAutofit/>
          </a:bodyPr>
          <a:lstStyle/>
          <a:p>
            <a:pPr defTabSz="914400">
              <a:spcBef>
                <a:spcPct val="0"/>
              </a:spcBef>
            </a:pPr>
            <a:r>
              <a:rPr lang="en-US" sz="4100" b="1"/>
              <a:t>CONCLUSION</a:t>
            </a:r>
          </a:p>
        </p:txBody>
      </p:sp>
      <p:pic>
        <p:nvPicPr>
          <p:cNvPr id="16" name="Picture 15" descr="Light bulb on yellow background with sketched light beams and cord">
            <a:extLst>
              <a:ext uri="{FF2B5EF4-FFF2-40B4-BE49-F238E27FC236}">
                <a16:creationId xmlns:a16="http://schemas.microsoft.com/office/drawing/2014/main" id="{FC48EB6C-49F6-3104-F083-2AA427F25BCF}"/>
              </a:ext>
            </a:extLst>
          </p:cNvPr>
          <p:cNvPicPr>
            <a:picLocks noChangeAspect="1"/>
          </p:cNvPicPr>
          <p:nvPr/>
        </p:nvPicPr>
        <p:blipFill rotWithShape="1">
          <a:blip r:embed="rId2"/>
          <a:srcRect l="51248" r="6986" b="-2"/>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7"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 name="connsiteX0" fmla="*/ 0 w 3182692"/>
              <a:gd name="connsiteY0" fmla="*/ 0 h 13716"/>
              <a:gd name="connsiteX1" fmla="*/ 572885 w 3182692"/>
              <a:gd name="connsiteY1" fmla="*/ 0 h 13716"/>
              <a:gd name="connsiteX2" fmla="*/ 1113942 w 3182692"/>
              <a:gd name="connsiteY2" fmla="*/ 0 h 13716"/>
              <a:gd name="connsiteX3" fmla="*/ 1686827 w 3182692"/>
              <a:gd name="connsiteY3" fmla="*/ 0 h 13716"/>
              <a:gd name="connsiteX4" fmla="*/ 2323365 w 3182692"/>
              <a:gd name="connsiteY4" fmla="*/ 0 h 13716"/>
              <a:gd name="connsiteX5" fmla="*/ 3182692 w 3182692"/>
              <a:gd name="connsiteY5" fmla="*/ 0 h 13716"/>
              <a:gd name="connsiteX6" fmla="*/ 3182692 w 3182692"/>
              <a:gd name="connsiteY6" fmla="*/ 13716 h 13716"/>
              <a:gd name="connsiteX7" fmla="*/ 2546154 w 3182692"/>
              <a:gd name="connsiteY7" fmla="*/ 13716 h 13716"/>
              <a:gd name="connsiteX8" fmla="*/ 1845961 w 3182692"/>
              <a:gd name="connsiteY8" fmla="*/ 13716 h 13716"/>
              <a:gd name="connsiteX9" fmla="*/ 1304904 w 3182692"/>
              <a:gd name="connsiteY9" fmla="*/ 13716 h 13716"/>
              <a:gd name="connsiteX10" fmla="*/ 604711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70" y="4238"/>
                  <a:pt x="3183054" y="9645"/>
                  <a:pt x="3182692" y="13716"/>
                </a:cubicBezTo>
                <a:cubicBezTo>
                  <a:pt x="2944477" y="11253"/>
                  <a:pt x="2868931" y="7798"/>
                  <a:pt x="2609807" y="13716"/>
                </a:cubicBezTo>
                <a:cubicBezTo>
                  <a:pt x="2341556" y="1621"/>
                  <a:pt x="2324113" y="18134"/>
                  <a:pt x="2068750" y="13716"/>
                </a:cubicBezTo>
                <a:cubicBezTo>
                  <a:pt x="1817163" y="3280"/>
                  <a:pt x="1716254" y="21407"/>
                  <a:pt x="1432211" y="13716"/>
                </a:cubicBezTo>
                <a:cubicBezTo>
                  <a:pt x="1164747" y="-32709"/>
                  <a:pt x="993140" y="23003"/>
                  <a:pt x="859327" y="13716"/>
                </a:cubicBezTo>
                <a:cubicBezTo>
                  <a:pt x="750703" y="-29546"/>
                  <a:pt x="236193" y="34159"/>
                  <a:pt x="0" y="13716"/>
                </a:cubicBezTo>
                <a:cubicBezTo>
                  <a:pt x="-950" y="8514"/>
                  <a:pt x="-119" y="3449"/>
                  <a:pt x="0" y="0"/>
                </a:cubicBezTo>
                <a:close/>
              </a:path>
              <a:path w="3182692" h="13716"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1911" y="5403"/>
                  <a:pt x="3181851" y="9705"/>
                  <a:pt x="3182692" y="13716"/>
                </a:cubicBezTo>
                <a:cubicBezTo>
                  <a:pt x="3012563" y="-42392"/>
                  <a:pt x="2765409" y="31046"/>
                  <a:pt x="2546154" y="13716"/>
                </a:cubicBezTo>
                <a:cubicBezTo>
                  <a:pt x="2333381" y="9342"/>
                  <a:pt x="2154438" y="5266"/>
                  <a:pt x="1845961" y="13716"/>
                </a:cubicBezTo>
                <a:cubicBezTo>
                  <a:pt x="1531509" y="29240"/>
                  <a:pt x="1456631" y="-11178"/>
                  <a:pt x="1304904" y="13716"/>
                </a:cubicBezTo>
                <a:cubicBezTo>
                  <a:pt x="1168344" y="31779"/>
                  <a:pt x="928499" y="10475"/>
                  <a:pt x="604711" y="13716"/>
                </a:cubicBezTo>
                <a:cubicBezTo>
                  <a:pt x="285438" y="33435"/>
                  <a:pt x="116029" y="-26776"/>
                  <a:pt x="0" y="13716"/>
                </a:cubicBezTo>
                <a:cubicBezTo>
                  <a:pt x="242" y="7496"/>
                  <a:pt x="776" y="5947"/>
                  <a:pt x="0" y="0"/>
                </a:cubicBezTo>
                <a:close/>
              </a:path>
              <a:path w="3182692" h="13716"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2796" y="3768"/>
                  <a:pt x="3182802" y="10153"/>
                  <a:pt x="3182692" y="13716"/>
                </a:cubicBezTo>
                <a:cubicBezTo>
                  <a:pt x="2959845" y="21002"/>
                  <a:pt x="2868929" y="20408"/>
                  <a:pt x="2609807" y="13716"/>
                </a:cubicBezTo>
                <a:cubicBezTo>
                  <a:pt x="2341405" y="1420"/>
                  <a:pt x="2328488" y="15864"/>
                  <a:pt x="2068750" y="13716"/>
                </a:cubicBezTo>
                <a:cubicBezTo>
                  <a:pt x="1816113" y="-2177"/>
                  <a:pt x="1699345" y="32283"/>
                  <a:pt x="1432211" y="13716"/>
                </a:cubicBezTo>
                <a:cubicBezTo>
                  <a:pt x="1148381" y="-32756"/>
                  <a:pt x="987622" y="-2169"/>
                  <a:pt x="859327" y="13716"/>
                </a:cubicBezTo>
                <a:cubicBezTo>
                  <a:pt x="743387" y="32850"/>
                  <a:pt x="194182" y="14217"/>
                  <a:pt x="0" y="13716"/>
                </a:cubicBezTo>
                <a:cubicBezTo>
                  <a:pt x="84" y="8233"/>
                  <a:pt x="-347" y="3186"/>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7CC51412-B9F7-5D93-CCF2-A7AD5254D4C6}"/>
              </a:ext>
            </a:extLst>
          </p:cNvPr>
          <p:cNvSpPr>
            <a:spLocks noGrp="1"/>
          </p:cNvSpPr>
          <p:nvPr>
            <p:ph type="body" idx="1"/>
          </p:nvPr>
        </p:nvSpPr>
        <p:spPr>
          <a:xfrm>
            <a:off x="3973321" y="2029968"/>
            <a:ext cx="4688333" cy="2935224"/>
          </a:xfrm>
        </p:spPr>
        <p:txBody>
          <a:bodyPr vert="horz" lIns="91440" tIns="45720" rIns="91440" bIns="45720" rtlCol="0">
            <a:normAutofit/>
          </a:bodyPr>
          <a:lstStyle/>
          <a:p>
            <a:pPr marL="114300" indent="-228600" defTabSz="914400">
              <a:spcAft>
                <a:spcPts val="600"/>
              </a:spcAft>
              <a:buFont typeface="Arial" panose="020B0604020202020204" pitchFamily="34" charset="0"/>
              <a:buChar char="•"/>
            </a:pPr>
            <a:r>
              <a:rPr lang="en-US" sz="1700" b="0" i="0" u="none" strike="noStrike" dirty="0">
                <a:effectLst/>
              </a:rPr>
              <a:t>The Writing Process highlights a structured approach from idea conception to submission. </a:t>
            </a:r>
          </a:p>
          <a:p>
            <a:pPr marL="114300" indent="-228600" defTabSz="914400">
              <a:spcAft>
                <a:spcPts val="600"/>
              </a:spcAft>
              <a:buFont typeface="Arial" panose="020B0604020202020204" pitchFamily="34" charset="0"/>
              <a:buChar char="•"/>
            </a:pPr>
            <a:r>
              <a:rPr lang="en-US" sz="1700" b="0" i="0" u="none" strike="noStrike" dirty="0">
                <a:effectLst/>
              </a:rPr>
              <a:t>It comprises stages including prewriting, where ideas are brainstormed and organized; drafting, where these ideas are transformed into a rough draft; and revising and editing/proofreading, where the draft is refined and polished for clarity and correctness. </a:t>
            </a:r>
          </a:p>
          <a:p>
            <a:pPr marL="114300" indent="-228600" defTabSz="914400">
              <a:spcAft>
                <a:spcPts val="600"/>
              </a:spcAft>
              <a:buFont typeface="Arial" panose="020B0604020202020204" pitchFamily="34" charset="0"/>
              <a:buChar char="•"/>
            </a:pPr>
            <a:r>
              <a:rPr lang="en-US" sz="1700" b="0" i="0" u="none" strike="noStrike" dirty="0">
                <a:effectLst/>
              </a:rPr>
              <a:t>The final stage of the process involves preparing the polished draft for submission.</a:t>
            </a:r>
            <a:endParaRPr lang="en-US" sz="1700" dirty="0"/>
          </a:p>
        </p:txBody>
      </p:sp>
    </p:spTree>
    <p:extLst>
      <p:ext uri="{BB962C8B-B14F-4D97-AF65-F5344CB8AC3E}">
        <p14:creationId xmlns:p14="http://schemas.microsoft.com/office/powerpoint/2010/main" val="3020575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5"/>
        <p:cNvGrpSpPr/>
        <p:nvPr/>
      </p:nvGrpSpPr>
      <p:grpSpPr>
        <a:xfrm>
          <a:off x="0" y="0"/>
          <a:ext cx="0" cy="0"/>
          <a:chOff x="0" y="0"/>
          <a:chExt cx="0" cy="0"/>
        </a:xfrm>
      </p:grpSpPr>
      <p:sp useBgFill="1">
        <p:nvSpPr>
          <p:cNvPr id="103" name="Rectangle 102">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Google Shape;96;p20"/>
          <p:cNvSpPr txBox="1">
            <a:spLocks noGrp="1"/>
          </p:cNvSpPr>
          <p:nvPr>
            <p:ph type="title"/>
          </p:nvPr>
        </p:nvSpPr>
        <p:spPr>
          <a:xfrm>
            <a:off x="628650" y="273843"/>
            <a:ext cx="7886700" cy="994173"/>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200" b="1" kern="1200" dirty="0">
                <a:solidFill>
                  <a:schemeClr val="tx1"/>
                </a:solidFill>
                <a:latin typeface="+mj-lt"/>
                <a:ea typeface="+mj-ea"/>
                <a:cs typeface="+mj-cs"/>
                <a:sym typeface="Calibri"/>
              </a:rPr>
              <a:t>Understanding Academic Integrity: Plagiarism and Generative AI</a:t>
            </a:r>
            <a:endParaRPr lang="en-US" sz="3200" b="1" kern="1200" dirty="0">
              <a:solidFill>
                <a:schemeClr val="tx1"/>
              </a:solidFill>
              <a:latin typeface="+mj-lt"/>
              <a:ea typeface="+mj-ea"/>
              <a:cs typeface="+mj-cs"/>
            </a:endParaRPr>
          </a:p>
        </p:txBody>
      </p:sp>
      <p:sp>
        <p:nvSpPr>
          <p:cNvPr id="105"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398984"/>
            <a:ext cx="7818120" cy="13716"/>
          </a:xfrm>
          <a:custGeom>
            <a:avLst/>
            <a:gdLst>
              <a:gd name="connsiteX0" fmla="*/ 0 w 7818120"/>
              <a:gd name="connsiteY0" fmla="*/ 0 h 13716"/>
              <a:gd name="connsiteX1" fmla="*/ 416966 w 7818120"/>
              <a:gd name="connsiteY1" fmla="*/ 0 h 13716"/>
              <a:gd name="connsiteX2" fmla="*/ 1146658 w 7818120"/>
              <a:gd name="connsiteY2" fmla="*/ 0 h 13716"/>
              <a:gd name="connsiteX3" fmla="*/ 1563624 w 7818120"/>
              <a:gd name="connsiteY3" fmla="*/ 0 h 13716"/>
              <a:gd name="connsiteX4" fmla="*/ 2136953 w 7818120"/>
              <a:gd name="connsiteY4" fmla="*/ 0 h 13716"/>
              <a:gd name="connsiteX5" fmla="*/ 2944825 w 7818120"/>
              <a:gd name="connsiteY5" fmla="*/ 0 h 13716"/>
              <a:gd name="connsiteX6" fmla="*/ 3596335 w 7818120"/>
              <a:gd name="connsiteY6" fmla="*/ 0 h 13716"/>
              <a:gd name="connsiteX7" fmla="*/ 4326026 w 7818120"/>
              <a:gd name="connsiteY7" fmla="*/ 0 h 13716"/>
              <a:gd name="connsiteX8" fmla="*/ 4899355 w 7818120"/>
              <a:gd name="connsiteY8" fmla="*/ 0 h 13716"/>
              <a:gd name="connsiteX9" fmla="*/ 5550865 w 7818120"/>
              <a:gd name="connsiteY9" fmla="*/ 0 h 13716"/>
              <a:gd name="connsiteX10" fmla="*/ 6358738 w 7818120"/>
              <a:gd name="connsiteY10" fmla="*/ 0 h 13716"/>
              <a:gd name="connsiteX11" fmla="*/ 6853885 w 7818120"/>
              <a:gd name="connsiteY11" fmla="*/ 0 h 13716"/>
              <a:gd name="connsiteX12" fmla="*/ 7818120 w 7818120"/>
              <a:gd name="connsiteY12" fmla="*/ 0 h 13716"/>
              <a:gd name="connsiteX13" fmla="*/ 7818120 w 7818120"/>
              <a:gd name="connsiteY13" fmla="*/ 13716 h 13716"/>
              <a:gd name="connsiteX14" fmla="*/ 7244791 w 7818120"/>
              <a:gd name="connsiteY14" fmla="*/ 13716 h 13716"/>
              <a:gd name="connsiteX15" fmla="*/ 6827825 w 7818120"/>
              <a:gd name="connsiteY15" fmla="*/ 13716 h 13716"/>
              <a:gd name="connsiteX16" fmla="*/ 6176315 w 7818120"/>
              <a:gd name="connsiteY16" fmla="*/ 13716 h 13716"/>
              <a:gd name="connsiteX17" fmla="*/ 5681167 w 7818120"/>
              <a:gd name="connsiteY17" fmla="*/ 13716 h 13716"/>
              <a:gd name="connsiteX18" fmla="*/ 5029657 w 7818120"/>
              <a:gd name="connsiteY18" fmla="*/ 13716 h 13716"/>
              <a:gd name="connsiteX19" fmla="*/ 4378147 w 7818120"/>
              <a:gd name="connsiteY19" fmla="*/ 13716 h 13716"/>
              <a:gd name="connsiteX20" fmla="*/ 3726637 w 7818120"/>
              <a:gd name="connsiteY20" fmla="*/ 13716 h 13716"/>
              <a:gd name="connsiteX21" fmla="*/ 3075127 w 7818120"/>
              <a:gd name="connsiteY21" fmla="*/ 13716 h 13716"/>
              <a:gd name="connsiteX22" fmla="*/ 2501798 w 7818120"/>
              <a:gd name="connsiteY22" fmla="*/ 13716 h 13716"/>
              <a:gd name="connsiteX23" fmla="*/ 1772107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 name="connsiteX0" fmla="*/ 0 w 7818120"/>
              <a:gd name="connsiteY0" fmla="*/ 0 h 13716"/>
              <a:gd name="connsiteX1" fmla="*/ 573329 w 7818120"/>
              <a:gd name="connsiteY1" fmla="*/ 0 h 13716"/>
              <a:gd name="connsiteX2" fmla="*/ 990295 w 7818120"/>
              <a:gd name="connsiteY2" fmla="*/ 0 h 13716"/>
              <a:gd name="connsiteX3" fmla="*/ 1394232 w 7818120"/>
              <a:gd name="connsiteY3" fmla="*/ 0 h 13716"/>
              <a:gd name="connsiteX4" fmla="*/ 1798168 w 7818120"/>
              <a:gd name="connsiteY4" fmla="*/ 0 h 13716"/>
              <a:gd name="connsiteX5" fmla="*/ 2371496 w 7818120"/>
              <a:gd name="connsiteY5" fmla="*/ 0 h 13716"/>
              <a:gd name="connsiteX6" fmla="*/ 2944825 w 7818120"/>
              <a:gd name="connsiteY6" fmla="*/ 0 h 13716"/>
              <a:gd name="connsiteX7" fmla="*/ 3752698 w 7818120"/>
              <a:gd name="connsiteY7" fmla="*/ 0 h 13716"/>
              <a:gd name="connsiteX8" fmla="*/ 4247845 w 7818120"/>
              <a:gd name="connsiteY8" fmla="*/ 0 h 13716"/>
              <a:gd name="connsiteX9" fmla="*/ 5055718 w 7818120"/>
              <a:gd name="connsiteY9" fmla="*/ 0 h 13716"/>
              <a:gd name="connsiteX10" fmla="*/ 5863590 w 7818120"/>
              <a:gd name="connsiteY10" fmla="*/ 0 h 13716"/>
              <a:gd name="connsiteX11" fmla="*/ 6515100 w 7818120"/>
              <a:gd name="connsiteY11" fmla="*/ 0 h 13716"/>
              <a:gd name="connsiteX12" fmla="*/ 7818120 w 7818120"/>
              <a:gd name="connsiteY12" fmla="*/ 0 h 13716"/>
              <a:gd name="connsiteX13" fmla="*/ 7818120 w 7818120"/>
              <a:gd name="connsiteY13" fmla="*/ 13716 h 13716"/>
              <a:gd name="connsiteX14" fmla="*/ 7401154 w 7818120"/>
              <a:gd name="connsiteY14" fmla="*/ 13716 h 13716"/>
              <a:gd name="connsiteX15" fmla="*/ 6593281 w 7818120"/>
              <a:gd name="connsiteY15" fmla="*/ 13716 h 13716"/>
              <a:gd name="connsiteX16" fmla="*/ 6098134 w 7818120"/>
              <a:gd name="connsiteY16" fmla="*/ 13716 h 13716"/>
              <a:gd name="connsiteX17" fmla="*/ 5446624 w 7818120"/>
              <a:gd name="connsiteY17" fmla="*/ 13716 h 13716"/>
              <a:gd name="connsiteX18" fmla="*/ 4638751 w 7818120"/>
              <a:gd name="connsiteY18" fmla="*/ 13716 h 13716"/>
              <a:gd name="connsiteX19" fmla="*/ 3987241 w 7818120"/>
              <a:gd name="connsiteY19" fmla="*/ 13716 h 13716"/>
              <a:gd name="connsiteX20" fmla="*/ 3570275 w 7818120"/>
              <a:gd name="connsiteY20" fmla="*/ 13716 h 13716"/>
              <a:gd name="connsiteX21" fmla="*/ 3075127 w 7818120"/>
              <a:gd name="connsiteY21" fmla="*/ 13716 h 13716"/>
              <a:gd name="connsiteX22" fmla="*/ 2267255 w 7818120"/>
              <a:gd name="connsiteY22" fmla="*/ 13716 h 13716"/>
              <a:gd name="connsiteX23" fmla="*/ 1615745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3716" fill="none" extrusionOk="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249" y="3138"/>
                  <a:pt x="7818107" y="8565"/>
                  <a:pt x="7818120" y="13716"/>
                </a:cubicBezTo>
                <a:cubicBezTo>
                  <a:pt x="7701883" y="-38533"/>
                  <a:pt x="7395843" y="3865"/>
                  <a:pt x="7244791" y="13716"/>
                </a:cubicBezTo>
                <a:cubicBezTo>
                  <a:pt x="7088282" y="9835"/>
                  <a:pt x="6958165" y="16330"/>
                  <a:pt x="6827825" y="13716"/>
                </a:cubicBezTo>
                <a:cubicBezTo>
                  <a:pt x="6715653" y="-7377"/>
                  <a:pt x="6356779" y="28552"/>
                  <a:pt x="6176315" y="13716"/>
                </a:cubicBezTo>
                <a:cubicBezTo>
                  <a:pt x="6015772" y="-9504"/>
                  <a:pt x="5852284" y="-4528"/>
                  <a:pt x="5681167" y="13716"/>
                </a:cubicBezTo>
                <a:cubicBezTo>
                  <a:pt x="5508148" y="43447"/>
                  <a:pt x="5305363" y="-11419"/>
                  <a:pt x="5029657" y="13716"/>
                </a:cubicBezTo>
                <a:cubicBezTo>
                  <a:pt x="4760375" y="42218"/>
                  <a:pt x="4637400" y="31106"/>
                  <a:pt x="4378147" y="13716"/>
                </a:cubicBezTo>
                <a:cubicBezTo>
                  <a:pt x="4094943" y="3471"/>
                  <a:pt x="4037303" y="22996"/>
                  <a:pt x="3726637" y="13716"/>
                </a:cubicBezTo>
                <a:cubicBezTo>
                  <a:pt x="3400340" y="-7031"/>
                  <a:pt x="3320728" y="56486"/>
                  <a:pt x="3075127" y="13716"/>
                </a:cubicBezTo>
                <a:cubicBezTo>
                  <a:pt x="2809301" y="-30329"/>
                  <a:pt x="2702630" y="11905"/>
                  <a:pt x="2501798" y="13716"/>
                </a:cubicBezTo>
                <a:cubicBezTo>
                  <a:pt x="2308686" y="16179"/>
                  <a:pt x="2079466" y="978"/>
                  <a:pt x="1772107" y="13716"/>
                </a:cubicBezTo>
                <a:cubicBezTo>
                  <a:pt x="1420202" y="42492"/>
                  <a:pt x="1431765" y="24341"/>
                  <a:pt x="1120597" y="13716"/>
                </a:cubicBezTo>
                <a:cubicBezTo>
                  <a:pt x="791266" y="27035"/>
                  <a:pt x="235945" y="77750"/>
                  <a:pt x="0" y="13716"/>
                </a:cubicBezTo>
                <a:cubicBezTo>
                  <a:pt x="-457" y="9675"/>
                  <a:pt x="580" y="3290"/>
                  <a:pt x="0" y="0"/>
                </a:cubicBezTo>
                <a:close/>
              </a:path>
              <a:path w="7818120" h="13716" stroke="0" extrusionOk="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7779" y="6351"/>
                  <a:pt x="7818443" y="9419"/>
                  <a:pt x="7818120" y="13716"/>
                </a:cubicBezTo>
                <a:cubicBezTo>
                  <a:pt x="7615777" y="-5643"/>
                  <a:pt x="7527543" y="-10322"/>
                  <a:pt x="7401154" y="13716"/>
                </a:cubicBezTo>
                <a:cubicBezTo>
                  <a:pt x="7322611" y="43324"/>
                  <a:pt x="6964426" y="-29538"/>
                  <a:pt x="6593281" y="13716"/>
                </a:cubicBezTo>
                <a:cubicBezTo>
                  <a:pt x="6260055" y="29261"/>
                  <a:pt x="6287545" y="-8535"/>
                  <a:pt x="6098134" y="13716"/>
                </a:cubicBezTo>
                <a:cubicBezTo>
                  <a:pt x="5900337" y="10423"/>
                  <a:pt x="5605990" y="68049"/>
                  <a:pt x="5446624" y="13716"/>
                </a:cubicBezTo>
                <a:cubicBezTo>
                  <a:pt x="5244167" y="-27676"/>
                  <a:pt x="4914971" y="-38930"/>
                  <a:pt x="4638751" y="13716"/>
                </a:cubicBezTo>
                <a:cubicBezTo>
                  <a:pt x="4353273" y="3808"/>
                  <a:pt x="4297533" y="9304"/>
                  <a:pt x="3987241" y="13716"/>
                </a:cubicBezTo>
                <a:cubicBezTo>
                  <a:pt x="3687723" y="37304"/>
                  <a:pt x="3776181" y="25467"/>
                  <a:pt x="3570275" y="13716"/>
                </a:cubicBezTo>
                <a:cubicBezTo>
                  <a:pt x="3396160" y="5677"/>
                  <a:pt x="3285909" y="43738"/>
                  <a:pt x="3075127" y="13716"/>
                </a:cubicBezTo>
                <a:cubicBezTo>
                  <a:pt x="2869474" y="36940"/>
                  <a:pt x="2676329" y="400"/>
                  <a:pt x="2267255" y="13716"/>
                </a:cubicBezTo>
                <a:cubicBezTo>
                  <a:pt x="1866401" y="19960"/>
                  <a:pt x="1882987" y="21124"/>
                  <a:pt x="1615745" y="13716"/>
                </a:cubicBezTo>
                <a:cubicBezTo>
                  <a:pt x="1346085" y="8807"/>
                  <a:pt x="1323312" y="7820"/>
                  <a:pt x="1120597" y="13716"/>
                </a:cubicBezTo>
                <a:cubicBezTo>
                  <a:pt x="940237" y="-65547"/>
                  <a:pt x="569386" y="23019"/>
                  <a:pt x="0" y="13716"/>
                </a:cubicBezTo>
                <a:cubicBezTo>
                  <a:pt x="794" y="8095"/>
                  <a:pt x="29" y="5295"/>
                  <a:pt x="0" y="0"/>
                </a:cubicBezTo>
                <a:close/>
              </a:path>
              <a:path w="7818120" h="13716" fill="none" stroke="0" extrusionOk="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8044" y="2812"/>
                  <a:pt x="7817504" y="9122"/>
                  <a:pt x="7818120" y="13716"/>
                </a:cubicBezTo>
                <a:cubicBezTo>
                  <a:pt x="7693944" y="-8187"/>
                  <a:pt x="7376376" y="-11249"/>
                  <a:pt x="7244791" y="13716"/>
                </a:cubicBezTo>
                <a:cubicBezTo>
                  <a:pt x="7100086" y="-10289"/>
                  <a:pt x="6942350" y="30849"/>
                  <a:pt x="6827825" y="13716"/>
                </a:cubicBezTo>
                <a:cubicBezTo>
                  <a:pt x="6691364" y="23301"/>
                  <a:pt x="6342432" y="32760"/>
                  <a:pt x="6176315" y="13716"/>
                </a:cubicBezTo>
                <a:cubicBezTo>
                  <a:pt x="6012855" y="23946"/>
                  <a:pt x="5862931" y="-5523"/>
                  <a:pt x="5681167" y="13716"/>
                </a:cubicBezTo>
                <a:cubicBezTo>
                  <a:pt x="5485664" y="67025"/>
                  <a:pt x="5296023" y="-3294"/>
                  <a:pt x="5029657" y="13716"/>
                </a:cubicBezTo>
                <a:cubicBezTo>
                  <a:pt x="4753680" y="44474"/>
                  <a:pt x="4640335" y="33934"/>
                  <a:pt x="4378147" y="13716"/>
                </a:cubicBezTo>
                <a:cubicBezTo>
                  <a:pt x="4103046" y="-9109"/>
                  <a:pt x="4022480" y="39276"/>
                  <a:pt x="3726637" y="13716"/>
                </a:cubicBezTo>
                <a:cubicBezTo>
                  <a:pt x="3429109" y="-1096"/>
                  <a:pt x="3316488" y="56843"/>
                  <a:pt x="3075127" y="13716"/>
                </a:cubicBezTo>
                <a:cubicBezTo>
                  <a:pt x="2821014" y="1521"/>
                  <a:pt x="2665050" y="-15835"/>
                  <a:pt x="2501798" y="13716"/>
                </a:cubicBezTo>
                <a:cubicBezTo>
                  <a:pt x="2343345" y="24822"/>
                  <a:pt x="2120041" y="-54999"/>
                  <a:pt x="1772107" y="13716"/>
                </a:cubicBezTo>
                <a:cubicBezTo>
                  <a:pt x="1424078" y="46093"/>
                  <a:pt x="1427418" y="28000"/>
                  <a:pt x="1120597" y="13716"/>
                </a:cubicBezTo>
                <a:cubicBezTo>
                  <a:pt x="796486" y="41366"/>
                  <a:pt x="243712" y="43226"/>
                  <a:pt x="0" y="13716"/>
                </a:cubicBezTo>
                <a:cubicBezTo>
                  <a:pt x="203" y="9362"/>
                  <a:pt x="845" y="232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7818120"/>
                      <a:gd name="connsiteY0" fmla="*/ 0 h 13716"/>
                      <a:gd name="connsiteX1" fmla="*/ 416966 w 7818120"/>
                      <a:gd name="connsiteY1" fmla="*/ 0 h 13716"/>
                      <a:gd name="connsiteX2" fmla="*/ 1146658 w 7818120"/>
                      <a:gd name="connsiteY2" fmla="*/ 0 h 13716"/>
                      <a:gd name="connsiteX3" fmla="*/ 1563624 w 7818120"/>
                      <a:gd name="connsiteY3" fmla="*/ 0 h 13716"/>
                      <a:gd name="connsiteX4" fmla="*/ 2136953 w 7818120"/>
                      <a:gd name="connsiteY4" fmla="*/ 0 h 13716"/>
                      <a:gd name="connsiteX5" fmla="*/ 2944825 w 7818120"/>
                      <a:gd name="connsiteY5" fmla="*/ 0 h 13716"/>
                      <a:gd name="connsiteX6" fmla="*/ 3596335 w 7818120"/>
                      <a:gd name="connsiteY6" fmla="*/ 0 h 13716"/>
                      <a:gd name="connsiteX7" fmla="*/ 4326026 w 7818120"/>
                      <a:gd name="connsiteY7" fmla="*/ 0 h 13716"/>
                      <a:gd name="connsiteX8" fmla="*/ 4899355 w 7818120"/>
                      <a:gd name="connsiteY8" fmla="*/ 0 h 13716"/>
                      <a:gd name="connsiteX9" fmla="*/ 5550865 w 7818120"/>
                      <a:gd name="connsiteY9" fmla="*/ 0 h 13716"/>
                      <a:gd name="connsiteX10" fmla="*/ 6358738 w 7818120"/>
                      <a:gd name="connsiteY10" fmla="*/ 0 h 13716"/>
                      <a:gd name="connsiteX11" fmla="*/ 6853885 w 7818120"/>
                      <a:gd name="connsiteY11" fmla="*/ 0 h 13716"/>
                      <a:gd name="connsiteX12" fmla="*/ 7818120 w 7818120"/>
                      <a:gd name="connsiteY12" fmla="*/ 0 h 13716"/>
                      <a:gd name="connsiteX13" fmla="*/ 7818120 w 7818120"/>
                      <a:gd name="connsiteY13" fmla="*/ 13716 h 13716"/>
                      <a:gd name="connsiteX14" fmla="*/ 7244791 w 7818120"/>
                      <a:gd name="connsiteY14" fmla="*/ 13716 h 13716"/>
                      <a:gd name="connsiteX15" fmla="*/ 6827825 w 7818120"/>
                      <a:gd name="connsiteY15" fmla="*/ 13716 h 13716"/>
                      <a:gd name="connsiteX16" fmla="*/ 6176315 w 7818120"/>
                      <a:gd name="connsiteY16" fmla="*/ 13716 h 13716"/>
                      <a:gd name="connsiteX17" fmla="*/ 5681167 w 7818120"/>
                      <a:gd name="connsiteY17" fmla="*/ 13716 h 13716"/>
                      <a:gd name="connsiteX18" fmla="*/ 5029657 w 7818120"/>
                      <a:gd name="connsiteY18" fmla="*/ 13716 h 13716"/>
                      <a:gd name="connsiteX19" fmla="*/ 4378147 w 7818120"/>
                      <a:gd name="connsiteY19" fmla="*/ 13716 h 13716"/>
                      <a:gd name="connsiteX20" fmla="*/ 3726637 w 7818120"/>
                      <a:gd name="connsiteY20" fmla="*/ 13716 h 13716"/>
                      <a:gd name="connsiteX21" fmla="*/ 3075127 w 7818120"/>
                      <a:gd name="connsiteY21" fmla="*/ 13716 h 13716"/>
                      <a:gd name="connsiteX22" fmla="*/ 2501798 w 7818120"/>
                      <a:gd name="connsiteY22" fmla="*/ 13716 h 13716"/>
                      <a:gd name="connsiteX23" fmla="*/ 1772107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3716"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8217" y="2784"/>
                          <a:pt x="7818136" y="9558"/>
                          <a:pt x="7818120" y="13716"/>
                        </a:cubicBezTo>
                        <a:cubicBezTo>
                          <a:pt x="7698847" y="-7839"/>
                          <a:pt x="7390924" y="18407"/>
                          <a:pt x="7244791" y="13716"/>
                        </a:cubicBezTo>
                        <a:cubicBezTo>
                          <a:pt x="7098658" y="9025"/>
                          <a:pt x="6952735" y="24785"/>
                          <a:pt x="6827825" y="13716"/>
                        </a:cubicBezTo>
                        <a:cubicBezTo>
                          <a:pt x="6702915" y="2647"/>
                          <a:pt x="6338661" y="29958"/>
                          <a:pt x="6176315" y="13716"/>
                        </a:cubicBezTo>
                        <a:cubicBezTo>
                          <a:pt x="6013969" y="-2526"/>
                          <a:pt x="5850602" y="1790"/>
                          <a:pt x="5681167" y="13716"/>
                        </a:cubicBezTo>
                        <a:cubicBezTo>
                          <a:pt x="5511732" y="25642"/>
                          <a:pt x="5312143" y="-4154"/>
                          <a:pt x="5029657" y="13716"/>
                        </a:cubicBezTo>
                        <a:cubicBezTo>
                          <a:pt x="4747171" y="31586"/>
                          <a:pt x="4655062" y="26168"/>
                          <a:pt x="4378147" y="13716"/>
                        </a:cubicBezTo>
                        <a:cubicBezTo>
                          <a:pt x="4101232" y="1265"/>
                          <a:pt x="4037646" y="40134"/>
                          <a:pt x="3726637" y="13716"/>
                        </a:cubicBezTo>
                        <a:cubicBezTo>
                          <a:pt x="3415628" y="-12702"/>
                          <a:pt x="3321756" y="40935"/>
                          <a:pt x="3075127" y="13716"/>
                        </a:cubicBezTo>
                        <a:cubicBezTo>
                          <a:pt x="2828498" y="-13503"/>
                          <a:pt x="2684733" y="10281"/>
                          <a:pt x="2501798" y="13716"/>
                        </a:cubicBezTo>
                        <a:cubicBezTo>
                          <a:pt x="2318863" y="17151"/>
                          <a:pt x="2121844" y="-17585"/>
                          <a:pt x="1772107" y="13716"/>
                        </a:cubicBezTo>
                        <a:cubicBezTo>
                          <a:pt x="1422370" y="45017"/>
                          <a:pt x="1431548" y="27094"/>
                          <a:pt x="1120597" y="13716"/>
                        </a:cubicBezTo>
                        <a:cubicBezTo>
                          <a:pt x="809646" y="339"/>
                          <a:pt x="246393" y="51668"/>
                          <a:pt x="0" y="13716"/>
                        </a:cubicBezTo>
                        <a:cubicBezTo>
                          <a:pt x="-100" y="9589"/>
                          <a:pt x="468" y="2983"/>
                          <a:pt x="0" y="0"/>
                        </a:cubicBezTo>
                        <a:close/>
                      </a:path>
                      <a:path w="7818120" h="13716"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7446" y="5682"/>
                          <a:pt x="7817517" y="9439"/>
                          <a:pt x="7818120" y="13716"/>
                        </a:cubicBezTo>
                        <a:cubicBezTo>
                          <a:pt x="7610240" y="34"/>
                          <a:pt x="7521789" y="3149"/>
                          <a:pt x="7401154" y="13716"/>
                        </a:cubicBezTo>
                        <a:cubicBezTo>
                          <a:pt x="7280519" y="24283"/>
                          <a:pt x="6930719" y="-347"/>
                          <a:pt x="6593281" y="13716"/>
                        </a:cubicBezTo>
                        <a:cubicBezTo>
                          <a:pt x="6255843" y="27779"/>
                          <a:pt x="6286682" y="-3410"/>
                          <a:pt x="6098134" y="13716"/>
                        </a:cubicBezTo>
                        <a:cubicBezTo>
                          <a:pt x="5909586" y="30842"/>
                          <a:pt x="5602789" y="44024"/>
                          <a:pt x="5446624" y="13716"/>
                        </a:cubicBezTo>
                        <a:cubicBezTo>
                          <a:pt x="5290459" y="-16592"/>
                          <a:pt x="4917039" y="17388"/>
                          <a:pt x="4638751" y="13716"/>
                        </a:cubicBezTo>
                        <a:cubicBezTo>
                          <a:pt x="4360463" y="10044"/>
                          <a:pt x="4304690" y="878"/>
                          <a:pt x="3987241" y="13716"/>
                        </a:cubicBezTo>
                        <a:cubicBezTo>
                          <a:pt x="3669792" y="26555"/>
                          <a:pt x="3758742" y="27979"/>
                          <a:pt x="3570275" y="13716"/>
                        </a:cubicBezTo>
                        <a:cubicBezTo>
                          <a:pt x="3381808" y="-547"/>
                          <a:pt x="3267153" y="31628"/>
                          <a:pt x="3075127" y="13716"/>
                        </a:cubicBezTo>
                        <a:cubicBezTo>
                          <a:pt x="2883101" y="-4196"/>
                          <a:pt x="2665825" y="6401"/>
                          <a:pt x="2267255" y="13716"/>
                        </a:cubicBezTo>
                        <a:cubicBezTo>
                          <a:pt x="1868685" y="21031"/>
                          <a:pt x="1884698" y="23838"/>
                          <a:pt x="1615745" y="13716"/>
                        </a:cubicBezTo>
                        <a:cubicBezTo>
                          <a:pt x="1346792" y="3595"/>
                          <a:pt x="1320952" y="5858"/>
                          <a:pt x="1120597" y="13716"/>
                        </a:cubicBezTo>
                        <a:cubicBezTo>
                          <a:pt x="920242" y="21574"/>
                          <a:pt x="556507" y="46218"/>
                          <a:pt x="0" y="13716"/>
                        </a:cubicBezTo>
                        <a:cubicBezTo>
                          <a:pt x="303" y="7982"/>
                          <a:pt x="182" y="52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9" name="Google Shape;97;p20">
            <a:extLst>
              <a:ext uri="{FF2B5EF4-FFF2-40B4-BE49-F238E27FC236}">
                <a16:creationId xmlns:a16="http://schemas.microsoft.com/office/drawing/2014/main" id="{A01E882D-2A40-45EC-336A-AE45EB94E10E}"/>
              </a:ext>
            </a:extLst>
          </p:cNvPr>
          <p:cNvGraphicFramePr/>
          <p:nvPr>
            <p:extLst>
              <p:ext uri="{D42A27DB-BD31-4B8C-83A1-F6EECF244321}">
                <p14:modId xmlns:p14="http://schemas.microsoft.com/office/powerpoint/2010/main" val="2053832158"/>
              </p:ext>
            </p:extLst>
          </p:nvPr>
        </p:nvGraphicFramePr>
        <p:xfrm>
          <a:off x="628650" y="1671065"/>
          <a:ext cx="7886700" cy="2961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8650" y="600744"/>
            <a:ext cx="2765618" cy="1195642"/>
          </a:xfrm>
          <a:prstGeom prst="rect">
            <a:avLst/>
          </a:prstGeom>
        </p:spPr>
        <p:txBody>
          <a:bodyPr spcFirstLastPara="1" vert="horz" lIns="91440" tIns="45720" rIns="91440" bIns="45720" rtlCol="0" anchor="t" anchorCtr="0">
            <a:normAutofit/>
          </a:bodyPr>
          <a:lstStyle/>
          <a:p>
            <a:pPr marL="0" lvl="0" indent="0" defTabSz="914400">
              <a:spcBef>
                <a:spcPct val="0"/>
              </a:spcBef>
              <a:spcAft>
                <a:spcPts val="0"/>
              </a:spcAft>
            </a:pPr>
            <a:r>
              <a:rPr lang="en-US" sz="3200" b="1" dirty="0"/>
              <a:t>DEFINITION OF PLAGIARISM</a:t>
            </a:r>
          </a:p>
        </p:txBody>
      </p:sp>
      <p:sp>
        <p:nvSpPr>
          <p:cNvPr id="103" name="Google Shape;103;p21"/>
          <p:cNvSpPr txBox="1">
            <a:spLocks noGrp="1"/>
          </p:cNvSpPr>
          <p:nvPr>
            <p:ph type="body" idx="1"/>
          </p:nvPr>
        </p:nvSpPr>
        <p:spPr>
          <a:xfrm>
            <a:off x="4006159" y="254442"/>
            <a:ext cx="4509191" cy="1634067"/>
          </a:xfrm>
          <a:prstGeom prst="rect">
            <a:avLst/>
          </a:prstGeom>
        </p:spPr>
        <p:txBody>
          <a:bodyPr spcFirstLastPara="1" vert="horz" lIns="91440" tIns="45720" rIns="91440" bIns="45720" rtlCol="0" anchor="t" anchorCtr="0">
            <a:normAutofit fontScale="70000" lnSpcReduction="20000"/>
          </a:bodyPr>
          <a:lstStyle/>
          <a:p>
            <a:pPr marL="0" lvl="0" indent="0" defTabSz="914400">
              <a:spcBef>
                <a:spcPts val="0"/>
              </a:spcBef>
              <a:spcAft>
                <a:spcPts val="0"/>
              </a:spcAft>
              <a:buClr>
                <a:schemeClr val="dk1"/>
              </a:buClr>
              <a:buSzPts val="1100"/>
              <a:buNone/>
            </a:pPr>
            <a:r>
              <a:rPr lang="en-US" sz="2600" dirty="0">
                <a:sym typeface="Calibri"/>
              </a:rPr>
              <a:t>Plagiarism is using someone else's words, ideas, or work without proper acknowledgement or citation. </a:t>
            </a:r>
          </a:p>
          <a:p>
            <a:pPr marL="0" lvl="0" indent="0" defTabSz="914400">
              <a:spcBef>
                <a:spcPts val="0"/>
              </a:spcBef>
              <a:spcAft>
                <a:spcPts val="0"/>
              </a:spcAft>
              <a:buClr>
                <a:schemeClr val="dk1"/>
              </a:buClr>
              <a:buSzPts val="1100"/>
              <a:buNone/>
            </a:pPr>
            <a:endParaRPr lang="en-US" sz="2600" dirty="0">
              <a:sym typeface="Calibri"/>
            </a:endParaRPr>
          </a:p>
          <a:p>
            <a:pPr marL="0" lvl="0" indent="0" defTabSz="914400">
              <a:spcBef>
                <a:spcPts val="0"/>
              </a:spcBef>
              <a:spcAft>
                <a:spcPts val="0"/>
              </a:spcAft>
              <a:buClr>
                <a:schemeClr val="dk1"/>
              </a:buClr>
              <a:buSzPts val="1100"/>
              <a:buNone/>
            </a:pPr>
            <a:r>
              <a:rPr lang="en-US" sz="2600" dirty="0">
                <a:sym typeface="Calibri"/>
              </a:rPr>
              <a:t>Examples include copying and pasting text from a source without quotation marks or failing to cite the original author.</a:t>
            </a:r>
          </a:p>
          <a:p>
            <a:pPr marL="0" lvl="0" indent="0" defTabSz="914400">
              <a:spcBef>
                <a:spcPts val="0"/>
              </a:spcBef>
              <a:spcAft>
                <a:spcPts val="0"/>
              </a:spcAft>
              <a:buClr>
                <a:schemeClr val="dk1"/>
              </a:buClr>
              <a:buSzPts val="1100"/>
              <a:buNone/>
            </a:pPr>
            <a:r>
              <a:rPr lang="en-US" sz="2600" dirty="0">
                <a:sym typeface="Calibri"/>
              </a:rPr>
              <a:t> </a:t>
            </a:r>
          </a:p>
          <a:p>
            <a:pPr marL="0" lvl="0" indent="-228600" defTabSz="914400">
              <a:spcBef>
                <a:spcPts val="0"/>
              </a:spcBef>
              <a:spcAft>
                <a:spcPts val="1200"/>
              </a:spcAft>
              <a:buFont typeface="Arial" panose="020B0604020202020204" pitchFamily="34" charset="0"/>
              <a:buChar char="•"/>
            </a:pPr>
            <a:endParaRPr lang="en-US" sz="1400" dirty="0"/>
          </a:p>
        </p:txBody>
      </p:sp>
      <p:pic>
        <p:nvPicPr>
          <p:cNvPr id="105" name="Picture 104" descr="Multi-coloured paper-craft art">
            <a:extLst>
              <a:ext uri="{FF2B5EF4-FFF2-40B4-BE49-F238E27FC236}">
                <a16:creationId xmlns:a16="http://schemas.microsoft.com/office/drawing/2014/main" id="{DF88DBFC-AB4C-92F4-EF32-6EE1F16D904E}"/>
              </a:ext>
            </a:extLst>
          </p:cNvPr>
          <p:cNvPicPr>
            <a:picLocks noChangeAspect="1"/>
          </p:cNvPicPr>
          <p:nvPr/>
        </p:nvPicPr>
        <p:blipFill rotWithShape="1">
          <a:blip r:embed="rId3"/>
          <a:srcRect t="28334" b="22027"/>
          <a:stretch/>
        </p:blipFill>
        <p:spPr>
          <a:xfrm>
            <a:off x="-1" y="2113696"/>
            <a:ext cx="9144001" cy="3029803"/>
          </a:xfrm>
          <a:prstGeom prst="rect">
            <a:avLst/>
          </a:prstGeom>
        </p:spPr>
      </p:pic>
      <p:grpSp>
        <p:nvGrpSpPr>
          <p:cNvPr id="109" name="Group 108">
            <a:extLst>
              <a:ext uri="{FF2B5EF4-FFF2-40B4-BE49-F238E27FC236}">
                <a16:creationId xmlns:a16="http://schemas.microsoft.com/office/drawing/2014/main" id="{F2221BB3-7B5D-C899-7745-66D7AC3232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8" y="5053288"/>
            <a:ext cx="9155399" cy="92522"/>
            <a:chOff x="-5025" y="6737718"/>
            <a:chExt cx="12207200" cy="123363"/>
          </a:xfrm>
        </p:grpSpPr>
        <p:sp>
          <p:nvSpPr>
            <p:cNvPr id="110" name="Rectangle 109">
              <a:extLst>
                <a:ext uri="{FF2B5EF4-FFF2-40B4-BE49-F238E27FC236}">
                  <a16:creationId xmlns:a16="http://schemas.microsoft.com/office/drawing/2014/main" id="{3FD2D571-38D7-DB0F-166C-14FEDA7005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B88AEF72-50CD-C201-F6BF-C595BBBED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6115050" y="846070"/>
            <a:ext cx="2575635" cy="1061453"/>
          </a:xfrm>
          <a:prstGeom prst="rect">
            <a:avLst/>
          </a:prstGeom>
        </p:spPr>
        <p:txBody>
          <a:bodyPr spcFirstLastPara="1" vert="horz" lIns="91440" tIns="45720" rIns="91440" bIns="45720" rtlCol="0" anchor="t" anchorCtr="0">
            <a:normAutofit fontScale="90000"/>
          </a:bodyPr>
          <a:lstStyle/>
          <a:p>
            <a:pPr marL="0" lvl="0" indent="0" defTabSz="914400">
              <a:spcBef>
                <a:spcPct val="0"/>
              </a:spcBef>
              <a:spcAft>
                <a:spcPts val="0"/>
              </a:spcAft>
            </a:pPr>
            <a:r>
              <a:rPr lang="en-US" sz="2800" b="1" dirty="0"/>
              <a:t>CONSEQUENCES OF PLAGIARISM</a:t>
            </a:r>
          </a:p>
        </p:txBody>
      </p:sp>
      <p:pic>
        <p:nvPicPr>
          <p:cNvPr id="111" name="Picture 110" descr="White paper ships being led by a yellow ship">
            <a:extLst>
              <a:ext uri="{FF2B5EF4-FFF2-40B4-BE49-F238E27FC236}">
                <a16:creationId xmlns:a16="http://schemas.microsoft.com/office/drawing/2014/main" id="{2B91353F-8249-B176-7A66-BFAA9ADF2B52}"/>
              </a:ext>
            </a:extLst>
          </p:cNvPr>
          <p:cNvPicPr>
            <a:picLocks noChangeAspect="1"/>
          </p:cNvPicPr>
          <p:nvPr/>
        </p:nvPicPr>
        <p:blipFill rotWithShape="1">
          <a:blip r:embed="rId3"/>
          <a:srcRect l="26295"/>
          <a:stretch/>
        </p:blipFill>
        <p:spPr>
          <a:xfrm>
            <a:off x="-7414" y="10"/>
            <a:ext cx="5679453" cy="5143490"/>
          </a:xfrm>
          <a:prstGeom prst="rect">
            <a:avLst/>
          </a:prstGeom>
        </p:spPr>
      </p:pic>
      <p:cxnSp>
        <p:nvCxnSpPr>
          <p:cNvPr id="115" name="Straight Connector 114">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49542" y="653359"/>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9" name="Google Shape;109;p22"/>
          <p:cNvSpPr txBox="1">
            <a:spLocks noGrp="1"/>
          </p:cNvSpPr>
          <p:nvPr>
            <p:ph type="body" idx="1"/>
          </p:nvPr>
        </p:nvSpPr>
        <p:spPr>
          <a:xfrm>
            <a:off x="5773784" y="1907522"/>
            <a:ext cx="2916902" cy="3117323"/>
          </a:xfrm>
          <a:prstGeom prst="rect">
            <a:avLst/>
          </a:prstGeom>
        </p:spPr>
        <p:txBody>
          <a:bodyPr spcFirstLastPara="1" vert="horz" lIns="91440" tIns="45720" rIns="91440" bIns="45720" rtlCol="0" anchorCtr="0">
            <a:normAutofit/>
          </a:bodyPr>
          <a:lstStyle/>
          <a:p>
            <a:pPr marL="0" lvl="0" indent="0" defTabSz="914400">
              <a:spcBef>
                <a:spcPts val="0"/>
              </a:spcBef>
              <a:spcAft>
                <a:spcPts val="0"/>
              </a:spcAft>
              <a:buClr>
                <a:schemeClr val="dk1"/>
              </a:buClr>
              <a:buSzPts val="1100"/>
              <a:buNone/>
            </a:pPr>
            <a:r>
              <a:rPr lang="en-US" sz="1600" dirty="0">
                <a:sym typeface="Calibri"/>
              </a:rPr>
              <a:t>Plagiarism is a serious academic offence that can result in severe consequences, including </a:t>
            </a:r>
            <a:r>
              <a:rPr lang="en-US" sz="1600" dirty="0">
                <a:highlight>
                  <a:srgbClr val="FFFF00"/>
                </a:highlight>
                <a:sym typeface="Calibri"/>
              </a:rPr>
              <a:t>failing grades, academic probation, suspension, or even expulsion from the institution</a:t>
            </a:r>
            <a:r>
              <a:rPr lang="en-US" sz="1600" dirty="0">
                <a:sym typeface="Calibri"/>
              </a:rPr>
              <a:t>. </a:t>
            </a:r>
          </a:p>
          <a:p>
            <a:pPr marL="0" lvl="0" indent="0" defTabSz="914400">
              <a:spcBef>
                <a:spcPts val="0"/>
              </a:spcBef>
              <a:spcAft>
                <a:spcPts val="0"/>
              </a:spcAft>
              <a:buClr>
                <a:schemeClr val="dk1"/>
              </a:buClr>
              <a:buSzPts val="1100"/>
              <a:buNone/>
            </a:pPr>
            <a:endParaRPr lang="en-US" sz="1600" dirty="0">
              <a:sym typeface="Calibri"/>
            </a:endParaRPr>
          </a:p>
          <a:p>
            <a:pPr marL="0" lvl="0" indent="0" defTabSz="914400">
              <a:spcBef>
                <a:spcPts val="0"/>
              </a:spcBef>
              <a:spcAft>
                <a:spcPts val="0"/>
              </a:spcAft>
              <a:buClr>
                <a:schemeClr val="dk1"/>
              </a:buClr>
              <a:buSzPts val="1100"/>
              <a:buNone/>
            </a:pPr>
            <a:r>
              <a:rPr lang="en-US" sz="1600" dirty="0">
                <a:sym typeface="Calibri"/>
              </a:rPr>
              <a:t>Additionally, it can damage your reputation as a student and undermine the trust and integrity of the academic community.</a:t>
            </a:r>
          </a:p>
          <a:p>
            <a:pPr marL="0" lvl="0" indent="-228600" defTabSz="914400">
              <a:spcBef>
                <a:spcPts val="0"/>
              </a:spcBef>
              <a:spcAft>
                <a:spcPts val="1200"/>
              </a:spcAft>
              <a:buFont typeface="Arial" panose="020B0604020202020204" pitchFamily="34" charset="0"/>
              <a:buChar char="•"/>
            </a:pP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3"/>
        <p:cNvGrpSpPr/>
        <p:nvPr/>
      </p:nvGrpSpPr>
      <p:grpSpPr>
        <a:xfrm>
          <a:off x="0" y="0"/>
          <a:ext cx="0" cy="0"/>
          <a:chOff x="0" y="0"/>
          <a:chExt cx="0" cy="0"/>
        </a:xfrm>
      </p:grpSpPr>
      <p:sp useBgFill="1">
        <p:nvSpPr>
          <p:cNvPr id="120" name="Rectangle 11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Google Shape;114;p23"/>
          <p:cNvSpPr txBox="1">
            <a:spLocks noGrp="1"/>
          </p:cNvSpPr>
          <p:nvPr>
            <p:ph type="title"/>
          </p:nvPr>
        </p:nvSpPr>
        <p:spPr>
          <a:xfrm>
            <a:off x="630936" y="411480"/>
            <a:ext cx="2700645" cy="4073652"/>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800" b="1" kern="1200" dirty="0">
                <a:solidFill>
                  <a:schemeClr val="tx1"/>
                </a:solidFill>
                <a:latin typeface="+mj-lt"/>
                <a:ea typeface="+mj-ea"/>
                <a:cs typeface="+mj-cs"/>
              </a:rPr>
              <a:t>WHY PLAGIARISM IS WRONG</a:t>
            </a:r>
          </a:p>
        </p:txBody>
      </p:sp>
      <p:sp>
        <p:nvSpPr>
          <p:cNvPr id="12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 name="connsiteX0" fmla="*/ 0 w 3360420"/>
              <a:gd name="connsiteY0" fmla="*/ 0 h 13716"/>
              <a:gd name="connsiteX1" fmla="*/ 638480 w 3360420"/>
              <a:gd name="connsiteY1" fmla="*/ 0 h 13716"/>
              <a:gd name="connsiteX2" fmla="*/ 1209751 w 3360420"/>
              <a:gd name="connsiteY2" fmla="*/ 0 h 13716"/>
              <a:gd name="connsiteX3" fmla="*/ 1949044 w 3360420"/>
              <a:gd name="connsiteY3" fmla="*/ 0 h 13716"/>
              <a:gd name="connsiteX4" fmla="*/ 2587523 w 3360420"/>
              <a:gd name="connsiteY4" fmla="*/ 0 h 13716"/>
              <a:gd name="connsiteX5" fmla="*/ 3360420 w 3360420"/>
              <a:gd name="connsiteY5" fmla="*/ 0 h 13716"/>
              <a:gd name="connsiteX6" fmla="*/ 3360420 w 3360420"/>
              <a:gd name="connsiteY6" fmla="*/ 13716 h 13716"/>
              <a:gd name="connsiteX7" fmla="*/ 2688336 w 3360420"/>
              <a:gd name="connsiteY7" fmla="*/ 13716 h 13716"/>
              <a:gd name="connsiteX8" fmla="*/ 1949044 w 3360420"/>
              <a:gd name="connsiteY8" fmla="*/ 13716 h 13716"/>
              <a:gd name="connsiteX9" fmla="*/ 1377772 w 3360420"/>
              <a:gd name="connsiteY9" fmla="*/ 13716 h 13716"/>
              <a:gd name="connsiteX10" fmla="*/ 705688 w 3360420"/>
              <a:gd name="connsiteY10" fmla="*/ 13716 h 13716"/>
              <a:gd name="connsiteX11" fmla="*/ 0 w 3360420"/>
              <a:gd name="connsiteY11" fmla="*/ 13716 h 13716"/>
              <a:gd name="connsiteX12" fmla="*/ 0 w 3360420"/>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60420" h="13716" fill="none" extrusionOk="0">
                <a:moveTo>
                  <a:pt x="0" y="0"/>
                </a:moveTo>
                <a:cubicBezTo>
                  <a:pt x="191406" y="10001"/>
                  <a:pt x="492041" y="-46237"/>
                  <a:pt x="638480" y="0"/>
                </a:cubicBezTo>
                <a:cubicBezTo>
                  <a:pt x="757906" y="33197"/>
                  <a:pt x="1156600" y="-41629"/>
                  <a:pt x="1310564" y="0"/>
                </a:cubicBezTo>
                <a:cubicBezTo>
                  <a:pt x="1379184" y="24203"/>
                  <a:pt x="1719005" y="-47956"/>
                  <a:pt x="2016252" y="0"/>
                </a:cubicBezTo>
                <a:cubicBezTo>
                  <a:pt x="2309065" y="7372"/>
                  <a:pt x="2409711" y="1344"/>
                  <a:pt x="2721940" y="0"/>
                </a:cubicBezTo>
                <a:cubicBezTo>
                  <a:pt x="2995269" y="34213"/>
                  <a:pt x="3156613" y="531"/>
                  <a:pt x="3360420" y="0"/>
                </a:cubicBezTo>
                <a:cubicBezTo>
                  <a:pt x="3359915" y="3577"/>
                  <a:pt x="3360235" y="9896"/>
                  <a:pt x="3360420" y="13716"/>
                </a:cubicBezTo>
                <a:cubicBezTo>
                  <a:pt x="3039840" y="-6995"/>
                  <a:pt x="2944234" y="11098"/>
                  <a:pt x="2621128" y="13716"/>
                </a:cubicBezTo>
                <a:cubicBezTo>
                  <a:pt x="2291334" y="35811"/>
                  <a:pt x="2154043" y="38867"/>
                  <a:pt x="1881835" y="13716"/>
                </a:cubicBezTo>
                <a:cubicBezTo>
                  <a:pt x="1588327" y="-7987"/>
                  <a:pt x="1439318" y="-9600"/>
                  <a:pt x="1209751" y="13716"/>
                </a:cubicBezTo>
                <a:cubicBezTo>
                  <a:pt x="977769" y="43531"/>
                  <a:pt x="301166" y="108207"/>
                  <a:pt x="0" y="13716"/>
                </a:cubicBezTo>
                <a:cubicBezTo>
                  <a:pt x="77" y="9528"/>
                  <a:pt x="-88" y="4529"/>
                  <a:pt x="0" y="0"/>
                </a:cubicBezTo>
                <a:close/>
              </a:path>
              <a:path w="3360420" h="13716" stroke="0" extrusionOk="0">
                <a:moveTo>
                  <a:pt x="0" y="0"/>
                </a:moveTo>
                <a:cubicBezTo>
                  <a:pt x="170421" y="-4407"/>
                  <a:pt x="491890" y="-50462"/>
                  <a:pt x="638480" y="0"/>
                </a:cubicBezTo>
                <a:cubicBezTo>
                  <a:pt x="792506" y="30971"/>
                  <a:pt x="1031707" y="-14677"/>
                  <a:pt x="1209751" y="0"/>
                </a:cubicBezTo>
                <a:cubicBezTo>
                  <a:pt x="1357076" y="52145"/>
                  <a:pt x="1723115" y="-4348"/>
                  <a:pt x="1949044" y="0"/>
                </a:cubicBezTo>
                <a:cubicBezTo>
                  <a:pt x="2192488" y="-34098"/>
                  <a:pt x="2339103" y="-31352"/>
                  <a:pt x="2587523" y="0"/>
                </a:cubicBezTo>
                <a:cubicBezTo>
                  <a:pt x="2818806" y="-7742"/>
                  <a:pt x="3217848" y="-30081"/>
                  <a:pt x="3360420" y="0"/>
                </a:cubicBezTo>
                <a:cubicBezTo>
                  <a:pt x="3359513" y="2997"/>
                  <a:pt x="3360180" y="8915"/>
                  <a:pt x="3360420" y="13716"/>
                </a:cubicBezTo>
                <a:cubicBezTo>
                  <a:pt x="3034345" y="-17354"/>
                  <a:pt x="2841928" y="47909"/>
                  <a:pt x="2688336" y="13716"/>
                </a:cubicBezTo>
                <a:cubicBezTo>
                  <a:pt x="2588685" y="8853"/>
                  <a:pt x="2270606" y="-39487"/>
                  <a:pt x="1949044" y="13716"/>
                </a:cubicBezTo>
                <a:cubicBezTo>
                  <a:pt x="1622278" y="37200"/>
                  <a:pt x="1629740" y="12517"/>
                  <a:pt x="1377772" y="13716"/>
                </a:cubicBezTo>
                <a:cubicBezTo>
                  <a:pt x="1148895" y="37407"/>
                  <a:pt x="976686" y="-12334"/>
                  <a:pt x="705688" y="13716"/>
                </a:cubicBezTo>
                <a:cubicBezTo>
                  <a:pt x="451150" y="60066"/>
                  <a:pt x="233487" y="-18420"/>
                  <a:pt x="0" y="13716"/>
                </a:cubicBezTo>
                <a:cubicBezTo>
                  <a:pt x="-131" y="10721"/>
                  <a:pt x="1210" y="5539"/>
                  <a:pt x="0" y="0"/>
                </a:cubicBezTo>
                <a:close/>
              </a:path>
              <a:path w="3360420" h="13716" fill="none" stroke="0" extrusionOk="0">
                <a:moveTo>
                  <a:pt x="0" y="0"/>
                </a:moveTo>
                <a:cubicBezTo>
                  <a:pt x="164693" y="20411"/>
                  <a:pt x="481374" y="-25570"/>
                  <a:pt x="638480" y="0"/>
                </a:cubicBezTo>
                <a:cubicBezTo>
                  <a:pt x="798995" y="30282"/>
                  <a:pt x="1140782" y="-27870"/>
                  <a:pt x="1310564" y="0"/>
                </a:cubicBezTo>
                <a:cubicBezTo>
                  <a:pt x="1415376" y="59022"/>
                  <a:pt x="1712923" y="34543"/>
                  <a:pt x="2016252" y="0"/>
                </a:cubicBezTo>
                <a:cubicBezTo>
                  <a:pt x="2299667" y="30754"/>
                  <a:pt x="2467976" y="-793"/>
                  <a:pt x="2721940" y="0"/>
                </a:cubicBezTo>
                <a:cubicBezTo>
                  <a:pt x="3014119" y="16113"/>
                  <a:pt x="3143946" y="-14907"/>
                  <a:pt x="3360420" y="0"/>
                </a:cubicBezTo>
                <a:cubicBezTo>
                  <a:pt x="3359485" y="2919"/>
                  <a:pt x="3359434" y="10491"/>
                  <a:pt x="3360420" y="13716"/>
                </a:cubicBezTo>
                <a:cubicBezTo>
                  <a:pt x="3046787" y="-23756"/>
                  <a:pt x="2956179" y="16001"/>
                  <a:pt x="2621128" y="13716"/>
                </a:cubicBezTo>
                <a:cubicBezTo>
                  <a:pt x="2297814" y="26084"/>
                  <a:pt x="2182001" y="28084"/>
                  <a:pt x="1881835" y="13716"/>
                </a:cubicBezTo>
                <a:cubicBezTo>
                  <a:pt x="1565437" y="-2872"/>
                  <a:pt x="1471458" y="8566"/>
                  <a:pt x="1209751" y="13716"/>
                </a:cubicBezTo>
                <a:cubicBezTo>
                  <a:pt x="973930" y="42996"/>
                  <a:pt x="321369" y="85738"/>
                  <a:pt x="0" y="13716"/>
                </a:cubicBezTo>
                <a:cubicBezTo>
                  <a:pt x="304" y="9505"/>
                  <a:pt x="1021" y="594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Google Shape;115;p23"/>
          <p:cNvSpPr txBox="1">
            <a:spLocks noGrp="1"/>
          </p:cNvSpPr>
          <p:nvPr>
            <p:ph type="body" idx="1"/>
          </p:nvPr>
        </p:nvSpPr>
        <p:spPr>
          <a:xfrm>
            <a:off x="3844813" y="414068"/>
            <a:ext cx="4668251" cy="4073652"/>
          </a:xfrm>
          <a:prstGeom prst="rect">
            <a:avLst/>
          </a:prstGeom>
        </p:spPr>
        <p:txBody>
          <a:bodyPr spcFirstLastPara="1" vert="horz" lIns="91440" tIns="45720" rIns="91440" bIns="45720" rtlCol="0" anchor="ctr" anchorCtr="0">
            <a:normAutofit fontScale="92500"/>
          </a:bodyPr>
          <a:lstStyle/>
          <a:p>
            <a:pPr marL="0" lvl="0" indent="0" defTabSz="914400">
              <a:spcBef>
                <a:spcPts val="0"/>
              </a:spcBef>
              <a:spcAft>
                <a:spcPts val="0"/>
              </a:spcAft>
              <a:buClr>
                <a:schemeClr val="dk1"/>
              </a:buClr>
              <a:buSzPts val="1100"/>
              <a:buNone/>
            </a:pPr>
            <a:endParaRPr lang="en-US" sz="2400" dirty="0">
              <a:sym typeface="Calibri"/>
            </a:endParaRPr>
          </a:p>
          <a:p>
            <a:pPr marL="0" lvl="0" indent="0" defTabSz="914400">
              <a:spcBef>
                <a:spcPts val="0"/>
              </a:spcBef>
              <a:spcAft>
                <a:spcPts val="0"/>
              </a:spcAft>
              <a:buClr>
                <a:schemeClr val="dk1"/>
              </a:buClr>
              <a:buSzPts val="1100"/>
              <a:buNone/>
            </a:pPr>
            <a:r>
              <a:rPr lang="en-US" sz="2400" dirty="0">
                <a:sym typeface="Calibri"/>
              </a:rPr>
              <a:t>Beyond the potential academic penalties, plagiarism violates the fundamental values of academic integrity, including honesty, trust, fairness, respect, responsibility, and courage. (</a:t>
            </a:r>
            <a:r>
              <a:rPr lang="en-US" sz="2400" dirty="0">
                <a:sym typeface="Calibri"/>
                <a:hlinkClick r:id="rId3"/>
              </a:rPr>
              <a:t>ICAI</a:t>
            </a:r>
            <a:r>
              <a:rPr lang="en-US" sz="2400" dirty="0">
                <a:sym typeface="Calibri"/>
              </a:rPr>
              <a:t>)</a:t>
            </a:r>
          </a:p>
          <a:p>
            <a:pPr marL="0" lvl="0" indent="0" defTabSz="914400">
              <a:spcBef>
                <a:spcPts val="0"/>
              </a:spcBef>
              <a:spcAft>
                <a:spcPts val="0"/>
              </a:spcAft>
              <a:buClr>
                <a:schemeClr val="dk1"/>
              </a:buClr>
              <a:buSzPts val="1100"/>
              <a:buNone/>
            </a:pPr>
            <a:endParaRPr lang="en-US" sz="2400" dirty="0">
              <a:sym typeface="Calibri"/>
            </a:endParaRPr>
          </a:p>
          <a:p>
            <a:pPr marL="0" lvl="0" indent="0" defTabSz="914400">
              <a:spcBef>
                <a:spcPts val="0"/>
              </a:spcBef>
              <a:spcAft>
                <a:spcPts val="0"/>
              </a:spcAft>
              <a:buClr>
                <a:schemeClr val="dk1"/>
              </a:buClr>
              <a:buSzPts val="1100"/>
              <a:buNone/>
            </a:pPr>
            <a:r>
              <a:rPr lang="en-US" sz="2400" dirty="0">
                <a:sym typeface="Calibri"/>
              </a:rPr>
              <a:t>By presenting someone else's work as your own, you not only deceive your instructors but also deny yourself the opportunity to develop your critical thinking and writing skills.</a:t>
            </a:r>
          </a:p>
          <a:p>
            <a:pPr marL="0" lvl="0" indent="0" defTabSz="914400">
              <a:spcBef>
                <a:spcPts val="0"/>
              </a:spcBef>
              <a:spcAft>
                <a:spcPts val="0"/>
              </a:spcAft>
              <a:buClr>
                <a:schemeClr val="dk1"/>
              </a:buClr>
              <a:buSzPts val="1100"/>
              <a:buNone/>
            </a:pPr>
            <a:endParaRPr lang="en-US" sz="2400" dirty="0">
              <a:sym typeface="Calibri"/>
            </a:endParaRPr>
          </a:p>
          <a:p>
            <a:pPr marL="0" lvl="0" indent="-228600" defTabSz="914400">
              <a:spcBef>
                <a:spcPts val="0"/>
              </a:spcBef>
              <a:spcAft>
                <a:spcPts val="1200"/>
              </a:spcAft>
              <a:buFont typeface="Arial" panose="020B0604020202020204" pitchFamily="34" charset="0"/>
              <a:buChar char="•"/>
            </a:pP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
        <p:cNvGrpSpPr/>
        <p:nvPr/>
      </p:nvGrpSpPr>
      <p:grpSpPr>
        <a:xfrm>
          <a:off x="0" y="0"/>
          <a:ext cx="0" cy="0"/>
          <a:chOff x="0" y="0"/>
          <a:chExt cx="0" cy="0"/>
        </a:xfrm>
      </p:grpSpPr>
      <p:sp useBgFill="1">
        <p:nvSpPr>
          <p:cNvPr id="127"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3" name="Picture 122" descr="Computer script on a screen">
            <a:extLst>
              <a:ext uri="{FF2B5EF4-FFF2-40B4-BE49-F238E27FC236}">
                <a16:creationId xmlns:a16="http://schemas.microsoft.com/office/drawing/2014/main" id="{D3874B18-EFB4-E268-00C8-CFBAE6F65D58}"/>
              </a:ext>
            </a:extLst>
          </p:cNvPr>
          <p:cNvPicPr>
            <a:picLocks noChangeAspect="1"/>
          </p:cNvPicPr>
          <p:nvPr/>
        </p:nvPicPr>
        <p:blipFill rotWithShape="1">
          <a:blip r:embed="rId3"/>
          <a:srcRect l="3784" r="43557"/>
          <a:stretch/>
        </p:blipFill>
        <p:spPr>
          <a:xfrm>
            <a:off x="20" y="-1"/>
            <a:ext cx="4057627" cy="5143501"/>
          </a:xfrm>
          <a:prstGeom prst="rect">
            <a:avLst/>
          </a:prstGeom>
        </p:spPr>
      </p:pic>
      <p:sp useBgFill="1">
        <p:nvSpPr>
          <p:cNvPr id="129" name="Rectangle 128">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0"/>
            <a:ext cx="5086352" cy="1714499"/>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Google Shape;120;p24"/>
          <p:cNvSpPr txBox="1">
            <a:spLocks noGrp="1"/>
          </p:cNvSpPr>
          <p:nvPr>
            <p:ph type="title"/>
          </p:nvPr>
        </p:nvSpPr>
        <p:spPr>
          <a:xfrm>
            <a:off x="4586487" y="304263"/>
            <a:ext cx="4098726" cy="1169476"/>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000" b="1" dirty="0"/>
              <a:t>INTRODUCTION TO AI-ASSISTED WRITING</a:t>
            </a:r>
          </a:p>
        </p:txBody>
      </p:sp>
      <p:sp>
        <p:nvSpPr>
          <p:cNvPr id="121" name="Google Shape;121;p24"/>
          <p:cNvSpPr txBox="1">
            <a:spLocks noGrp="1"/>
          </p:cNvSpPr>
          <p:nvPr>
            <p:ph type="body" idx="1"/>
          </p:nvPr>
        </p:nvSpPr>
        <p:spPr>
          <a:xfrm>
            <a:off x="4586487" y="1778002"/>
            <a:ext cx="3935505" cy="2902056"/>
          </a:xfrm>
          <a:prstGeom prst="rect">
            <a:avLst/>
          </a:prstGeom>
        </p:spPr>
        <p:txBody>
          <a:bodyPr spcFirstLastPara="1" vert="horz" lIns="91440" tIns="45720" rIns="91440" bIns="45720" rtlCol="0" anchor="ctr" anchorCtr="0">
            <a:normAutofit/>
          </a:bodyPr>
          <a:lstStyle/>
          <a:p>
            <a:pPr marL="0" lvl="0" indent="0" defTabSz="914400">
              <a:spcBef>
                <a:spcPts val="0"/>
              </a:spcBef>
              <a:spcAft>
                <a:spcPts val="0"/>
              </a:spcAft>
              <a:buClr>
                <a:schemeClr val="dk1"/>
              </a:buClr>
              <a:buSzPts val="1100"/>
              <a:buNone/>
            </a:pPr>
            <a:r>
              <a:rPr lang="en-US" sz="1800" dirty="0">
                <a:sym typeface="Calibri"/>
              </a:rPr>
              <a:t>AI-assisted writing tools, such as </a:t>
            </a:r>
            <a:r>
              <a:rPr lang="en-US" sz="1800" dirty="0">
                <a:highlight>
                  <a:srgbClr val="FFFF00"/>
                </a:highlight>
                <a:sym typeface="Calibri"/>
              </a:rPr>
              <a:t>auto-generating content and paraphrasing software</a:t>
            </a:r>
            <a:r>
              <a:rPr lang="en-US" sz="1800" dirty="0">
                <a:sym typeface="Calibri"/>
              </a:rPr>
              <a:t>, are becoming increasingly prevalent in academic settings. </a:t>
            </a:r>
          </a:p>
          <a:p>
            <a:pPr marL="0" lvl="0" indent="0" defTabSz="914400">
              <a:spcBef>
                <a:spcPts val="0"/>
              </a:spcBef>
              <a:spcAft>
                <a:spcPts val="0"/>
              </a:spcAft>
              <a:buClr>
                <a:schemeClr val="dk1"/>
              </a:buClr>
              <a:buSzPts val="1100"/>
              <a:buNone/>
            </a:pPr>
            <a:endParaRPr lang="en-US" sz="1800" dirty="0">
              <a:sym typeface="Calibri"/>
            </a:endParaRPr>
          </a:p>
          <a:p>
            <a:pPr marL="0" lvl="0" indent="0" defTabSz="914400">
              <a:spcBef>
                <a:spcPts val="0"/>
              </a:spcBef>
              <a:spcAft>
                <a:spcPts val="0"/>
              </a:spcAft>
              <a:buClr>
                <a:schemeClr val="dk1"/>
              </a:buClr>
              <a:buSzPts val="1100"/>
              <a:buNone/>
            </a:pPr>
            <a:r>
              <a:rPr lang="en-US" sz="1800" dirty="0">
                <a:sym typeface="Calibri"/>
              </a:rPr>
              <a:t>While these tools offer convenience and efficiency, they also pose ethical concerns regarding their impact on academic integrity.</a:t>
            </a:r>
          </a:p>
          <a:p>
            <a:pPr marL="0" lvl="0" indent="0" defTabSz="914400">
              <a:spcBef>
                <a:spcPts val="0"/>
              </a:spcBef>
              <a:spcAft>
                <a:spcPts val="0"/>
              </a:spcAft>
              <a:buClr>
                <a:schemeClr val="dk1"/>
              </a:buClr>
              <a:buSzPts val="1100"/>
              <a:buNone/>
            </a:pPr>
            <a:r>
              <a:rPr lang="en-US" sz="1800" dirty="0">
                <a:sym typeface="Calibri"/>
              </a:rPr>
              <a:t> </a:t>
            </a:r>
          </a:p>
          <a:p>
            <a:pPr marL="0" lvl="0" indent="-228600" defTabSz="914400">
              <a:spcBef>
                <a:spcPts val="0"/>
              </a:spcBef>
              <a:spcAft>
                <a:spcPts val="1200"/>
              </a:spcAft>
              <a:buFont typeface="Arial" panose="020B0604020202020204" pitchFamily="34" charset="0"/>
              <a:buChar char="•"/>
            </a:pP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5"/>
        <p:cNvGrpSpPr/>
        <p:nvPr/>
      </p:nvGrpSpPr>
      <p:grpSpPr>
        <a:xfrm>
          <a:off x="0" y="0"/>
          <a:ext cx="0" cy="0"/>
          <a:chOff x="0" y="0"/>
          <a:chExt cx="0" cy="0"/>
        </a:xfrm>
      </p:grpSpPr>
      <p:sp useBgFill="1">
        <p:nvSpPr>
          <p:cNvPr id="133" name="Rectangle 13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Google Shape;126;p25"/>
          <p:cNvSpPr txBox="1">
            <a:spLocks noGrp="1"/>
          </p:cNvSpPr>
          <p:nvPr>
            <p:ph type="title"/>
          </p:nvPr>
        </p:nvSpPr>
        <p:spPr>
          <a:xfrm>
            <a:off x="480060" y="244026"/>
            <a:ext cx="3276451" cy="1467631"/>
          </a:xfrm>
          <a:prstGeom prst="rect">
            <a:avLst/>
          </a:prstGeom>
        </p:spPr>
        <p:txBody>
          <a:bodyPr spcFirstLastPara="1" vert="horz" lIns="91440" tIns="45720" rIns="91440" bIns="45720" rtlCol="0" anchor="b" anchorCtr="0">
            <a:normAutofit/>
          </a:bodyPr>
          <a:lstStyle/>
          <a:p>
            <a:pPr marL="0" lvl="0" indent="0" defTabSz="914400">
              <a:spcBef>
                <a:spcPct val="0"/>
              </a:spcBef>
              <a:spcAft>
                <a:spcPts val="0"/>
              </a:spcAft>
            </a:pPr>
            <a:r>
              <a:rPr lang="en-US" sz="3200" b="1" dirty="0"/>
              <a:t>RISKS OF AI-ASSISTED WRITING</a:t>
            </a:r>
          </a:p>
        </p:txBody>
      </p:sp>
      <p:sp>
        <p:nvSpPr>
          <p:cNvPr id="13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1940245"/>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 name="connsiteX0" fmla="*/ 0 w 2606040"/>
              <a:gd name="connsiteY0" fmla="*/ 0 h 13716"/>
              <a:gd name="connsiteX1" fmla="*/ 599389 w 2606040"/>
              <a:gd name="connsiteY1" fmla="*/ 0 h 13716"/>
              <a:gd name="connsiteX2" fmla="*/ 1303020 w 2606040"/>
              <a:gd name="connsiteY2" fmla="*/ 0 h 13716"/>
              <a:gd name="connsiteX3" fmla="*/ 1876349 w 2606040"/>
              <a:gd name="connsiteY3" fmla="*/ 0 h 13716"/>
              <a:gd name="connsiteX4" fmla="*/ 2606040 w 2606040"/>
              <a:gd name="connsiteY4" fmla="*/ 0 h 13716"/>
              <a:gd name="connsiteX5" fmla="*/ 2606040 w 2606040"/>
              <a:gd name="connsiteY5" fmla="*/ 13716 h 13716"/>
              <a:gd name="connsiteX6" fmla="*/ 1980590 w 2606040"/>
              <a:gd name="connsiteY6" fmla="*/ 13716 h 13716"/>
              <a:gd name="connsiteX7" fmla="*/ 1276960 w 2606040"/>
              <a:gd name="connsiteY7" fmla="*/ 13716 h 13716"/>
              <a:gd name="connsiteX8" fmla="*/ 65151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5838" y="5689"/>
                  <a:pt x="2605775" y="8075"/>
                  <a:pt x="2606040" y="13716"/>
                </a:cubicBezTo>
                <a:cubicBezTo>
                  <a:pt x="2260204" y="24770"/>
                  <a:pt x="2175708" y="1042"/>
                  <a:pt x="1902409" y="13716"/>
                </a:cubicBezTo>
                <a:cubicBezTo>
                  <a:pt x="1638502" y="36492"/>
                  <a:pt x="1460923" y="-20841"/>
                  <a:pt x="1276960" y="13716"/>
                </a:cubicBezTo>
                <a:cubicBezTo>
                  <a:pt x="1057717" y="9789"/>
                  <a:pt x="867956" y="-2252"/>
                  <a:pt x="677570" y="13716"/>
                </a:cubicBezTo>
                <a:cubicBezTo>
                  <a:pt x="457951" y="28801"/>
                  <a:pt x="189752" y="50816"/>
                  <a:pt x="0" y="13716"/>
                </a:cubicBezTo>
                <a:cubicBezTo>
                  <a:pt x="468" y="10483"/>
                  <a:pt x="836" y="5117"/>
                  <a:pt x="0" y="0"/>
                </a:cubicBezTo>
                <a:close/>
              </a:path>
              <a:path w="2606040" h="13716"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7080" y="4836"/>
                  <a:pt x="2606317" y="7740"/>
                  <a:pt x="2606040" y="13716"/>
                </a:cubicBezTo>
                <a:cubicBezTo>
                  <a:pt x="2347059" y="-1948"/>
                  <a:pt x="2192004" y="4234"/>
                  <a:pt x="1980590" y="13716"/>
                </a:cubicBezTo>
                <a:cubicBezTo>
                  <a:pt x="1783984" y="-14317"/>
                  <a:pt x="1487673" y="41336"/>
                  <a:pt x="1276960" y="13716"/>
                </a:cubicBezTo>
                <a:cubicBezTo>
                  <a:pt x="1087111" y="-41823"/>
                  <a:pt x="879204" y="42195"/>
                  <a:pt x="651510" y="13716"/>
                </a:cubicBezTo>
                <a:cubicBezTo>
                  <a:pt x="430798" y="-32336"/>
                  <a:pt x="132889" y="-38039"/>
                  <a:pt x="0" y="13716"/>
                </a:cubicBezTo>
                <a:cubicBezTo>
                  <a:pt x="1109" y="8984"/>
                  <a:pt x="330" y="5748"/>
                  <a:pt x="0" y="0"/>
                </a:cubicBezTo>
                <a:close/>
              </a:path>
              <a:path w="2606040" h="13716"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5859" y="5467"/>
                  <a:pt x="2605677" y="7416"/>
                  <a:pt x="2606040" y="13716"/>
                </a:cubicBezTo>
                <a:cubicBezTo>
                  <a:pt x="2234648" y="22404"/>
                  <a:pt x="2180202" y="-14933"/>
                  <a:pt x="1902409" y="13716"/>
                </a:cubicBezTo>
                <a:cubicBezTo>
                  <a:pt x="1635562" y="42622"/>
                  <a:pt x="1477339" y="222"/>
                  <a:pt x="1276960" y="13716"/>
                </a:cubicBezTo>
                <a:cubicBezTo>
                  <a:pt x="1058094" y="62350"/>
                  <a:pt x="904206" y="-25208"/>
                  <a:pt x="677570" y="13716"/>
                </a:cubicBezTo>
                <a:cubicBezTo>
                  <a:pt x="485746" y="10141"/>
                  <a:pt x="195925" y="28433"/>
                  <a:pt x="0" y="13716"/>
                </a:cubicBezTo>
                <a:cubicBezTo>
                  <a:pt x="406" y="10107"/>
                  <a:pt x="891" y="4502"/>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Google Shape;127;p25"/>
          <p:cNvSpPr txBox="1">
            <a:spLocks noGrp="1"/>
          </p:cNvSpPr>
          <p:nvPr>
            <p:ph type="body" idx="1"/>
          </p:nvPr>
        </p:nvSpPr>
        <p:spPr>
          <a:xfrm>
            <a:off x="480060" y="2154674"/>
            <a:ext cx="3182691" cy="2490501"/>
          </a:xfrm>
          <a:prstGeom prst="rect">
            <a:avLst/>
          </a:prstGeom>
        </p:spPr>
        <p:txBody>
          <a:bodyPr spcFirstLastPara="1" vert="horz" lIns="91440" tIns="45720" rIns="91440" bIns="45720" rtlCol="0" anchorCtr="0">
            <a:normAutofit fontScale="92500" lnSpcReduction="10000"/>
          </a:bodyPr>
          <a:lstStyle/>
          <a:p>
            <a:pPr marL="0" lvl="0" indent="0" defTabSz="914400">
              <a:spcBef>
                <a:spcPts val="0"/>
              </a:spcBef>
              <a:spcAft>
                <a:spcPts val="0"/>
              </a:spcAft>
              <a:buClr>
                <a:schemeClr val="dk1"/>
              </a:buClr>
              <a:buSzPts val="1100"/>
              <a:buNone/>
            </a:pPr>
            <a:r>
              <a:rPr lang="en-US" sz="1800" dirty="0">
                <a:sym typeface="Calibri"/>
              </a:rPr>
              <a:t>One of the main risks associated with AI-assisted writing is the potential for unintentional plagiarism. </a:t>
            </a:r>
          </a:p>
          <a:p>
            <a:pPr marL="0" lvl="0" indent="0" defTabSz="914400">
              <a:spcBef>
                <a:spcPts val="0"/>
              </a:spcBef>
              <a:spcAft>
                <a:spcPts val="0"/>
              </a:spcAft>
              <a:buClr>
                <a:schemeClr val="dk1"/>
              </a:buClr>
              <a:buSzPts val="1100"/>
              <a:buNone/>
            </a:pPr>
            <a:endParaRPr lang="en-US" sz="1800" dirty="0">
              <a:sym typeface="Calibri"/>
            </a:endParaRPr>
          </a:p>
          <a:p>
            <a:pPr marL="0" lvl="0" indent="0" defTabSz="914400">
              <a:spcBef>
                <a:spcPts val="0"/>
              </a:spcBef>
              <a:spcAft>
                <a:spcPts val="0"/>
              </a:spcAft>
              <a:buClr>
                <a:schemeClr val="dk1"/>
              </a:buClr>
              <a:buSzPts val="1100"/>
              <a:buNone/>
            </a:pPr>
            <a:r>
              <a:rPr lang="en-US" sz="1800" dirty="0">
                <a:sym typeface="Calibri"/>
              </a:rPr>
              <a:t>These tools may inadvertently generate content that closely resembles existing sources without proper attribution, leading to accusations of academic dishonesty.</a:t>
            </a:r>
          </a:p>
          <a:p>
            <a:pPr marL="0" lvl="0" indent="-228600" defTabSz="914400">
              <a:spcBef>
                <a:spcPts val="0"/>
              </a:spcBef>
              <a:spcAft>
                <a:spcPts val="1200"/>
              </a:spcAft>
              <a:buFont typeface="Arial" panose="020B0604020202020204" pitchFamily="34" charset="0"/>
              <a:buChar char="•"/>
            </a:pPr>
            <a:endParaRPr lang="en-US" sz="1700" dirty="0"/>
          </a:p>
        </p:txBody>
      </p:sp>
      <p:pic>
        <p:nvPicPr>
          <p:cNvPr id="129" name="Picture 128" descr="Question mark on green pastel background">
            <a:extLst>
              <a:ext uri="{FF2B5EF4-FFF2-40B4-BE49-F238E27FC236}">
                <a16:creationId xmlns:a16="http://schemas.microsoft.com/office/drawing/2014/main" id="{8DF1117D-C182-72EA-1A12-8B0936FEF2DD}"/>
              </a:ext>
            </a:extLst>
          </p:cNvPr>
          <p:cNvPicPr>
            <a:picLocks noChangeAspect="1"/>
          </p:cNvPicPr>
          <p:nvPr/>
        </p:nvPicPr>
        <p:blipFill rotWithShape="1">
          <a:blip r:embed="rId3"/>
          <a:srcRect l="24773"/>
          <a:stretch/>
        </p:blipFill>
        <p:spPr>
          <a:xfrm>
            <a:off x="3983776" y="10"/>
            <a:ext cx="5159081" cy="51434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1"/>
        <p:cNvGrpSpPr/>
        <p:nvPr/>
      </p:nvGrpSpPr>
      <p:grpSpPr>
        <a:xfrm>
          <a:off x="0" y="0"/>
          <a:ext cx="0" cy="0"/>
          <a:chOff x="0" y="0"/>
          <a:chExt cx="0" cy="0"/>
        </a:xfrm>
      </p:grpSpPr>
      <p:sp useBgFill="1">
        <p:nvSpPr>
          <p:cNvPr id="143" name="Rectangle 142">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Google Shape;132;p26"/>
          <p:cNvSpPr txBox="1">
            <a:spLocks noGrp="1"/>
          </p:cNvSpPr>
          <p:nvPr>
            <p:ph type="title"/>
          </p:nvPr>
        </p:nvSpPr>
        <p:spPr>
          <a:xfrm>
            <a:off x="480060" y="3583304"/>
            <a:ext cx="2564242" cy="1059089"/>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300" b="1" dirty="0"/>
              <a:t>ACADEMIC INTEGRITY POLICIES</a:t>
            </a:r>
          </a:p>
        </p:txBody>
      </p:sp>
      <p:pic>
        <p:nvPicPr>
          <p:cNvPr id="144" name="Picture 143" descr="Working space background">
            <a:extLst>
              <a:ext uri="{FF2B5EF4-FFF2-40B4-BE49-F238E27FC236}">
                <a16:creationId xmlns:a16="http://schemas.microsoft.com/office/drawing/2014/main" id="{1F93D458-5A62-1AB4-BAB0-033BECD8E07E}"/>
              </a:ext>
            </a:extLst>
          </p:cNvPr>
          <p:cNvPicPr>
            <a:picLocks noChangeAspect="1"/>
          </p:cNvPicPr>
          <p:nvPr/>
        </p:nvPicPr>
        <p:blipFill rotWithShape="1">
          <a:blip r:embed="rId3"/>
          <a:srcRect t="19872" b="24116"/>
          <a:stretch/>
        </p:blipFill>
        <p:spPr>
          <a:xfrm>
            <a:off x="20" y="10"/>
            <a:ext cx="9143980" cy="3418812"/>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45"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45979" y="4101155"/>
            <a:ext cx="1028700" cy="13716"/>
          </a:xfrm>
          <a:custGeom>
            <a:avLst/>
            <a:gdLst>
              <a:gd name="connsiteX0" fmla="*/ 0 w 1028700"/>
              <a:gd name="connsiteY0" fmla="*/ 0 h 13716"/>
              <a:gd name="connsiteX1" fmla="*/ 514350 w 1028700"/>
              <a:gd name="connsiteY1" fmla="*/ 0 h 13716"/>
              <a:gd name="connsiteX2" fmla="*/ 1028700 w 1028700"/>
              <a:gd name="connsiteY2" fmla="*/ 0 h 13716"/>
              <a:gd name="connsiteX3" fmla="*/ 1028700 w 1028700"/>
              <a:gd name="connsiteY3" fmla="*/ 13716 h 13716"/>
              <a:gd name="connsiteX4" fmla="*/ 534924 w 1028700"/>
              <a:gd name="connsiteY4" fmla="*/ 13716 h 13716"/>
              <a:gd name="connsiteX5" fmla="*/ 0 w 1028700"/>
              <a:gd name="connsiteY5" fmla="*/ 13716 h 13716"/>
              <a:gd name="connsiteX6" fmla="*/ 0 w 1028700"/>
              <a:gd name="connsiteY6" fmla="*/ 0 h 13716"/>
              <a:gd name="connsiteX0" fmla="*/ 0 w 1028700"/>
              <a:gd name="connsiteY0" fmla="*/ 0 h 13716"/>
              <a:gd name="connsiteX1" fmla="*/ 483489 w 1028700"/>
              <a:gd name="connsiteY1" fmla="*/ 0 h 13716"/>
              <a:gd name="connsiteX2" fmla="*/ 1028700 w 1028700"/>
              <a:gd name="connsiteY2" fmla="*/ 0 h 13716"/>
              <a:gd name="connsiteX3" fmla="*/ 1028700 w 1028700"/>
              <a:gd name="connsiteY3" fmla="*/ 13716 h 13716"/>
              <a:gd name="connsiteX4" fmla="*/ 534924 w 1028700"/>
              <a:gd name="connsiteY4" fmla="*/ 13716 h 13716"/>
              <a:gd name="connsiteX5" fmla="*/ 0 w 1028700"/>
              <a:gd name="connsiteY5" fmla="*/ 13716 h 13716"/>
              <a:gd name="connsiteX6" fmla="*/ 0 w 1028700"/>
              <a:gd name="connsiteY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8700" h="13716" fill="none" extrusionOk="0">
                <a:moveTo>
                  <a:pt x="0" y="0"/>
                </a:moveTo>
                <a:cubicBezTo>
                  <a:pt x="131016" y="11237"/>
                  <a:pt x="259733" y="-4152"/>
                  <a:pt x="514350" y="0"/>
                </a:cubicBezTo>
                <a:cubicBezTo>
                  <a:pt x="746694" y="11187"/>
                  <a:pt x="866162" y="5624"/>
                  <a:pt x="1028700" y="0"/>
                </a:cubicBezTo>
                <a:cubicBezTo>
                  <a:pt x="1028096" y="3142"/>
                  <a:pt x="1028920" y="8880"/>
                  <a:pt x="1028700" y="13716"/>
                </a:cubicBezTo>
                <a:cubicBezTo>
                  <a:pt x="800291" y="53643"/>
                  <a:pt x="679909" y="25981"/>
                  <a:pt x="534924" y="13716"/>
                </a:cubicBezTo>
                <a:cubicBezTo>
                  <a:pt x="404986" y="-26800"/>
                  <a:pt x="227476" y="51850"/>
                  <a:pt x="0" y="13716"/>
                </a:cubicBezTo>
                <a:cubicBezTo>
                  <a:pt x="310" y="7052"/>
                  <a:pt x="119" y="6101"/>
                  <a:pt x="0" y="0"/>
                </a:cubicBezTo>
                <a:close/>
              </a:path>
              <a:path w="1028700" h="13716" stroke="0" extrusionOk="0">
                <a:moveTo>
                  <a:pt x="0" y="0"/>
                </a:moveTo>
                <a:cubicBezTo>
                  <a:pt x="123752" y="-28690"/>
                  <a:pt x="397422" y="-19294"/>
                  <a:pt x="483489" y="0"/>
                </a:cubicBezTo>
                <a:cubicBezTo>
                  <a:pt x="618497" y="-25271"/>
                  <a:pt x="779756" y="801"/>
                  <a:pt x="1028700" y="0"/>
                </a:cubicBezTo>
                <a:cubicBezTo>
                  <a:pt x="1029376" y="6444"/>
                  <a:pt x="1028982" y="10524"/>
                  <a:pt x="1028700" y="13716"/>
                </a:cubicBezTo>
                <a:cubicBezTo>
                  <a:pt x="925368" y="36577"/>
                  <a:pt x="635401" y="12541"/>
                  <a:pt x="534924" y="13716"/>
                </a:cubicBezTo>
                <a:cubicBezTo>
                  <a:pt x="436815" y="13288"/>
                  <a:pt x="130136" y="4425"/>
                  <a:pt x="0" y="13716"/>
                </a:cubicBezTo>
                <a:cubicBezTo>
                  <a:pt x="708" y="8775"/>
                  <a:pt x="205" y="3193"/>
                  <a:pt x="0" y="0"/>
                </a:cubicBezTo>
                <a:close/>
              </a:path>
              <a:path w="1028700" h="13716" fill="none" stroke="0" extrusionOk="0">
                <a:moveTo>
                  <a:pt x="0" y="0"/>
                </a:moveTo>
                <a:cubicBezTo>
                  <a:pt x="153683" y="-15478"/>
                  <a:pt x="269209" y="-21061"/>
                  <a:pt x="514350" y="0"/>
                </a:cubicBezTo>
                <a:cubicBezTo>
                  <a:pt x="745303" y="10352"/>
                  <a:pt x="906996" y="-15180"/>
                  <a:pt x="1028700" y="0"/>
                </a:cubicBezTo>
                <a:cubicBezTo>
                  <a:pt x="1028206" y="3035"/>
                  <a:pt x="1028690" y="7528"/>
                  <a:pt x="1028700" y="13716"/>
                </a:cubicBezTo>
                <a:cubicBezTo>
                  <a:pt x="796344" y="29169"/>
                  <a:pt x="661548" y="18158"/>
                  <a:pt x="534924" y="13716"/>
                </a:cubicBezTo>
                <a:cubicBezTo>
                  <a:pt x="418194" y="-13074"/>
                  <a:pt x="235032" y="4080"/>
                  <a:pt x="0" y="13716"/>
                </a:cubicBezTo>
                <a:cubicBezTo>
                  <a:pt x="190" y="7214"/>
                  <a:pt x="-13" y="597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custGeom>
                    <a:avLst/>
                    <a:gdLst>
                      <a:gd name="connsiteX0" fmla="*/ 0 w 1028700"/>
                      <a:gd name="connsiteY0" fmla="*/ 0 h 13716"/>
                      <a:gd name="connsiteX1" fmla="*/ 514350 w 1028700"/>
                      <a:gd name="connsiteY1" fmla="*/ 0 h 13716"/>
                      <a:gd name="connsiteX2" fmla="*/ 1028700 w 1028700"/>
                      <a:gd name="connsiteY2" fmla="*/ 0 h 13716"/>
                      <a:gd name="connsiteX3" fmla="*/ 1028700 w 1028700"/>
                      <a:gd name="connsiteY3" fmla="*/ 13716 h 13716"/>
                      <a:gd name="connsiteX4" fmla="*/ 534924 w 1028700"/>
                      <a:gd name="connsiteY4" fmla="*/ 13716 h 13716"/>
                      <a:gd name="connsiteX5" fmla="*/ 0 w 1028700"/>
                      <a:gd name="connsiteY5" fmla="*/ 13716 h 13716"/>
                      <a:gd name="connsiteX6" fmla="*/ 0 w 1028700"/>
                      <a:gd name="connsiteY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8700" h="13716" fill="none" extrusionOk="0">
                        <a:moveTo>
                          <a:pt x="0" y="0"/>
                        </a:moveTo>
                        <a:cubicBezTo>
                          <a:pt x="159103" y="5908"/>
                          <a:pt x="283127" y="-17057"/>
                          <a:pt x="514350" y="0"/>
                        </a:cubicBezTo>
                        <a:cubicBezTo>
                          <a:pt x="745573" y="17057"/>
                          <a:pt x="878414" y="-1877"/>
                          <a:pt x="1028700" y="0"/>
                        </a:cubicBezTo>
                        <a:cubicBezTo>
                          <a:pt x="1028227" y="2892"/>
                          <a:pt x="1028329" y="8681"/>
                          <a:pt x="1028700" y="13716"/>
                        </a:cubicBezTo>
                        <a:cubicBezTo>
                          <a:pt x="804463" y="30121"/>
                          <a:pt x="680607" y="36599"/>
                          <a:pt x="534924" y="13716"/>
                        </a:cubicBezTo>
                        <a:cubicBezTo>
                          <a:pt x="389241" y="-9167"/>
                          <a:pt x="254033" y="29733"/>
                          <a:pt x="0" y="13716"/>
                        </a:cubicBezTo>
                        <a:cubicBezTo>
                          <a:pt x="227" y="7219"/>
                          <a:pt x="197" y="5990"/>
                          <a:pt x="0" y="0"/>
                        </a:cubicBezTo>
                        <a:close/>
                      </a:path>
                      <a:path w="1028700" h="13716" stroke="0" extrusionOk="0">
                        <a:moveTo>
                          <a:pt x="0" y="0"/>
                        </a:moveTo>
                        <a:cubicBezTo>
                          <a:pt x="132498" y="-16041"/>
                          <a:pt x="372442" y="-9836"/>
                          <a:pt x="483489" y="0"/>
                        </a:cubicBezTo>
                        <a:cubicBezTo>
                          <a:pt x="594536" y="9836"/>
                          <a:pt x="776411" y="-18582"/>
                          <a:pt x="1028700" y="0"/>
                        </a:cubicBezTo>
                        <a:cubicBezTo>
                          <a:pt x="1029328" y="6235"/>
                          <a:pt x="1028359" y="10206"/>
                          <a:pt x="1028700" y="13716"/>
                        </a:cubicBezTo>
                        <a:cubicBezTo>
                          <a:pt x="920512" y="35167"/>
                          <a:pt x="645731" y="-2813"/>
                          <a:pt x="534924" y="13716"/>
                        </a:cubicBezTo>
                        <a:cubicBezTo>
                          <a:pt x="424117" y="30245"/>
                          <a:pt x="143083" y="-7763"/>
                          <a:pt x="0" y="13716"/>
                        </a:cubicBezTo>
                        <a:cubicBezTo>
                          <a:pt x="596" y="8712"/>
                          <a:pt x="320" y="342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Google Shape;133;p26"/>
          <p:cNvSpPr txBox="1">
            <a:spLocks noGrp="1"/>
          </p:cNvSpPr>
          <p:nvPr>
            <p:ph type="body" idx="1"/>
          </p:nvPr>
        </p:nvSpPr>
        <p:spPr>
          <a:xfrm>
            <a:off x="3490720" y="3583304"/>
            <a:ext cx="5173220" cy="1049417"/>
          </a:xfrm>
          <a:prstGeom prst="rect">
            <a:avLst/>
          </a:prstGeom>
        </p:spPr>
        <p:txBody>
          <a:bodyPr spcFirstLastPara="1" vert="horz" lIns="91440" tIns="45720" rIns="91440" bIns="45720" rtlCol="0" anchor="ctr" anchorCtr="0">
            <a:normAutofit fontScale="85000" lnSpcReduction="10000"/>
          </a:bodyPr>
          <a:lstStyle/>
          <a:p>
            <a:pPr marL="0" lvl="0" indent="-228600" defTabSz="914400">
              <a:spcBef>
                <a:spcPts val="0"/>
              </a:spcBef>
              <a:spcAft>
                <a:spcPts val="0"/>
              </a:spcAft>
              <a:buClr>
                <a:schemeClr val="dk1"/>
              </a:buClr>
              <a:buSzPts val="1100"/>
              <a:buFont typeface="Arial" panose="020B0604020202020204" pitchFamily="34" charset="0"/>
              <a:buChar char="•"/>
            </a:pPr>
            <a:endParaRPr lang="en-US" sz="1300" dirty="0">
              <a:sym typeface="Calibri"/>
            </a:endParaRPr>
          </a:p>
          <a:p>
            <a:pPr marL="0" lvl="0" indent="0" defTabSz="914400">
              <a:spcBef>
                <a:spcPts val="0"/>
              </a:spcBef>
              <a:spcAft>
                <a:spcPts val="0"/>
              </a:spcAft>
              <a:buClr>
                <a:schemeClr val="dk1"/>
              </a:buClr>
              <a:buSzPts val="1100"/>
              <a:buNone/>
            </a:pPr>
            <a:r>
              <a:rPr lang="en-US" sz="1500" dirty="0">
                <a:sym typeface="Calibri"/>
              </a:rPr>
              <a:t>AUN takes academic integrity seriously and has strict policies to address plagiarism and other forms of academic dishonesty. Students are expected to uphold the highest standards of integrity in their academic work and are accountable for any violations of these policies. That is why they must read the relevant policies and Codes shared with them.</a:t>
            </a:r>
          </a:p>
          <a:p>
            <a:pPr marL="0" lvl="0" indent="-228600" defTabSz="914400">
              <a:spcBef>
                <a:spcPts val="0"/>
              </a:spcBef>
              <a:spcAft>
                <a:spcPts val="1200"/>
              </a:spcAft>
              <a:buFont typeface="Arial" panose="020B0604020202020204" pitchFamily="34" charset="0"/>
              <a:buChar char="•"/>
            </a:pP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7"/>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Google Shape;138;p27"/>
          <p:cNvSpPr txBox="1">
            <a:spLocks noGrp="1"/>
          </p:cNvSpPr>
          <p:nvPr>
            <p:ph type="title"/>
          </p:nvPr>
        </p:nvSpPr>
        <p:spPr>
          <a:xfrm>
            <a:off x="3973321" y="246888"/>
            <a:ext cx="4688333" cy="1337310"/>
          </a:xfrm>
          <a:prstGeom prst="rect">
            <a:avLst/>
          </a:prstGeom>
        </p:spPr>
        <p:txBody>
          <a:bodyPr spcFirstLastPara="1" vert="horz" lIns="91440" tIns="45720" rIns="91440" bIns="45720" rtlCol="0" anchor="b" anchorCtr="0">
            <a:normAutofit/>
          </a:bodyPr>
          <a:lstStyle/>
          <a:p>
            <a:pPr marL="0" lvl="0" indent="0" defTabSz="914400">
              <a:spcBef>
                <a:spcPct val="0"/>
              </a:spcBef>
              <a:spcAft>
                <a:spcPts val="0"/>
              </a:spcAft>
            </a:pPr>
            <a:r>
              <a:rPr lang="en-US" sz="4100" b="1" dirty="0"/>
              <a:t>CONCLUSION</a:t>
            </a:r>
          </a:p>
        </p:txBody>
      </p:sp>
      <p:pic>
        <p:nvPicPr>
          <p:cNvPr id="150" name="Picture 149" descr="White bulbs with a yellow one standing out">
            <a:extLst>
              <a:ext uri="{FF2B5EF4-FFF2-40B4-BE49-F238E27FC236}">
                <a16:creationId xmlns:a16="http://schemas.microsoft.com/office/drawing/2014/main" id="{A73E785A-E0D2-2789-7327-617141AD32DC}"/>
              </a:ext>
            </a:extLst>
          </p:cNvPr>
          <p:cNvPicPr>
            <a:picLocks noChangeAspect="1"/>
          </p:cNvPicPr>
          <p:nvPr/>
        </p:nvPicPr>
        <p:blipFill rotWithShape="1">
          <a:blip r:embed="rId3"/>
          <a:srcRect l="19399" r="35270"/>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5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 name="connsiteX0" fmla="*/ 0 w 3182692"/>
              <a:gd name="connsiteY0" fmla="*/ 0 h 13716"/>
              <a:gd name="connsiteX1" fmla="*/ 572885 w 3182692"/>
              <a:gd name="connsiteY1" fmla="*/ 0 h 13716"/>
              <a:gd name="connsiteX2" fmla="*/ 1113942 w 3182692"/>
              <a:gd name="connsiteY2" fmla="*/ 0 h 13716"/>
              <a:gd name="connsiteX3" fmla="*/ 1686827 w 3182692"/>
              <a:gd name="connsiteY3" fmla="*/ 0 h 13716"/>
              <a:gd name="connsiteX4" fmla="*/ 2323365 w 3182692"/>
              <a:gd name="connsiteY4" fmla="*/ 0 h 13716"/>
              <a:gd name="connsiteX5" fmla="*/ 3182692 w 3182692"/>
              <a:gd name="connsiteY5" fmla="*/ 0 h 13716"/>
              <a:gd name="connsiteX6" fmla="*/ 3182692 w 3182692"/>
              <a:gd name="connsiteY6" fmla="*/ 13716 h 13716"/>
              <a:gd name="connsiteX7" fmla="*/ 2546154 w 3182692"/>
              <a:gd name="connsiteY7" fmla="*/ 13716 h 13716"/>
              <a:gd name="connsiteX8" fmla="*/ 1845961 w 3182692"/>
              <a:gd name="connsiteY8" fmla="*/ 13716 h 13716"/>
              <a:gd name="connsiteX9" fmla="*/ 1304904 w 3182692"/>
              <a:gd name="connsiteY9" fmla="*/ 13716 h 13716"/>
              <a:gd name="connsiteX10" fmla="*/ 604711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70" y="4238"/>
                  <a:pt x="3183054" y="9645"/>
                  <a:pt x="3182692" y="13716"/>
                </a:cubicBezTo>
                <a:cubicBezTo>
                  <a:pt x="2944477" y="11253"/>
                  <a:pt x="2868931" y="7798"/>
                  <a:pt x="2609807" y="13716"/>
                </a:cubicBezTo>
                <a:cubicBezTo>
                  <a:pt x="2341556" y="1621"/>
                  <a:pt x="2324113" y="18134"/>
                  <a:pt x="2068750" y="13716"/>
                </a:cubicBezTo>
                <a:cubicBezTo>
                  <a:pt x="1817163" y="3280"/>
                  <a:pt x="1716254" y="21407"/>
                  <a:pt x="1432211" y="13716"/>
                </a:cubicBezTo>
                <a:cubicBezTo>
                  <a:pt x="1164747" y="-32709"/>
                  <a:pt x="993140" y="23003"/>
                  <a:pt x="859327" y="13716"/>
                </a:cubicBezTo>
                <a:cubicBezTo>
                  <a:pt x="750703" y="-29546"/>
                  <a:pt x="236193" y="34159"/>
                  <a:pt x="0" y="13716"/>
                </a:cubicBezTo>
                <a:cubicBezTo>
                  <a:pt x="-950" y="8514"/>
                  <a:pt x="-119" y="3449"/>
                  <a:pt x="0" y="0"/>
                </a:cubicBezTo>
                <a:close/>
              </a:path>
              <a:path w="3182692" h="13716"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1911" y="5403"/>
                  <a:pt x="3181851" y="9705"/>
                  <a:pt x="3182692" y="13716"/>
                </a:cubicBezTo>
                <a:cubicBezTo>
                  <a:pt x="3012563" y="-42392"/>
                  <a:pt x="2765409" y="31046"/>
                  <a:pt x="2546154" y="13716"/>
                </a:cubicBezTo>
                <a:cubicBezTo>
                  <a:pt x="2333381" y="9342"/>
                  <a:pt x="2154438" y="5266"/>
                  <a:pt x="1845961" y="13716"/>
                </a:cubicBezTo>
                <a:cubicBezTo>
                  <a:pt x="1531509" y="29240"/>
                  <a:pt x="1456631" y="-11178"/>
                  <a:pt x="1304904" y="13716"/>
                </a:cubicBezTo>
                <a:cubicBezTo>
                  <a:pt x="1168344" y="31779"/>
                  <a:pt x="928499" y="10475"/>
                  <a:pt x="604711" y="13716"/>
                </a:cubicBezTo>
                <a:cubicBezTo>
                  <a:pt x="285438" y="33435"/>
                  <a:pt x="116029" y="-26776"/>
                  <a:pt x="0" y="13716"/>
                </a:cubicBezTo>
                <a:cubicBezTo>
                  <a:pt x="242" y="7496"/>
                  <a:pt x="776" y="5947"/>
                  <a:pt x="0" y="0"/>
                </a:cubicBezTo>
                <a:close/>
              </a:path>
              <a:path w="3182692" h="13716"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2796" y="3768"/>
                  <a:pt x="3182802" y="10153"/>
                  <a:pt x="3182692" y="13716"/>
                </a:cubicBezTo>
                <a:cubicBezTo>
                  <a:pt x="2959845" y="21002"/>
                  <a:pt x="2868929" y="20408"/>
                  <a:pt x="2609807" y="13716"/>
                </a:cubicBezTo>
                <a:cubicBezTo>
                  <a:pt x="2341405" y="1420"/>
                  <a:pt x="2328488" y="15864"/>
                  <a:pt x="2068750" y="13716"/>
                </a:cubicBezTo>
                <a:cubicBezTo>
                  <a:pt x="1816113" y="-2177"/>
                  <a:pt x="1699345" y="32283"/>
                  <a:pt x="1432211" y="13716"/>
                </a:cubicBezTo>
                <a:cubicBezTo>
                  <a:pt x="1148381" y="-32756"/>
                  <a:pt x="987622" y="-2169"/>
                  <a:pt x="859327" y="13716"/>
                </a:cubicBezTo>
                <a:cubicBezTo>
                  <a:pt x="743387" y="32850"/>
                  <a:pt x="194182" y="14217"/>
                  <a:pt x="0" y="13716"/>
                </a:cubicBezTo>
                <a:cubicBezTo>
                  <a:pt x="84" y="8233"/>
                  <a:pt x="-347" y="3186"/>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Google Shape;139;p27"/>
          <p:cNvSpPr txBox="1">
            <a:spLocks noGrp="1"/>
          </p:cNvSpPr>
          <p:nvPr>
            <p:ph type="body" idx="1"/>
          </p:nvPr>
        </p:nvSpPr>
        <p:spPr>
          <a:xfrm>
            <a:off x="3973321" y="2029968"/>
            <a:ext cx="4688333" cy="2612898"/>
          </a:xfrm>
          <a:prstGeom prst="rect">
            <a:avLst/>
          </a:prstGeom>
        </p:spPr>
        <p:txBody>
          <a:bodyPr spcFirstLastPara="1" vert="horz" lIns="91440" tIns="45720" rIns="91440" bIns="45720" rtlCol="0" anchorCtr="0">
            <a:normAutofit/>
          </a:bodyPr>
          <a:lstStyle/>
          <a:p>
            <a:pPr marL="0" lvl="0" indent="-228600" defTabSz="914400">
              <a:spcBef>
                <a:spcPts val="0"/>
              </a:spcBef>
              <a:spcAft>
                <a:spcPts val="0"/>
              </a:spcAft>
              <a:buClr>
                <a:schemeClr val="dk1"/>
              </a:buClr>
              <a:buSzPts val="1100"/>
              <a:buFont typeface="Arial" panose="020B0604020202020204" pitchFamily="34" charset="0"/>
              <a:buChar char="•"/>
            </a:pPr>
            <a:r>
              <a:rPr lang="en-US" sz="1700" dirty="0">
                <a:sym typeface="Calibri"/>
              </a:rPr>
              <a:t>In conclusion, maintaining academic integrity is essential for preserving the credibility and value of your education. While AI-assisted writing tools may offer convenience, using them responsibly and ethically is crucial, and always prioritize originality and intellectual honesty in your academic endeavors.</a:t>
            </a:r>
          </a:p>
          <a:p>
            <a:pPr marL="0" lvl="0" indent="-228600" defTabSz="914400">
              <a:spcBef>
                <a:spcPts val="0"/>
              </a:spcBef>
              <a:spcAft>
                <a:spcPts val="0"/>
              </a:spcAft>
              <a:buClr>
                <a:schemeClr val="dk1"/>
              </a:buClr>
              <a:buSzPts val="1100"/>
              <a:buFont typeface="Arial" panose="020B0604020202020204" pitchFamily="34" charset="0"/>
              <a:buChar char="•"/>
            </a:pPr>
            <a:endParaRPr lang="en-US" sz="1700" dirty="0">
              <a:sym typeface="Calibri"/>
            </a:endParaRPr>
          </a:p>
          <a:p>
            <a:pPr marL="0" lvl="0" indent="-228600" defTabSz="914400">
              <a:spcBef>
                <a:spcPts val="0"/>
              </a:spcBef>
              <a:spcAft>
                <a:spcPts val="0"/>
              </a:spcAft>
              <a:buClr>
                <a:schemeClr val="dk1"/>
              </a:buClr>
              <a:buSzPts val="1100"/>
              <a:buFont typeface="Arial" panose="020B0604020202020204" pitchFamily="34" charset="0"/>
              <a:buChar char="•"/>
            </a:pPr>
            <a:r>
              <a:rPr lang="en-US" sz="1700" dirty="0">
                <a:sym typeface="Calibri"/>
              </a:rPr>
              <a:t>Here’s a </a:t>
            </a:r>
            <a:r>
              <a:rPr lang="en-US" sz="1700" dirty="0">
                <a:sym typeface="Calibri"/>
                <a:hlinkClick r:id="rId4"/>
              </a:rPr>
              <a:t>link</a:t>
            </a:r>
            <a:r>
              <a:rPr lang="en-US" sz="1700" dirty="0">
                <a:sym typeface="Calibri"/>
              </a:rPr>
              <a:t> to “How to Actually Avoid Plagiarism.”</a:t>
            </a:r>
          </a:p>
          <a:p>
            <a:pPr marL="0" lvl="0" indent="-228600" defTabSz="914400">
              <a:spcBef>
                <a:spcPts val="0"/>
              </a:spcBef>
              <a:spcAft>
                <a:spcPts val="1200"/>
              </a:spcAft>
              <a:buFont typeface="Arial" panose="020B0604020202020204" pitchFamily="34" charset="0"/>
              <a:buChar char="•"/>
            </a:pP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8AD117-9F4A-DBA5-1606-584C0A7167A0}"/>
              </a:ext>
            </a:extLst>
          </p:cNvPr>
          <p:cNvSpPr>
            <a:spLocks noGrp="1"/>
          </p:cNvSpPr>
          <p:nvPr>
            <p:ph type="title"/>
          </p:nvPr>
        </p:nvSpPr>
        <p:spPr>
          <a:xfrm>
            <a:off x="476250" y="74427"/>
            <a:ext cx="2563994" cy="4593551"/>
          </a:xfrm>
        </p:spPr>
        <p:txBody>
          <a:bodyPr vert="horz" lIns="91440" tIns="45720" rIns="91440" bIns="45720" rtlCol="0" anchor="ctr">
            <a:normAutofit/>
          </a:bodyPr>
          <a:lstStyle/>
          <a:p>
            <a:pPr defTabSz="914400">
              <a:spcBef>
                <a:spcPct val="0"/>
              </a:spcBef>
            </a:pPr>
            <a:r>
              <a:rPr lang="en-US" sz="4100" b="1" kern="1200" dirty="0">
                <a:solidFill>
                  <a:schemeClr val="tx1"/>
                </a:solidFill>
                <a:latin typeface="+mj-lt"/>
                <a:ea typeface="+mj-ea"/>
                <a:cs typeface="+mj-cs"/>
              </a:rPr>
              <a:t>SUMMARY</a:t>
            </a:r>
          </a:p>
        </p:txBody>
      </p:sp>
      <p:sp>
        <p:nvSpPr>
          <p:cNvPr id="73"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20588" y="2597039"/>
            <a:ext cx="4057650" cy="13716"/>
          </a:xfrm>
          <a:custGeom>
            <a:avLst/>
            <a:gdLst>
              <a:gd name="connsiteX0" fmla="*/ 0 w 4057650"/>
              <a:gd name="connsiteY0" fmla="*/ 0 h 13716"/>
              <a:gd name="connsiteX1" fmla="*/ 757428 w 4057650"/>
              <a:gd name="connsiteY1" fmla="*/ 0 h 13716"/>
              <a:gd name="connsiteX2" fmla="*/ 1474279 w 4057650"/>
              <a:gd name="connsiteY2" fmla="*/ 0 h 13716"/>
              <a:gd name="connsiteX3" fmla="*/ 2191131 w 4057650"/>
              <a:gd name="connsiteY3" fmla="*/ 0 h 13716"/>
              <a:gd name="connsiteX4" fmla="*/ 2745676 w 4057650"/>
              <a:gd name="connsiteY4" fmla="*/ 0 h 13716"/>
              <a:gd name="connsiteX5" fmla="*/ 3340798 w 4057650"/>
              <a:gd name="connsiteY5" fmla="*/ 0 h 13716"/>
              <a:gd name="connsiteX6" fmla="*/ 4057650 w 4057650"/>
              <a:gd name="connsiteY6" fmla="*/ 0 h 13716"/>
              <a:gd name="connsiteX7" fmla="*/ 4057650 w 4057650"/>
              <a:gd name="connsiteY7" fmla="*/ 13716 h 13716"/>
              <a:gd name="connsiteX8" fmla="*/ 3381375 w 4057650"/>
              <a:gd name="connsiteY8" fmla="*/ 13716 h 13716"/>
              <a:gd name="connsiteX9" fmla="*/ 2826830 w 4057650"/>
              <a:gd name="connsiteY9" fmla="*/ 13716 h 13716"/>
              <a:gd name="connsiteX10" fmla="*/ 2272284 w 4057650"/>
              <a:gd name="connsiteY10" fmla="*/ 13716 h 13716"/>
              <a:gd name="connsiteX11" fmla="*/ 1555432 w 4057650"/>
              <a:gd name="connsiteY11" fmla="*/ 13716 h 13716"/>
              <a:gd name="connsiteX12" fmla="*/ 960310 w 4057650"/>
              <a:gd name="connsiteY12" fmla="*/ 13716 h 13716"/>
              <a:gd name="connsiteX13" fmla="*/ 0 w 4057650"/>
              <a:gd name="connsiteY13" fmla="*/ 13716 h 13716"/>
              <a:gd name="connsiteX14" fmla="*/ 0 w 4057650"/>
              <a:gd name="connsiteY14" fmla="*/ 0 h 13716"/>
              <a:gd name="connsiteX0" fmla="*/ 0 w 4057650"/>
              <a:gd name="connsiteY0" fmla="*/ 0 h 13716"/>
              <a:gd name="connsiteX1" fmla="*/ 635698 w 4057650"/>
              <a:gd name="connsiteY1" fmla="*/ 0 h 13716"/>
              <a:gd name="connsiteX2" fmla="*/ 1190244 w 4057650"/>
              <a:gd name="connsiteY2" fmla="*/ 0 h 13716"/>
              <a:gd name="connsiteX3" fmla="*/ 1947672 w 4057650"/>
              <a:gd name="connsiteY3" fmla="*/ 0 h 13716"/>
              <a:gd name="connsiteX4" fmla="*/ 2583370 w 4057650"/>
              <a:gd name="connsiteY4" fmla="*/ 0 h 13716"/>
              <a:gd name="connsiteX5" fmla="*/ 3219069 w 4057650"/>
              <a:gd name="connsiteY5" fmla="*/ 0 h 13716"/>
              <a:gd name="connsiteX6" fmla="*/ 4057650 w 4057650"/>
              <a:gd name="connsiteY6" fmla="*/ 0 h 13716"/>
              <a:gd name="connsiteX7" fmla="*/ 4057650 w 4057650"/>
              <a:gd name="connsiteY7" fmla="*/ 13716 h 13716"/>
              <a:gd name="connsiteX8" fmla="*/ 3381375 w 4057650"/>
              <a:gd name="connsiteY8" fmla="*/ 13716 h 13716"/>
              <a:gd name="connsiteX9" fmla="*/ 2826830 w 4057650"/>
              <a:gd name="connsiteY9" fmla="*/ 13716 h 13716"/>
              <a:gd name="connsiteX10" fmla="*/ 2150555 w 4057650"/>
              <a:gd name="connsiteY10" fmla="*/ 13716 h 13716"/>
              <a:gd name="connsiteX11" fmla="*/ 1474280 w 4057650"/>
              <a:gd name="connsiteY11" fmla="*/ 13716 h 13716"/>
              <a:gd name="connsiteX12" fmla="*/ 838581 w 4057650"/>
              <a:gd name="connsiteY12" fmla="*/ 13716 h 13716"/>
              <a:gd name="connsiteX13" fmla="*/ 0 w 4057650"/>
              <a:gd name="connsiteY13" fmla="*/ 13716 h 13716"/>
              <a:gd name="connsiteX14" fmla="*/ 0 w 4057650"/>
              <a:gd name="connsiteY14"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7650" h="13716" fill="none" extrusionOk="0">
                <a:moveTo>
                  <a:pt x="0" y="0"/>
                </a:moveTo>
                <a:cubicBezTo>
                  <a:pt x="367148" y="-8908"/>
                  <a:pt x="517612" y="4501"/>
                  <a:pt x="757428" y="0"/>
                </a:cubicBezTo>
                <a:cubicBezTo>
                  <a:pt x="1032602" y="-7253"/>
                  <a:pt x="1110097" y="-4084"/>
                  <a:pt x="1474279" y="0"/>
                </a:cubicBezTo>
                <a:cubicBezTo>
                  <a:pt x="1838373" y="-7421"/>
                  <a:pt x="1905070" y="-3632"/>
                  <a:pt x="2191131" y="0"/>
                </a:cubicBezTo>
                <a:cubicBezTo>
                  <a:pt x="2479083" y="8044"/>
                  <a:pt x="2590278" y="-15025"/>
                  <a:pt x="2745676" y="0"/>
                </a:cubicBezTo>
                <a:cubicBezTo>
                  <a:pt x="2939709" y="9877"/>
                  <a:pt x="3136017" y="-24028"/>
                  <a:pt x="3340798" y="0"/>
                </a:cubicBezTo>
                <a:cubicBezTo>
                  <a:pt x="3577524" y="19058"/>
                  <a:pt x="3755433" y="-7221"/>
                  <a:pt x="4057650" y="0"/>
                </a:cubicBezTo>
                <a:cubicBezTo>
                  <a:pt x="4057445" y="4501"/>
                  <a:pt x="4058270" y="7438"/>
                  <a:pt x="4057650" y="13716"/>
                </a:cubicBezTo>
                <a:cubicBezTo>
                  <a:pt x="3746991" y="46900"/>
                  <a:pt x="3642040" y="-13712"/>
                  <a:pt x="3381375" y="13716"/>
                </a:cubicBezTo>
                <a:cubicBezTo>
                  <a:pt x="3142532" y="64771"/>
                  <a:pt x="2955382" y="-7162"/>
                  <a:pt x="2826830" y="13716"/>
                </a:cubicBezTo>
                <a:cubicBezTo>
                  <a:pt x="2734164" y="26064"/>
                  <a:pt x="2422331" y="12987"/>
                  <a:pt x="2272284" y="13716"/>
                </a:cubicBezTo>
                <a:cubicBezTo>
                  <a:pt x="2111408" y="20158"/>
                  <a:pt x="1888168" y="21489"/>
                  <a:pt x="1555432" y="13716"/>
                </a:cubicBezTo>
                <a:cubicBezTo>
                  <a:pt x="1389125" y="3117"/>
                  <a:pt x="1177551" y="39730"/>
                  <a:pt x="960310" y="13716"/>
                </a:cubicBezTo>
                <a:cubicBezTo>
                  <a:pt x="875922" y="-39900"/>
                  <a:pt x="323458" y="10262"/>
                  <a:pt x="0" y="13716"/>
                </a:cubicBezTo>
                <a:cubicBezTo>
                  <a:pt x="-331" y="11187"/>
                  <a:pt x="993" y="6491"/>
                  <a:pt x="0" y="0"/>
                </a:cubicBezTo>
                <a:close/>
              </a:path>
              <a:path w="4057650" h="13716" stroke="0" extrusionOk="0">
                <a:moveTo>
                  <a:pt x="0" y="0"/>
                </a:moveTo>
                <a:cubicBezTo>
                  <a:pt x="242151" y="36334"/>
                  <a:pt x="500401" y="29139"/>
                  <a:pt x="635698" y="0"/>
                </a:cubicBezTo>
                <a:cubicBezTo>
                  <a:pt x="783144" y="-32004"/>
                  <a:pt x="950843" y="-4485"/>
                  <a:pt x="1190244" y="0"/>
                </a:cubicBezTo>
                <a:cubicBezTo>
                  <a:pt x="1493739" y="37672"/>
                  <a:pt x="1683931" y="-5135"/>
                  <a:pt x="1947672" y="0"/>
                </a:cubicBezTo>
                <a:cubicBezTo>
                  <a:pt x="2231467" y="29157"/>
                  <a:pt x="2283780" y="-18583"/>
                  <a:pt x="2583370" y="0"/>
                </a:cubicBezTo>
                <a:cubicBezTo>
                  <a:pt x="2879743" y="13186"/>
                  <a:pt x="3001896" y="40538"/>
                  <a:pt x="3219069" y="0"/>
                </a:cubicBezTo>
                <a:cubicBezTo>
                  <a:pt x="3480307" y="-5034"/>
                  <a:pt x="3756341" y="17550"/>
                  <a:pt x="4057650" y="0"/>
                </a:cubicBezTo>
                <a:cubicBezTo>
                  <a:pt x="4056913" y="2900"/>
                  <a:pt x="4056504" y="10718"/>
                  <a:pt x="4057650" y="13716"/>
                </a:cubicBezTo>
                <a:cubicBezTo>
                  <a:pt x="3866391" y="10757"/>
                  <a:pt x="3683092" y="22641"/>
                  <a:pt x="3381375" y="13716"/>
                </a:cubicBezTo>
                <a:cubicBezTo>
                  <a:pt x="3077442" y="-36111"/>
                  <a:pt x="2959293" y="-9904"/>
                  <a:pt x="2826830" y="13716"/>
                </a:cubicBezTo>
                <a:cubicBezTo>
                  <a:pt x="2745586" y="48996"/>
                  <a:pt x="2366651" y="54820"/>
                  <a:pt x="2150555" y="13716"/>
                </a:cubicBezTo>
                <a:cubicBezTo>
                  <a:pt x="1889766" y="-21926"/>
                  <a:pt x="1744011" y="-27260"/>
                  <a:pt x="1474280" y="13716"/>
                </a:cubicBezTo>
                <a:cubicBezTo>
                  <a:pt x="1211536" y="18423"/>
                  <a:pt x="970196" y="30950"/>
                  <a:pt x="838581" y="13716"/>
                </a:cubicBezTo>
                <a:cubicBezTo>
                  <a:pt x="683899" y="-9022"/>
                  <a:pt x="224248" y="-47016"/>
                  <a:pt x="0" y="13716"/>
                </a:cubicBezTo>
                <a:cubicBezTo>
                  <a:pt x="324" y="6999"/>
                  <a:pt x="221" y="2972"/>
                  <a:pt x="0" y="0"/>
                </a:cubicBezTo>
                <a:close/>
              </a:path>
              <a:path w="4057650" h="13716" fill="none" stroke="0" extrusionOk="0">
                <a:moveTo>
                  <a:pt x="0" y="0"/>
                </a:moveTo>
                <a:cubicBezTo>
                  <a:pt x="358409" y="-4652"/>
                  <a:pt x="486702" y="12101"/>
                  <a:pt x="757428" y="0"/>
                </a:cubicBezTo>
                <a:cubicBezTo>
                  <a:pt x="1022678" y="-8760"/>
                  <a:pt x="1108573" y="-4098"/>
                  <a:pt x="1474279" y="0"/>
                </a:cubicBezTo>
                <a:cubicBezTo>
                  <a:pt x="1819257" y="16644"/>
                  <a:pt x="1919656" y="-4532"/>
                  <a:pt x="2191131" y="0"/>
                </a:cubicBezTo>
                <a:cubicBezTo>
                  <a:pt x="2458468" y="10266"/>
                  <a:pt x="2618941" y="-8527"/>
                  <a:pt x="2745676" y="0"/>
                </a:cubicBezTo>
                <a:cubicBezTo>
                  <a:pt x="2931643" y="26136"/>
                  <a:pt x="3158142" y="-56944"/>
                  <a:pt x="3340798" y="0"/>
                </a:cubicBezTo>
                <a:cubicBezTo>
                  <a:pt x="3532039" y="10299"/>
                  <a:pt x="3748090" y="-3814"/>
                  <a:pt x="4057650" y="0"/>
                </a:cubicBezTo>
                <a:cubicBezTo>
                  <a:pt x="4057333" y="4276"/>
                  <a:pt x="4057768" y="7437"/>
                  <a:pt x="4057650" y="13716"/>
                </a:cubicBezTo>
                <a:cubicBezTo>
                  <a:pt x="3759943" y="44812"/>
                  <a:pt x="3655385" y="-12313"/>
                  <a:pt x="3381375" y="13716"/>
                </a:cubicBezTo>
                <a:cubicBezTo>
                  <a:pt x="3117080" y="43667"/>
                  <a:pt x="2965830" y="11179"/>
                  <a:pt x="2826830" y="13716"/>
                </a:cubicBezTo>
                <a:cubicBezTo>
                  <a:pt x="2719180" y="50001"/>
                  <a:pt x="2405341" y="23637"/>
                  <a:pt x="2272284" y="13716"/>
                </a:cubicBezTo>
                <a:cubicBezTo>
                  <a:pt x="2146521" y="37825"/>
                  <a:pt x="1920511" y="43731"/>
                  <a:pt x="1555432" y="13716"/>
                </a:cubicBezTo>
                <a:cubicBezTo>
                  <a:pt x="1341297" y="-14932"/>
                  <a:pt x="1185337" y="6286"/>
                  <a:pt x="960310" y="13716"/>
                </a:cubicBezTo>
                <a:cubicBezTo>
                  <a:pt x="797841" y="-31644"/>
                  <a:pt x="348704" y="-84402"/>
                  <a:pt x="0" y="13716"/>
                </a:cubicBezTo>
                <a:cubicBezTo>
                  <a:pt x="-929" y="10136"/>
                  <a:pt x="7" y="679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4057650"/>
                      <a:gd name="connsiteY0" fmla="*/ 0 h 13716"/>
                      <a:gd name="connsiteX1" fmla="*/ 757428 w 4057650"/>
                      <a:gd name="connsiteY1" fmla="*/ 0 h 13716"/>
                      <a:gd name="connsiteX2" fmla="*/ 1474279 w 4057650"/>
                      <a:gd name="connsiteY2" fmla="*/ 0 h 13716"/>
                      <a:gd name="connsiteX3" fmla="*/ 2191131 w 4057650"/>
                      <a:gd name="connsiteY3" fmla="*/ 0 h 13716"/>
                      <a:gd name="connsiteX4" fmla="*/ 2745676 w 4057650"/>
                      <a:gd name="connsiteY4" fmla="*/ 0 h 13716"/>
                      <a:gd name="connsiteX5" fmla="*/ 3340798 w 4057650"/>
                      <a:gd name="connsiteY5" fmla="*/ 0 h 13716"/>
                      <a:gd name="connsiteX6" fmla="*/ 4057650 w 4057650"/>
                      <a:gd name="connsiteY6" fmla="*/ 0 h 13716"/>
                      <a:gd name="connsiteX7" fmla="*/ 4057650 w 4057650"/>
                      <a:gd name="connsiteY7" fmla="*/ 13716 h 13716"/>
                      <a:gd name="connsiteX8" fmla="*/ 3381375 w 4057650"/>
                      <a:gd name="connsiteY8" fmla="*/ 13716 h 13716"/>
                      <a:gd name="connsiteX9" fmla="*/ 2826830 w 4057650"/>
                      <a:gd name="connsiteY9" fmla="*/ 13716 h 13716"/>
                      <a:gd name="connsiteX10" fmla="*/ 2272284 w 4057650"/>
                      <a:gd name="connsiteY10" fmla="*/ 13716 h 13716"/>
                      <a:gd name="connsiteX11" fmla="*/ 1555432 w 4057650"/>
                      <a:gd name="connsiteY11" fmla="*/ 13716 h 13716"/>
                      <a:gd name="connsiteX12" fmla="*/ 960310 w 4057650"/>
                      <a:gd name="connsiteY12" fmla="*/ 13716 h 13716"/>
                      <a:gd name="connsiteX13" fmla="*/ 0 w 4057650"/>
                      <a:gd name="connsiteY13" fmla="*/ 13716 h 13716"/>
                      <a:gd name="connsiteX14" fmla="*/ 0 w 4057650"/>
                      <a:gd name="connsiteY14"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7650" h="13716" fill="none" extrusionOk="0">
                        <a:moveTo>
                          <a:pt x="0" y="0"/>
                        </a:moveTo>
                        <a:cubicBezTo>
                          <a:pt x="371182" y="3227"/>
                          <a:pt x="494372" y="9222"/>
                          <a:pt x="757428" y="0"/>
                        </a:cubicBezTo>
                        <a:cubicBezTo>
                          <a:pt x="1020484" y="-9222"/>
                          <a:pt x="1116719" y="-4357"/>
                          <a:pt x="1474279" y="0"/>
                        </a:cubicBezTo>
                        <a:cubicBezTo>
                          <a:pt x="1831839" y="4357"/>
                          <a:pt x="1920973" y="-11809"/>
                          <a:pt x="2191131" y="0"/>
                        </a:cubicBezTo>
                        <a:cubicBezTo>
                          <a:pt x="2461289" y="11809"/>
                          <a:pt x="2589480" y="-22604"/>
                          <a:pt x="2745676" y="0"/>
                        </a:cubicBezTo>
                        <a:cubicBezTo>
                          <a:pt x="2901872" y="22604"/>
                          <a:pt x="3136452" y="-12306"/>
                          <a:pt x="3340798" y="0"/>
                        </a:cubicBezTo>
                        <a:cubicBezTo>
                          <a:pt x="3545144" y="12306"/>
                          <a:pt x="3766934" y="-21556"/>
                          <a:pt x="4057650" y="0"/>
                        </a:cubicBezTo>
                        <a:cubicBezTo>
                          <a:pt x="4057378" y="4708"/>
                          <a:pt x="4057987" y="7132"/>
                          <a:pt x="4057650" y="13716"/>
                        </a:cubicBezTo>
                        <a:cubicBezTo>
                          <a:pt x="3743404" y="35553"/>
                          <a:pt x="3625516" y="-19495"/>
                          <a:pt x="3381375" y="13716"/>
                        </a:cubicBezTo>
                        <a:cubicBezTo>
                          <a:pt x="3137235" y="46927"/>
                          <a:pt x="2946571" y="-4571"/>
                          <a:pt x="2826830" y="13716"/>
                        </a:cubicBezTo>
                        <a:cubicBezTo>
                          <a:pt x="2707090" y="32003"/>
                          <a:pt x="2402756" y="-3140"/>
                          <a:pt x="2272284" y="13716"/>
                        </a:cubicBezTo>
                        <a:cubicBezTo>
                          <a:pt x="2141812" y="30572"/>
                          <a:pt x="1895935" y="13627"/>
                          <a:pt x="1555432" y="13716"/>
                        </a:cubicBezTo>
                        <a:cubicBezTo>
                          <a:pt x="1214929" y="13805"/>
                          <a:pt x="1103072" y="9931"/>
                          <a:pt x="960310" y="13716"/>
                        </a:cubicBezTo>
                        <a:cubicBezTo>
                          <a:pt x="817548" y="17501"/>
                          <a:pt x="402272" y="-33931"/>
                          <a:pt x="0" y="13716"/>
                        </a:cubicBezTo>
                        <a:cubicBezTo>
                          <a:pt x="-460" y="10837"/>
                          <a:pt x="38" y="6680"/>
                          <a:pt x="0" y="0"/>
                        </a:cubicBezTo>
                        <a:close/>
                      </a:path>
                      <a:path w="4057650" h="13716" stroke="0" extrusionOk="0">
                        <a:moveTo>
                          <a:pt x="0" y="0"/>
                        </a:moveTo>
                        <a:cubicBezTo>
                          <a:pt x="248348" y="13145"/>
                          <a:pt x="486117" y="25042"/>
                          <a:pt x="635698" y="0"/>
                        </a:cubicBezTo>
                        <a:cubicBezTo>
                          <a:pt x="785279" y="-25042"/>
                          <a:pt x="917762" y="-5537"/>
                          <a:pt x="1190244" y="0"/>
                        </a:cubicBezTo>
                        <a:cubicBezTo>
                          <a:pt x="1462726" y="5537"/>
                          <a:pt x="1667120" y="-21232"/>
                          <a:pt x="1947672" y="0"/>
                        </a:cubicBezTo>
                        <a:cubicBezTo>
                          <a:pt x="2228224" y="21232"/>
                          <a:pt x="2280631" y="-21698"/>
                          <a:pt x="2583370" y="0"/>
                        </a:cubicBezTo>
                        <a:cubicBezTo>
                          <a:pt x="2886109" y="21698"/>
                          <a:pt x="3022941" y="19647"/>
                          <a:pt x="3219069" y="0"/>
                        </a:cubicBezTo>
                        <a:cubicBezTo>
                          <a:pt x="3415197" y="-19647"/>
                          <a:pt x="3747500" y="26991"/>
                          <a:pt x="4057650" y="0"/>
                        </a:cubicBezTo>
                        <a:cubicBezTo>
                          <a:pt x="4056980" y="3019"/>
                          <a:pt x="4057134" y="10425"/>
                          <a:pt x="4057650" y="13716"/>
                        </a:cubicBezTo>
                        <a:cubicBezTo>
                          <a:pt x="3865148" y="-7885"/>
                          <a:pt x="3702543" y="44896"/>
                          <a:pt x="3381375" y="13716"/>
                        </a:cubicBezTo>
                        <a:cubicBezTo>
                          <a:pt x="3060208" y="-17464"/>
                          <a:pt x="2956571" y="-13250"/>
                          <a:pt x="2826830" y="13716"/>
                        </a:cubicBezTo>
                        <a:cubicBezTo>
                          <a:pt x="2697089" y="40682"/>
                          <a:pt x="2411031" y="38582"/>
                          <a:pt x="2150555" y="13716"/>
                        </a:cubicBezTo>
                        <a:cubicBezTo>
                          <a:pt x="1890080" y="-11150"/>
                          <a:pt x="1741827" y="-5187"/>
                          <a:pt x="1474280" y="13716"/>
                        </a:cubicBezTo>
                        <a:cubicBezTo>
                          <a:pt x="1206734" y="32619"/>
                          <a:pt x="998203" y="28763"/>
                          <a:pt x="838581" y="13716"/>
                        </a:cubicBezTo>
                        <a:cubicBezTo>
                          <a:pt x="678959" y="-1331"/>
                          <a:pt x="187101" y="-17784"/>
                          <a:pt x="0" y="13716"/>
                        </a:cubicBezTo>
                        <a:cubicBezTo>
                          <a:pt x="-114" y="7033"/>
                          <a:pt x="103" y="342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1" name="Text Placeholder 2">
            <a:extLst>
              <a:ext uri="{FF2B5EF4-FFF2-40B4-BE49-F238E27FC236}">
                <a16:creationId xmlns:a16="http://schemas.microsoft.com/office/drawing/2014/main" id="{397E79CE-1EC2-799E-AC7C-71449BC0649D}"/>
              </a:ext>
            </a:extLst>
          </p:cNvPr>
          <p:cNvGraphicFramePr/>
          <p:nvPr>
            <p:extLst>
              <p:ext uri="{D42A27DB-BD31-4B8C-83A1-F6EECF244321}">
                <p14:modId xmlns:p14="http://schemas.microsoft.com/office/powerpoint/2010/main" val="2697252930"/>
              </p:ext>
            </p:extLst>
          </p:nvPr>
        </p:nvGraphicFramePr>
        <p:xfrm>
          <a:off x="3324850" y="74427"/>
          <a:ext cx="5712823" cy="49441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9044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034FE-079C-AACF-A2E2-23FA67D505C5}"/>
              </a:ext>
            </a:extLst>
          </p:cNvPr>
          <p:cNvSpPr>
            <a:spLocks noGrp="1"/>
          </p:cNvSpPr>
          <p:nvPr>
            <p:ph type="title"/>
          </p:nvPr>
        </p:nvSpPr>
        <p:spPr/>
        <p:txBody>
          <a:bodyPr>
            <a:noAutofit/>
          </a:bodyPr>
          <a:lstStyle/>
          <a:p>
            <a:r>
              <a:rPr lang="en-NG" sz="3200" b="1" dirty="0"/>
              <a:t>A</a:t>
            </a:r>
            <a:r>
              <a:rPr lang="en-US" sz="3200" b="1" dirty="0"/>
              <a:t>CKNOWLEDGEMENTS</a:t>
            </a:r>
            <a:endParaRPr lang="en-NG" sz="3200" b="1" dirty="0"/>
          </a:p>
        </p:txBody>
      </p:sp>
      <p:sp>
        <p:nvSpPr>
          <p:cNvPr id="3" name="Text Placeholder 2">
            <a:extLst>
              <a:ext uri="{FF2B5EF4-FFF2-40B4-BE49-F238E27FC236}">
                <a16:creationId xmlns:a16="http://schemas.microsoft.com/office/drawing/2014/main" id="{1707B3C8-1E7C-E30B-2D72-FDF0AF85A0CB}"/>
              </a:ext>
            </a:extLst>
          </p:cNvPr>
          <p:cNvSpPr>
            <a:spLocks noGrp="1"/>
          </p:cNvSpPr>
          <p:nvPr>
            <p:ph type="body" idx="1"/>
          </p:nvPr>
        </p:nvSpPr>
        <p:spPr/>
        <p:txBody>
          <a:bodyPr/>
          <a:lstStyle/>
          <a:p>
            <a:pPr algn="l"/>
            <a:r>
              <a:rPr lang="en-US" b="0" i="0" u="none" strike="noStrike" dirty="0">
                <a:effectLst/>
                <a:latin typeface="Arial" panose="020B0604020202020204" pitchFamily="34" charset="0"/>
              </a:rPr>
              <a:t>Jonathan Bailey - Blogger/Author - </a:t>
            </a:r>
            <a:r>
              <a:rPr lang="en-US" b="0" i="0" u="none" strike="noStrike" dirty="0">
                <a:solidFill>
                  <a:srgbClr val="0563C1"/>
                </a:solidFill>
                <a:effectLst/>
                <a:latin typeface="Arial" panose="020B0604020202020204" pitchFamily="34" charset="0"/>
                <a:hlinkClick r:id="rId2">
                  <a:extLst>
                    <a:ext uri="{A12FA001-AC4F-418D-AE19-62706E023703}">
                      <ahyp:hlinkClr xmlns:ahyp="http://schemas.microsoft.com/office/drawing/2018/hyperlinkcolor" val="tx"/>
                    </a:ext>
                  </a:extLst>
                </a:hlinkClick>
              </a:rPr>
              <a:t>https://www.plagiarismtoday.com</a:t>
            </a:r>
            <a:r>
              <a:rPr lang="en-US" b="0" i="0" u="none" strike="noStrike" dirty="0">
                <a:effectLst/>
                <a:latin typeface="Arial" panose="020B0604020202020204" pitchFamily="34" charset="0"/>
                <a:hlinkClick r:id="rId2">
                  <a:extLst>
                    <a:ext uri="{A12FA001-AC4F-418D-AE19-62706E023703}">
                      <ahyp:hlinkClr xmlns:ahyp="http://schemas.microsoft.com/office/drawing/2018/hyperlinkcolor" val="tx"/>
                    </a:ext>
                  </a:extLst>
                </a:hlinkClick>
              </a:rPr>
              <a:t>/</a:t>
            </a:r>
            <a:endParaRPr lang="en-US" b="0" i="0" u="none" strike="noStrike" dirty="0">
              <a:effectLst/>
              <a:latin typeface="Arial" panose="020B0604020202020204" pitchFamily="34" charset="0"/>
            </a:endParaRPr>
          </a:p>
          <a:p>
            <a:pPr algn="l"/>
            <a:r>
              <a:rPr lang="en-US" dirty="0">
                <a:latin typeface="Arial" panose="020B0604020202020204" pitchFamily="34" charset="0"/>
              </a:rPr>
              <a:t>The International Center for Academic Integrity</a:t>
            </a:r>
            <a:endParaRPr lang="en-US" b="0" i="0" u="none" strike="noStrike" dirty="0">
              <a:effectLst/>
              <a:latin typeface="Arial" panose="020B0604020202020204" pitchFamily="34" charset="0"/>
            </a:endParaRPr>
          </a:p>
          <a:p>
            <a:pPr algn="l"/>
            <a:r>
              <a:rPr lang="en-US" b="0" i="0" u="none" strike="noStrike" dirty="0" err="1">
                <a:effectLst/>
                <a:latin typeface="-webkit-standard"/>
              </a:rPr>
              <a:t>OpenAI</a:t>
            </a:r>
            <a:r>
              <a:rPr lang="en-US" b="0" i="0" u="none" strike="noStrike" dirty="0">
                <a:effectLst/>
                <a:latin typeface="-webkit-standard"/>
              </a:rPr>
              <a:t>. (2024). </a:t>
            </a:r>
            <a:r>
              <a:rPr lang="en-US" b="0" i="1" u="none" strike="noStrike" dirty="0">
                <a:effectLst/>
              </a:rPr>
              <a:t>ChatGPT</a:t>
            </a:r>
            <a:r>
              <a:rPr lang="en-US" b="0" i="0" u="none" strike="noStrike" dirty="0">
                <a:effectLst/>
                <a:latin typeface="-webkit-standard"/>
              </a:rPr>
              <a:t> [Large language model]. </a:t>
            </a:r>
            <a:r>
              <a:rPr lang="en-US" b="0" i="0" u="none" strike="noStrike" dirty="0">
                <a:solidFill>
                  <a:srgbClr val="0563C1"/>
                </a:solidFill>
                <a:effectLst/>
                <a:latin typeface="-webkit-standard"/>
                <a:hlinkClick r:id="rId3">
                  <a:extLst>
                    <a:ext uri="{A12FA001-AC4F-418D-AE19-62706E023703}">
                      <ahyp:hlinkClr xmlns:ahyp="http://schemas.microsoft.com/office/drawing/2018/hyperlinkcolor" val="tx"/>
                    </a:ext>
                  </a:extLst>
                </a:hlinkClick>
              </a:rPr>
              <a:t>https://chat.openai.</a:t>
            </a:r>
            <a:r>
              <a:rPr lang="en-US" b="0" i="0" u="none" strike="noStrike" dirty="0">
                <a:effectLst/>
                <a:latin typeface="-webkit-standard"/>
                <a:hlinkClick r:id="rId3">
                  <a:extLst>
                    <a:ext uri="{A12FA001-AC4F-418D-AE19-62706E023703}">
                      <ahyp:hlinkClr xmlns:ahyp="http://schemas.microsoft.com/office/drawing/2018/hyperlinkcolor" val="tx"/>
                    </a:ext>
                  </a:extLst>
                </a:hlinkClick>
              </a:rPr>
              <a:t>com</a:t>
            </a:r>
            <a:endParaRPr lang="en-US" b="0" i="0" u="none" strike="noStrike" dirty="0">
              <a:effectLst/>
              <a:latin typeface="-webkit-standard"/>
            </a:endParaRPr>
          </a:p>
          <a:p>
            <a:pPr marL="114300" indent="0" algn="l">
              <a:buNone/>
            </a:pPr>
            <a:br>
              <a:rPr lang="en-US" b="0" i="0" u="none" strike="noStrike" dirty="0">
                <a:effectLst/>
                <a:latin typeface="Arial" panose="020B0604020202020204" pitchFamily="34" charset="0"/>
              </a:rPr>
            </a:br>
            <a:endParaRPr lang="en-US" b="0" i="0" u="none" strike="noStrike" dirty="0">
              <a:effectLst/>
              <a:latin typeface="Arial" panose="020B0604020202020204" pitchFamily="34" charset="0"/>
            </a:endParaRPr>
          </a:p>
        </p:txBody>
      </p:sp>
    </p:spTree>
    <p:extLst>
      <p:ext uri="{BB962C8B-B14F-4D97-AF65-F5344CB8AC3E}">
        <p14:creationId xmlns:p14="http://schemas.microsoft.com/office/powerpoint/2010/main" val="1109639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170</TotalTime>
  <Words>1524</Words>
  <Application>Microsoft Macintosh PowerPoint</Application>
  <PresentationFormat>On-screen Show (16:9)</PresentationFormat>
  <Paragraphs>95</Paragraphs>
  <Slides>23</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Calibri Light</vt:lpstr>
      <vt:lpstr>Arial</vt:lpstr>
      <vt:lpstr>Söhne</vt:lpstr>
      <vt:lpstr>Calibri</vt:lpstr>
      <vt:lpstr>-webkit-standard</vt:lpstr>
      <vt:lpstr>Office Theme</vt:lpstr>
      <vt:lpstr>Empowering Students to Craft Meaningful Essays </vt:lpstr>
      <vt:lpstr>INTRODUCTION TO THE WRITING CENTER</vt:lpstr>
      <vt:lpstr>SERVICES OFFERED</vt:lpstr>
      <vt:lpstr>INDIVIDUAL CONSULTATIONS</vt:lpstr>
      <vt:lpstr>WORKSHOP OPPORTUNITIES</vt:lpstr>
      <vt:lpstr>ONLINE RESOURCES</vt:lpstr>
      <vt:lpstr> CONCLUSION</vt:lpstr>
      <vt:lpstr>Overview of the Writing Process</vt:lpstr>
      <vt:lpstr>PREWRITING STAGE</vt:lpstr>
      <vt:lpstr>DRAFTING STAGE</vt:lpstr>
      <vt:lpstr>REVISING AND EDITING/PROOFREADING STAGE</vt:lpstr>
      <vt:lpstr>SUBMISSION/ PUBLISHING STAGE</vt:lpstr>
      <vt:lpstr>CONCLUSION</vt:lpstr>
      <vt:lpstr>Understanding Academic Integrity: Plagiarism and Generative AI</vt:lpstr>
      <vt:lpstr>DEFINITION OF PLAGIARISM</vt:lpstr>
      <vt:lpstr>CONSEQUENCES OF PLAGIARISM</vt:lpstr>
      <vt:lpstr>WHY PLAGIARISM IS WRONG</vt:lpstr>
      <vt:lpstr>INTRODUCTION TO AI-ASSISTED WRITING</vt:lpstr>
      <vt:lpstr>RISKS OF AI-ASSISTED WRITING</vt:lpstr>
      <vt:lpstr>ACADEMIC INTEGRITY POLICIES</vt:lpstr>
      <vt:lpstr>CONCLUSION</vt:lpstr>
      <vt:lpstr>SUMMARY</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Empowering Students to Craft Meaningful Essays </dc:title>
  <cp:lastModifiedBy>Emilienne Idorenyin Akpan</cp:lastModifiedBy>
  <cp:revision>4</cp:revision>
  <dcterms:modified xsi:type="dcterms:W3CDTF">2024-07-15T17:29:03Z</dcterms:modified>
</cp:coreProperties>
</file>