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06" r:id="rId4"/>
    <p:sldMasterId id="2147483772" r:id="rId5"/>
  </p:sldMasterIdLst>
  <p:notesMasterIdLst>
    <p:notesMasterId r:id="rId44"/>
  </p:notesMasterIdLst>
  <p:sldIdLst>
    <p:sldId id="256" r:id="rId6"/>
    <p:sldId id="257" r:id="rId7"/>
    <p:sldId id="258" r:id="rId8"/>
    <p:sldId id="259" r:id="rId9"/>
    <p:sldId id="266" r:id="rId10"/>
    <p:sldId id="262" r:id="rId11"/>
    <p:sldId id="263" r:id="rId12"/>
    <p:sldId id="264" r:id="rId13"/>
    <p:sldId id="265" r:id="rId14"/>
    <p:sldId id="267" r:id="rId15"/>
    <p:sldId id="261" r:id="rId16"/>
    <p:sldId id="268" r:id="rId17"/>
    <p:sldId id="271" r:id="rId18"/>
    <p:sldId id="272" r:id="rId19"/>
    <p:sldId id="273" r:id="rId20"/>
    <p:sldId id="274" r:id="rId21"/>
    <p:sldId id="275" r:id="rId22"/>
    <p:sldId id="276" r:id="rId23"/>
    <p:sldId id="277" r:id="rId24"/>
    <p:sldId id="278" r:id="rId25"/>
    <p:sldId id="279" r:id="rId26"/>
    <p:sldId id="280" r:id="rId27"/>
    <p:sldId id="300" r:id="rId28"/>
    <p:sldId id="285" r:id="rId29"/>
    <p:sldId id="289" r:id="rId30"/>
    <p:sldId id="291" r:id="rId31"/>
    <p:sldId id="292" r:id="rId32"/>
    <p:sldId id="293" r:id="rId33"/>
    <p:sldId id="301" r:id="rId34"/>
    <p:sldId id="307" r:id="rId35"/>
    <p:sldId id="308" r:id="rId36"/>
    <p:sldId id="309" r:id="rId37"/>
    <p:sldId id="311" r:id="rId38"/>
    <p:sldId id="312" r:id="rId39"/>
    <p:sldId id="313" r:id="rId40"/>
    <p:sldId id="314" r:id="rId41"/>
    <p:sldId id="316" r:id="rId42"/>
    <p:sldId id="31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36" autoAdjust="0"/>
    <p:restoredTop sz="94660"/>
  </p:normalViewPr>
  <p:slideViewPr>
    <p:cSldViewPr snapToGrid="0">
      <p:cViewPr varScale="1">
        <p:scale>
          <a:sx n="122" d="100"/>
          <a:sy n="122" d="100"/>
        </p:scale>
        <p:origin x="208"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1A576-B9DA-482B-B72C-8F8D445E0BDD}" type="datetimeFigureOut">
              <a:rPr lang="en-US" smtClean="0"/>
              <a:t>7/15/24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D6113-6D17-4131-9EA9-BB84910614ED}" type="slidenum">
              <a:rPr lang="en-US" smtClean="0"/>
              <a:t>‹#›</a:t>
            </a:fld>
            <a:endParaRPr lang="en-US"/>
          </a:p>
        </p:txBody>
      </p:sp>
    </p:spTree>
    <p:extLst>
      <p:ext uri="{BB962C8B-B14F-4D97-AF65-F5344CB8AC3E}">
        <p14:creationId xmlns:p14="http://schemas.microsoft.com/office/powerpoint/2010/main" val="1012133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5BC261-6F80-485E-B4C8-6D29E8C2A193}" type="slidenum">
              <a:rPr lang="en-US" smtClean="0"/>
              <a:t>33</a:t>
            </a:fld>
            <a:endParaRPr lang="en-US"/>
          </a:p>
        </p:txBody>
      </p:sp>
    </p:spTree>
    <p:extLst>
      <p:ext uri="{BB962C8B-B14F-4D97-AF65-F5344CB8AC3E}">
        <p14:creationId xmlns:p14="http://schemas.microsoft.com/office/powerpoint/2010/main" val="3489894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1" y="1769544"/>
            <a:ext cx="7838559" cy="18288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3429001" y="3598339"/>
            <a:ext cx="7838559" cy="1049867"/>
          </a:xfrm>
        </p:spPr>
        <p:txBody>
          <a:bodyPr anchor="t"/>
          <a:lstStyle>
            <a:lvl1pPr marL="0" indent="0" algn="ctr">
              <a:buNone/>
              <a:defRPr>
                <a:solidFill>
                  <a:schemeClr val="tx1"/>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10514014" y="5883279"/>
            <a:ext cx="753545" cy="365125"/>
          </a:xfrm>
          <a:prstGeom prst="rect">
            <a:avLst/>
          </a:prstGeom>
        </p:spPr>
        <p:txBody>
          <a:bodyPr/>
          <a:lstStyle/>
          <a:p>
            <a:fld id="{C7C22E40-324A-4BD4-AEDD-FE0ADE9B5B4B}" type="slidenum">
              <a:rPr lang="en-US" smtClean="0"/>
              <a:t>‹#›</a:t>
            </a:fld>
            <a:endParaRPr lang="en-US"/>
          </a:p>
        </p:txBody>
      </p:sp>
    </p:spTree>
    <p:extLst>
      <p:ext uri="{BB962C8B-B14F-4D97-AF65-F5344CB8AC3E}">
        <p14:creationId xmlns:p14="http://schemas.microsoft.com/office/powerpoint/2010/main" val="179370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7" name="Picture 6">
            <a:extLst>
              <a:ext uri="{FF2B5EF4-FFF2-40B4-BE49-F238E27FC236}">
                <a16:creationId xmlns:a16="http://schemas.microsoft.com/office/drawing/2014/main" id="{E8D0F162-D850-4E49-8B0E-36E2588C7A54}"/>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5407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3" y="1761071"/>
            <a:ext cx="9590551" cy="1828813"/>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295403" y="3589879"/>
            <a:ext cx="9590551" cy="1507054"/>
          </a:xfrm>
        </p:spPr>
        <p:txBody>
          <a:bodyPr anchor="t"/>
          <a:lstStyle>
            <a:lvl1pPr marL="0" indent="0" algn="ctr">
              <a:buNone/>
              <a:defRPr sz="1500">
                <a:solidFill>
                  <a:schemeClr val="tx1"/>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5" name="Footer Placeholder 4"/>
          <p:cNvSpPr>
            <a:spLocks noGrp="1"/>
          </p:cNvSpPr>
          <p:nvPr>
            <p:ph type="ftr" sz="quarter" idx="11"/>
          </p:nvPr>
        </p:nvSpPr>
        <p:spPr>
          <a:xfrm>
            <a:off x="913798" y="5883279"/>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7" name="Picture 6">
            <a:extLst>
              <a:ext uri="{FF2B5EF4-FFF2-40B4-BE49-F238E27FC236}">
                <a16:creationId xmlns:a16="http://schemas.microsoft.com/office/drawing/2014/main" id="{E83C7A40-9ED3-4F3F-B7F7-977248E51AA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0487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8"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4" y="1732453"/>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73D19205-D4BE-440A-A5E6-1626404B9BE6}"/>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7968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3795" y="1734509"/>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8485" y="1734509"/>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4" name="Content Placeholder 3"/>
          <p:cNvSpPr>
            <a:spLocks noGrp="1"/>
          </p:cNvSpPr>
          <p:nvPr>
            <p:ph sz="half" idx="2"/>
          </p:nvPr>
        </p:nvSpPr>
        <p:spPr>
          <a:xfrm>
            <a:off x="1005872" y="2380141"/>
            <a:ext cx="4876344"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8" y="1835258"/>
            <a:ext cx="4895331" cy="544883"/>
          </a:xfrm>
        </p:spPr>
        <p:txBody>
          <a:bodyPr anchor="b">
            <a:noAutofit/>
          </a:bodyPr>
          <a:lstStyle>
            <a:lvl1pPr marL="0" indent="0" algn="ctr">
              <a:buNone/>
              <a:defRPr sz="1800" b="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6294968" y="2380141"/>
            <a:ext cx="4895331" cy="3411063"/>
          </a:xfrm>
        </p:spPr>
        <p:txBody>
          <a:bodyPr anchor="t">
            <a:normAutofit/>
          </a:bodyPr>
          <a:lstStyle>
            <a:lvl1pPr>
              <a:defRPr sz="1350"/>
            </a:lvl1pPr>
            <a:lvl2pPr>
              <a:defRPr sz="1200"/>
            </a:lvl2pPr>
            <a:lvl3pPr>
              <a:defRPr sz="105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8" name="Footer Placeholder 7"/>
          <p:cNvSpPr>
            <a:spLocks noGrp="1"/>
          </p:cNvSpPr>
          <p:nvPr>
            <p:ph type="ftr" sz="quarter" idx="11"/>
          </p:nvPr>
        </p:nvSpPr>
        <p:spPr>
          <a:xfrm>
            <a:off x="913798" y="5883279"/>
            <a:ext cx="667286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8562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6" name="Picture 5">
            <a:extLst>
              <a:ext uri="{FF2B5EF4-FFF2-40B4-BE49-F238E27FC236}">
                <a16:creationId xmlns:a16="http://schemas.microsoft.com/office/drawing/2014/main" id="{60AC1449-5F85-4B49-A6C1-E65EB901BEB8}"/>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9381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p:nvPicPr>
        <p:blipFill rotWithShape="1">
          <a:blip r:embed="rId2"/>
          <a:srcRect l="50000"/>
          <a:stretch/>
        </p:blipFill>
        <p:spPr>
          <a:xfrm>
            <a:off x="0" y="0"/>
            <a:ext cx="2484816"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3471863" y="3014665"/>
            <a:ext cx="7615237" cy="828675"/>
          </a:xfrm>
        </p:spPr>
        <p:txBody>
          <a:bodyPr>
            <a:normAutofit/>
          </a:bodyPr>
          <a:lstStyle>
            <a:lvl1pPr marL="27674" indent="0" algn="ctr">
              <a:buNone/>
              <a:defRPr sz="3600"/>
            </a:lvl1pPr>
          </a:lstStyle>
          <a:p>
            <a:pPr lvl="0"/>
            <a:r>
              <a:rPr lang="en-US" dirty="0"/>
              <a:t>END</a:t>
            </a:r>
            <a:endParaRPr lang="x-none" dirty="0"/>
          </a:p>
        </p:txBody>
      </p:sp>
    </p:spTree>
    <p:extLst>
      <p:ext uri="{BB962C8B-B14F-4D97-AF65-F5344CB8AC3E}">
        <p14:creationId xmlns:p14="http://schemas.microsoft.com/office/powerpoint/2010/main" val="996735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8" y="609600"/>
            <a:ext cx="3706889" cy="1821918"/>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855635"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8" y="2431518"/>
            <a:ext cx="3706889" cy="3359681"/>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F1AB5380-A1E9-4842-889C-158F1593398D}"/>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36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293667" y="609600"/>
            <a:ext cx="3584167" cy="5204832"/>
          </a:xfrm>
          <a:prstGeom prst="rect">
            <a:avLst/>
          </a:prstGeom>
        </p:spPr>
      </p:pic>
      <p:sp>
        <p:nvSpPr>
          <p:cNvPr id="2" name="Title 1"/>
          <p:cNvSpPr>
            <a:spLocks noGrp="1"/>
          </p:cNvSpPr>
          <p:nvPr>
            <p:ph type="title"/>
          </p:nvPr>
        </p:nvSpPr>
        <p:spPr>
          <a:xfrm>
            <a:off x="913796" y="609923"/>
            <a:ext cx="5934949" cy="1829338"/>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4" y="763702"/>
            <a:ext cx="3275751" cy="4912822"/>
          </a:xfr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13796" y="2439261"/>
            <a:ext cx="5934949" cy="3376134"/>
          </a:xfrm>
        </p:spPr>
        <p:txBody>
          <a:bodyPr anchor="t">
            <a:normAutofit/>
          </a:bodyPr>
          <a:lstStyle>
            <a:lvl1pPr marL="0" indent="0" algn="ctr">
              <a:buNone/>
              <a:defRPr sz="120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9" name="Picture 8">
            <a:extLst>
              <a:ext uri="{FF2B5EF4-FFF2-40B4-BE49-F238E27FC236}">
                <a16:creationId xmlns:a16="http://schemas.microsoft.com/office/drawing/2014/main" id="{A7D73A98-2CF0-402A-92BA-368538AD6934}"/>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8942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3886" y="547807"/>
            <a:ext cx="10141799" cy="3816806"/>
          </a:xfrm>
          <a:prstGeom prst="rect">
            <a:avLst/>
          </a:prstGeom>
        </p:spPr>
      </p:pic>
      <p:sp>
        <p:nvSpPr>
          <p:cNvPr id="2" name="Title 1"/>
          <p:cNvSpPr>
            <a:spLocks noGrp="1"/>
          </p:cNvSpPr>
          <p:nvPr>
            <p:ph type="title"/>
          </p:nvPr>
        </p:nvSpPr>
        <p:spPr>
          <a:xfrm>
            <a:off x="913807" y="4565255"/>
            <a:ext cx="10355327" cy="543472"/>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13"/>
            <a:ext cx="9845347" cy="3525671"/>
          </a:xfrm>
          <a:effectLst>
            <a:outerShdw blurRad="38100" dist="25400" dir="4440000">
              <a:srgbClr val="000000">
                <a:alpha val="36000"/>
              </a:srgbClr>
            </a:outerShdw>
          </a:effectLst>
        </p:spPr>
        <p:txBody>
          <a:bodyPr anchor="t">
            <a:normAutofit/>
          </a:bodyPr>
          <a:lstStyle>
            <a:lvl1pPr marL="0" indent="0" algn="ctr">
              <a:buNone/>
              <a:defRPr sz="1500"/>
            </a:lvl1pPr>
            <a:lvl2pPr marL="342892" indent="0">
              <a:buNone/>
              <a:defRPr sz="1500"/>
            </a:lvl2pPr>
            <a:lvl3pPr marL="685783" indent="0">
              <a:buNone/>
              <a:defRPr sz="15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913796" y="5108728"/>
            <a:ext cx="10353763" cy="682472"/>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9" name="Picture 8">
            <a:extLst>
              <a:ext uri="{FF2B5EF4-FFF2-40B4-BE49-F238E27FC236}">
                <a16:creationId xmlns:a16="http://schemas.microsoft.com/office/drawing/2014/main" id="{875604D6-24BC-4252-97D9-A0AA62007E80}"/>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1587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6" y="608437"/>
            <a:ext cx="10353763"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913796" y="4295180"/>
            <a:ext cx="10353763" cy="1501826"/>
          </a:xfrm>
        </p:spPr>
        <p:txBody>
          <a:bodyPr anchor="ct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8" name="Picture 7">
            <a:extLst>
              <a:ext uri="{FF2B5EF4-FFF2-40B4-BE49-F238E27FC236}">
                <a16:creationId xmlns:a16="http://schemas.microsoft.com/office/drawing/2014/main" id="{830E6062-A0D6-40CB-A9BE-A1ACFC1ED64E}"/>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9988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720645" y="3610036"/>
            <a:ext cx="8752299" cy="532749"/>
          </a:xfrm>
        </p:spPr>
        <p:txBody>
          <a:bodyPr anchor="t">
            <a:normAutofit/>
          </a:bodyPr>
          <a:lstStyle>
            <a:lvl1pPr marL="0" indent="0" algn="r">
              <a:buNone/>
              <a:defRPr sz="105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4" name="Text Placeholder 3"/>
          <p:cNvSpPr>
            <a:spLocks noGrp="1"/>
          </p:cNvSpPr>
          <p:nvPr>
            <p:ph type="body" sz="half" idx="2"/>
          </p:nvPr>
        </p:nvSpPr>
        <p:spPr>
          <a:xfrm>
            <a:off x="913796" y="4304353"/>
            <a:ext cx="10353763" cy="1489496"/>
          </a:xfrm>
        </p:spPr>
        <p:txBody>
          <a:bodyPr anchor="ctr">
            <a:normAutofit/>
          </a:bodyPr>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6" name="Footer Placeholder 5"/>
          <p:cNvSpPr>
            <a:spLocks noGrp="1"/>
          </p:cNvSpPr>
          <p:nvPr>
            <p:ph type="ftr" sz="quarter" idx="11"/>
          </p:nvPr>
        </p:nvSpPr>
        <p:spPr>
          <a:xfrm>
            <a:off x="913798" y="5883279"/>
            <a:ext cx="667286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1157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314700" y="2126946"/>
            <a:ext cx="7952859" cy="25118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3314760" y="4650556"/>
            <a:ext cx="7951227" cy="1140644"/>
          </a:xfrm>
        </p:spPr>
        <p:txBody>
          <a:bodyPr anchor="t"/>
          <a:lstStyle>
            <a:lvl1pPr marL="0" indent="0" algn="ctr">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p:nvPicPr>
        <p:blipFill rotWithShape="1">
          <a:blip r:embed="rId2"/>
          <a:srcRect l="50000"/>
          <a:stretch/>
        </p:blipFill>
        <p:spPr>
          <a:xfrm>
            <a:off x="0" y="0"/>
            <a:ext cx="2484816" cy="6858000"/>
          </a:xfrm>
          <a:prstGeom prst="rect">
            <a:avLst/>
          </a:prstGeom>
        </p:spPr>
      </p:pic>
    </p:spTree>
    <p:extLst>
      <p:ext uri="{BB962C8B-B14F-4D97-AF65-F5344CB8AC3E}">
        <p14:creationId xmlns:p14="http://schemas.microsoft.com/office/powerpoint/2010/main" val="2464634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6" y="609600"/>
            <a:ext cx="10353763"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18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p:nvPicPr>
        <p:blipFill>
          <a:blip r:embed="rId2"/>
          <a:stretch>
            <a:fillRect/>
          </a:stretch>
        </p:blipFill>
        <p:spPr>
          <a:xfrm>
            <a:off x="913795" y="5883277"/>
            <a:ext cx="1132959"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9116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7963" y="1818218"/>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02" y="1818218"/>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36051" y="1818218"/>
            <a:ext cx="3339972" cy="1847851"/>
          </a:xfrm>
          <a:prstGeom prst="rect">
            <a:avLst/>
          </a:prstGeom>
        </p:spPr>
      </p:pic>
      <p:sp>
        <p:nvSpPr>
          <p:cNvPr id="30" name="Title 1"/>
          <p:cNvSpPr>
            <a:spLocks noGrp="1"/>
          </p:cNvSpPr>
          <p:nvPr>
            <p:ph type="title"/>
          </p:nvPr>
        </p:nvSpPr>
        <p:spPr>
          <a:xfrm>
            <a:off x="913796"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13795" y="4480372"/>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4441435" y="4480371"/>
            <a:ext cx="3300984" cy="1310833"/>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1500" b="0">
                <a:solidFill>
                  <a:schemeClr val="tx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892" indent="0">
              <a:buNone/>
              <a:defRPr sz="1200"/>
            </a:lvl2pPr>
            <a:lvl3pPr marL="685783" indent="0">
              <a:buNone/>
              <a:defRPr sz="1200"/>
            </a:lvl3pPr>
            <a:lvl4pPr marL="1028675" indent="0">
              <a:buNone/>
              <a:defRPr sz="1200"/>
            </a:lvl4pPr>
            <a:lvl5pPr marL="1371566" indent="0">
              <a:buNone/>
              <a:defRPr sz="1200"/>
            </a:lvl5pPr>
            <a:lvl6pPr marL="1714457" indent="0">
              <a:buNone/>
              <a:defRPr sz="1200"/>
            </a:lvl6pPr>
            <a:lvl7pPr marL="2057348" indent="0">
              <a:buNone/>
              <a:defRPr sz="1200"/>
            </a:lvl7pPr>
            <a:lvl8pPr marL="2400240" indent="0">
              <a:buNone/>
              <a:defRPr sz="1200"/>
            </a:lvl8pPr>
            <a:lvl9pPr marL="2743132"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7966572" y="4480369"/>
            <a:ext cx="3300984" cy="1310835"/>
          </a:xfrm>
        </p:spPr>
        <p:txBody>
          <a:bodyPr anchor="t">
            <a:normAutofit/>
          </a:bodyPr>
          <a:lstStyle>
            <a:lvl1pPr marL="0" indent="0" algn="ctr">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3" name="Date Placeholder 2"/>
          <p:cNvSpPr>
            <a:spLocks noGrp="1"/>
          </p:cNvSpPr>
          <p:nvPr>
            <p:ph type="dt" sz="half" idx="10"/>
          </p:nvPr>
        </p:nvSpPr>
        <p:spPr>
          <a:xfrm>
            <a:off x="7678736" y="5883279"/>
            <a:ext cx="2743200" cy="365125"/>
          </a:xfrm>
          <a:prstGeom prst="rect">
            <a:avLst/>
          </a:prstGeom>
        </p:spPr>
        <p:txBody>
          <a:bodyPr/>
          <a:lstStyle/>
          <a:p>
            <a:fld id="{F3ED1DFE-0DDB-4318-9C03-6F8161B46D90}" type="datetimeFigureOut">
              <a:rPr lang="en-US" smtClean="0"/>
              <a:t>7/15/24</a:t>
            </a:fld>
            <a:endParaRPr lang="en-US"/>
          </a:p>
        </p:txBody>
      </p:sp>
      <p:sp>
        <p:nvSpPr>
          <p:cNvPr id="4" name="Footer Placeholder 3"/>
          <p:cNvSpPr>
            <a:spLocks noGrp="1"/>
          </p:cNvSpPr>
          <p:nvPr>
            <p:ph type="ftr" sz="quarter" idx="11"/>
          </p:nvPr>
        </p:nvSpPr>
        <p:spPr>
          <a:xfrm>
            <a:off x="913798" y="5883279"/>
            <a:ext cx="667286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4" y="5883279"/>
            <a:ext cx="753545" cy="365125"/>
          </a:xfrm>
          <a:prstGeom prst="rect">
            <a:avLst/>
          </a:prstGeom>
        </p:spPr>
        <p:txBody>
          <a:bodyPr/>
          <a:lstStyle/>
          <a:p>
            <a:fld id="{C7C22E40-324A-4BD4-AEDD-FE0ADE9B5B4B}" type="slidenum">
              <a:rPr lang="en-US" smtClean="0"/>
              <a:t>‹#›</a:t>
            </a:fld>
            <a:endParaRPr lang="en-US"/>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p:nvPicPr>
        <p:blipFill>
          <a:blip r:embed="rId3"/>
          <a:stretch>
            <a:fillRect/>
          </a:stretch>
        </p:blipFill>
        <p:spPr>
          <a:xfrm>
            <a:off x="913795" y="5883277"/>
            <a:ext cx="1132959"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1528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74061664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62892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448986709"/>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9180520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31865484"/>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06204325"/>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3047157"/>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041507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44178481"/>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0041073"/>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69295120"/>
      </p:ext>
    </p:extLst>
  </p:cSld>
  <p:clrMapOvr>
    <a:masterClrMapping/>
  </p:clrMapOvr>
  <p:transition spd="slow">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86798955"/>
      </p:ext>
    </p:extLst>
  </p:cSld>
  <p:clrMapOvr>
    <a:masterClrMapping/>
  </p:clrMapOvr>
  <p:transition spd="slow">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7877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321482279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4684632" y="-4705653"/>
            <a:ext cx="2819400" cy="12230708"/>
          </a:xfrm>
          <a:prstGeom prst="rect">
            <a:avLst/>
          </a:prstGeom>
        </p:spPr>
      </p:pic>
      <p:sp>
        <p:nvSpPr>
          <p:cNvPr id="2" name="Title 1"/>
          <p:cNvSpPr>
            <a:spLocks noGrp="1"/>
          </p:cNvSpPr>
          <p:nvPr>
            <p:ph type="title" hasCustomPrompt="1"/>
          </p:nvPr>
        </p:nvSpPr>
        <p:spPr>
          <a:xfrm>
            <a:off x="6096000" y="3048000"/>
            <a:ext cx="57912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9042400" y="5334000"/>
            <a:ext cx="2844800" cy="990600"/>
          </a:xfrm>
        </p:spPr>
        <p:txBody>
          <a:bodyPr>
            <a:normAutofit/>
          </a:bodyPr>
          <a:lstStyle>
            <a:lvl1pPr marL="0" indent="0" algn="ctr">
              <a:buNone/>
              <a:defRPr sz="1800"/>
            </a:lvl1pPr>
          </a:lstStyle>
          <a:p>
            <a:r>
              <a:rPr lang="en-US" dirty="0"/>
              <a:t>Company Logo</a:t>
            </a:r>
          </a:p>
        </p:txBody>
      </p:sp>
    </p:spTree>
    <p:extLst>
      <p:ext uri="{BB962C8B-B14F-4D97-AF65-F5344CB8AC3E}">
        <p14:creationId xmlns:p14="http://schemas.microsoft.com/office/powerpoint/2010/main" val="17407535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89682900"/>
      </p:ext>
    </p:extLst>
  </p:cSld>
  <p:clrMapOvr>
    <a:masterClrMapping/>
  </p:clrMapOvr>
  <p:transition spd="slow">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3" name="Date Placeholder 3"/>
          <p:cNvSpPr>
            <a:spLocks noGrp="1"/>
          </p:cNvSpPr>
          <p:nvPr>
            <p:ph type="dt" sz="half" idx="10"/>
          </p:nvPr>
        </p:nvSpPr>
        <p:spPr>
          <a:xfrm>
            <a:off x="1016000" y="6356351"/>
            <a:ext cx="2844800" cy="365125"/>
          </a:xfrm>
        </p:spPr>
        <p:txBody>
          <a:bodyPr/>
          <a:lstStyle/>
          <a:p>
            <a:fld id="{757B281C-5159-4971-8228-52B9A72E9ED2}" type="datetimeFigureOut">
              <a:rPr lang="en-US" smtClean="0"/>
              <a:pPr/>
              <a:t>7/15/24</a:t>
            </a:fld>
            <a:endParaRPr lang="en-US" dirty="0"/>
          </a:p>
        </p:txBody>
      </p:sp>
      <p:sp>
        <p:nvSpPr>
          <p:cNvPr id="4" name="Footer Placeholder 4"/>
          <p:cNvSpPr>
            <a:spLocks noGrp="1"/>
          </p:cNvSpPr>
          <p:nvPr>
            <p:ph type="ftr" sz="quarter" idx="11"/>
          </p:nvPr>
        </p:nvSpPr>
        <p:spPr>
          <a:xfrm>
            <a:off x="4470400" y="6356351"/>
            <a:ext cx="3860800" cy="365125"/>
          </a:xfrm>
        </p:spPr>
        <p:txBody>
          <a:bodyPr/>
          <a:lstStyle/>
          <a:p>
            <a:endParaRPr lang="en-US" dirty="0"/>
          </a:p>
        </p:txBody>
      </p:sp>
      <p:sp>
        <p:nvSpPr>
          <p:cNvPr id="5"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83326551"/>
      </p:ext>
    </p:extLst>
  </p:cSld>
  <p:clrMapOvr>
    <a:masterClrMapping/>
  </p:clrMapOvr>
  <p:transition spd="slow">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494239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654171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025482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689349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256765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9763000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1492192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957474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378866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894699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77FA41-CDBD-4E3A-B324-6BBBCA1966F6}" type="datetimeFigureOut">
              <a:rPr lang="en-GB" smtClean="0"/>
              <a:pPr/>
              <a:t>15/07/2024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44AE36-21C1-406F-A08D-BFA7A984A49B}" type="slidenum">
              <a:rPr lang="en-GB" smtClean="0"/>
              <a:pPr/>
              <a:t>‹#›</a:t>
            </a:fld>
            <a:endParaRPr lang="en-GB"/>
          </a:p>
        </p:txBody>
      </p:sp>
    </p:spTree>
    <p:extLst>
      <p:ext uri="{BB962C8B-B14F-4D97-AF65-F5344CB8AC3E}">
        <p14:creationId xmlns:p14="http://schemas.microsoft.com/office/powerpoint/2010/main" val="13910460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559484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90746187"/>
      </p:ext>
    </p:extLst>
  </p:cSld>
  <p:clrMapOvr>
    <a:masterClrMapping/>
  </p:clrMapOvr>
  <p:transition spd="slow">
    <p:wipe di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610930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1694994"/>
      </p:ext>
    </p:extLst>
  </p:cSld>
  <p:clrMapOvr>
    <a:masterClrMapping/>
  </p:clrMapOvr>
  <p:transition spd="slow">
    <p:wipe di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23427783"/>
      </p:ext>
    </p:extLst>
  </p:cSld>
  <p:clrMapOvr>
    <a:masterClrMapping/>
  </p:clrMapOvr>
  <p:transition spd="slow">
    <p:wipe di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52589114"/>
      </p:ext>
    </p:extLst>
  </p:cSld>
  <p:clrMapOvr>
    <a:masterClrMapping/>
  </p:clrMapOvr>
  <p:transition spd="slow">
    <p:wipe di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21577241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27758155"/>
      </p:ext>
    </p:extLst>
  </p:cSld>
  <p:clrMapOvr>
    <a:masterClrMapping/>
  </p:clrMapOvr>
  <p:transition spd="slow">
    <p:wipe dir="d"/>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65911313"/>
      </p:ext>
    </p:extLst>
  </p:cSld>
  <p:clrMapOvr>
    <a:masterClrMapping/>
  </p:clrMapOvr>
  <p:transition spd="slow">
    <p:wipe dir="d"/>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41678443"/>
      </p:ext>
    </p:extLst>
  </p:cSld>
  <p:clrMapOvr>
    <a:masterClrMapping/>
  </p:clrMapOvr>
  <p:transition spd="slow">
    <p:wipe dir="d"/>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787171121"/>
      </p:ext>
    </p:extLst>
  </p:cSld>
  <p:clrMapOvr>
    <a:masterClrMapping/>
  </p:clrMapOvr>
  <p:transition spd="slow">
    <p:wipe dir="d"/>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947865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3978566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ctrTitle"/>
          </p:nvPr>
        </p:nvSpPr>
        <p:spPr>
          <a:xfrm>
            <a:off x="3023660" y="764704"/>
            <a:ext cx="8562547" cy="1005670"/>
          </a:xfrm>
        </p:spPr>
        <p:txBody>
          <a:bodyPr/>
          <a:lstStyle/>
          <a:p>
            <a:r>
              <a:rPr lang="en-US"/>
              <a:t>Click to edit Master title style</a:t>
            </a:r>
            <a:endParaRPr lang="en-GB"/>
          </a:p>
        </p:txBody>
      </p:sp>
      <p:sp>
        <p:nvSpPr>
          <p:cNvPr id="3" name="Subtitle 2"/>
          <p:cNvSpPr>
            <a:spLocks noGrp="1"/>
          </p:cNvSpPr>
          <p:nvPr>
            <p:ph type="subTitle" idx="1"/>
          </p:nvPr>
        </p:nvSpPr>
        <p:spPr>
          <a:xfrm>
            <a:off x="3620296" y="2520478"/>
            <a:ext cx="7051509" cy="1198984"/>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5046850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48064"/>
            <a:ext cx="8750763" cy="1143000"/>
          </a:xfrm>
        </p:spPr>
        <p:txBody>
          <a:bodyPr/>
          <a:lstStyle/>
          <a:p>
            <a:r>
              <a:rPr lang="en-US"/>
              <a:t>Click to edit Master title style</a:t>
            </a:r>
            <a:endParaRPr lang="en-GB"/>
          </a:p>
        </p:txBody>
      </p:sp>
      <p:sp>
        <p:nvSpPr>
          <p:cNvPr id="3" name="Content Placeholder 2"/>
          <p:cNvSpPr>
            <a:spLocks noGrp="1"/>
          </p:cNvSpPr>
          <p:nvPr>
            <p:ph idx="1"/>
          </p:nvPr>
        </p:nvSpPr>
        <p:spPr>
          <a:xfrm>
            <a:off x="2831637" y="1773626"/>
            <a:ext cx="8750763" cy="46077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p:cNvSpPr>
            <a:spLocks noGrp="1"/>
          </p:cNvSpPr>
          <p:nvPr>
            <p:ph type="dt" sz="half" idx="10"/>
          </p:nvPr>
        </p:nvSpPr>
        <p:spPr>
          <a:xfrm>
            <a:off x="609600" y="6453339"/>
            <a:ext cx="2844800" cy="268139"/>
          </a:xfr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9" name="Footer Placeholder 4"/>
          <p:cNvSpPr>
            <a:spLocks noGrp="1"/>
          </p:cNvSpPr>
          <p:nvPr>
            <p:ph type="ftr" sz="quarter" idx="11"/>
          </p:nvPr>
        </p:nvSpPr>
        <p:spPr>
          <a:xfrm>
            <a:off x="4165600" y="6453339"/>
            <a:ext cx="3860800" cy="268139"/>
          </a:xfrm>
        </p:spPr>
        <p:txBody>
          <a:bodyPr/>
          <a:lstStyle>
            <a:lvl1pPr>
              <a:defRPr b="1">
                <a:solidFill>
                  <a:schemeClr val="bg1"/>
                </a:solidFill>
              </a:defRPr>
            </a:lvl1pPr>
          </a:lstStyle>
          <a:p>
            <a:endParaRPr lang="en-US" dirty="0"/>
          </a:p>
        </p:txBody>
      </p:sp>
      <p:sp>
        <p:nvSpPr>
          <p:cNvPr id="10" name="Slide Number Placeholder 5"/>
          <p:cNvSpPr>
            <a:spLocks noGrp="1"/>
          </p:cNvSpPr>
          <p:nvPr>
            <p:ph type="sldNum" sz="quarter" idx="12"/>
          </p:nvPr>
        </p:nvSpPr>
        <p:spPr>
          <a:xfrm>
            <a:off x="8737600" y="6453339"/>
            <a:ext cx="2844800" cy="268139"/>
          </a:xfr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549102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9" y="4406903"/>
            <a:ext cx="8544951"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2927649" y="692697"/>
            <a:ext cx="8544951" cy="3714204"/>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15208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927648" y="404664"/>
            <a:ext cx="8654752" cy="1012974"/>
          </a:xfrm>
        </p:spPr>
        <p:txBody>
          <a:bodyPr/>
          <a:lstStyle/>
          <a:p>
            <a:r>
              <a:rPr lang="en-US"/>
              <a:t>Click to edit Master title style</a:t>
            </a:r>
            <a:endParaRPr lang="en-GB"/>
          </a:p>
        </p:txBody>
      </p:sp>
      <p:sp>
        <p:nvSpPr>
          <p:cNvPr id="3" name="Content Placeholder 2"/>
          <p:cNvSpPr>
            <a:spLocks noGrp="1"/>
          </p:cNvSpPr>
          <p:nvPr>
            <p:ph sz="half" idx="1"/>
          </p:nvPr>
        </p:nvSpPr>
        <p:spPr>
          <a:xfrm>
            <a:off x="2933239"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7344140" y="1600203"/>
            <a:ext cx="4122869"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199540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831637" y="404664"/>
            <a:ext cx="8736971" cy="1012974"/>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864586" y="1646262"/>
            <a:ext cx="420728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864586" y="2286024"/>
            <a:ext cx="420728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7296606" y="1646262"/>
            <a:ext cx="4208940"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7296606" y="2286024"/>
            <a:ext cx="420894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8" name="Footer Placeholder 7"/>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383244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E:\AUN COVER PAGE landscape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itle 1"/>
          <p:cNvSpPr>
            <a:spLocks noGrp="1"/>
          </p:cNvSpPr>
          <p:nvPr>
            <p:ph type="title"/>
          </p:nvPr>
        </p:nvSpPr>
        <p:spPr>
          <a:xfrm>
            <a:off x="2735628" y="404664"/>
            <a:ext cx="8846773" cy="1012974"/>
          </a:xfr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453339"/>
            <a:ext cx="2844800" cy="268139"/>
          </a:xfrm>
          <a:prstGeom prst="rect">
            <a:avLst/>
          </a:prstGeom>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a:xfrm>
            <a:off x="4165600" y="6453339"/>
            <a:ext cx="3860800" cy="26813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453339"/>
            <a:ext cx="2844800" cy="268139"/>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19537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075" name="Picture 3" descr="E:\AUN COVER PAGE landscape.jpg"/>
          <p:cNvPicPr>
            <a:picLocks noChangeAspect="1" noChangeArrowheads="1"/>
          </p:cNvPicPr>
          <p:nvPr/>
        </p:nvPicPr>
        <p:blipFill>
          <a:blip r:embed="rId2" cstate="print"/>
          <a:srcRect/>
          <a:stretch>
            <a:fillRect/>
          </a:stretch>
        </p:blipFill>
        <p:spPr bwMode="auto">
          <a:xfrm>
            <a:off x="-1032933" y="-352425"/>
            <a:ext cx="14259984" cy="7564438"/>
          </a:xfrm>
          <a:prstGeom prst="rect">
            <a:avLst/>
          </a:prstGeom>
          <a:noFill/>
        </p:spPr>
      </p:pic>
      <p:sp>
        <p:nvSpPr>
          <p:cNvPr id="7" name="Title 6"/>
          <p:cNvSpPr>
            <a:spLocks noGrp="1"/>
          </p:cNvSpPr>
          <p:nvPr>
            <p:ph type="title"/>
          </p:nvPr>
        </p:nvSpPr>
        <p:spPr>
          <a:xfrm>
            <a:off x="1583500" y="274638"/>
            <a:ext cx="9998901" cy="1143000"/>
          </a:xfrm>
        </p:spPr>
        <p:txBody>
          <a:bodyPr/>
          <a:lstStyle/>
          <a:p>
            <a:r>
              <a:rPr lang="en-US"/>
              <a:t>Click to edit Master title style</a:t>
            </a:r>
            <a:endParaRPr lang="en-GB" dirty="0"/>
          </a:p>
        </p:txBody>
      </p:sp>
      <p:sp>
        <p:nvSpPr>
          <p:cNvPr id="11" name="Text Placeholder 10"/>
          <p:cNvSpPr>
            <a:spLocks noGrp="1"/>
          </p:cNvSpPr>
          <p:nvPr>
            <p:ph type="body" sz="quarter" idx="14"/>
          </p:nvPr>
        </p:nvSpPr>
        <p:spPr>
          <a:xfrm>
            <a:off x="3790951" y="1773238"/>
            <a:ext cx="7969679" cy="914400"/>
          </a:xfrm>
        </p:spPr>
        <p:txBody>
          <a:bodyPr/>
          <a:lstStyle>
            <a:lvl1pPr>
              <a:buNone/>
              <a:defRPr/>
            </a:lvl1pPr>
          </a:lstStyle>
          <a:p>
            <a:pPr lvl="0"/>
            <a:r>
              <a:rPr lang="en-US"/>
              <a:t>Edit Master text styles</a:t>
            </a:r>
          </a:p>
        </p:txBody>
      </p:sp>
      <p:sp>
        <p:nvSpPr>
          <p:cNvPr id="17" name="Text Placeholder 16"/>
          <p:cNvSpPr>
            <a:spLocks noGrp="1"/>
          </p:cNvSpPr>
          <p:nvPr>
            <p:ph type="body" sz="quarter" idx="15" hasCustomPrompt="1"/>
          </p:nvPr>
        </p:nvSpPr>
        <p:spPr>
          <a:xfrm>
            <a:off x="7248128" y="5300665"/>
            <a:ext cx="4943872" cy="1368697"/>
          </a:xfrm>
        </p:spPr>
        <p:txBody>
          <a:bodyPr/>
          <a:lstStyle>
            <a:lvl1pPr>
              <a:defRPr sz="2100" b="1"/>
            </a:lvl1pPr>
            <a:lvl2pPr>
              <a:buNone/>
              <a:defRPr/>
            </a:lvl2pPr>
          </a:lstStyle>
          <a:p>
            <a:pPr lvl="0"/>
            <a:r>
              <a:rPr lang="en-US" dirty="0"/>
              <a:t>Abba </a:t>
            </a:r>
            <a:r>
              <a:rPr lang="en-US" dirty="0" err="1"/>
              <a:t>Tahir</a:t>
            </a:r>
            <a:endParaRPr lang="en-US" dirty="0"/>
          </a:p>
          <a:p>
            <a:pPr lvl="1"/>
            <a:r>
              <a:rPr lang="en-US" dirty="0"/>
              <a:t>abba@aun.edu.ng</a:t>
            </a:r>
          </a:p>
          <a:p>
            <a:pPr lvl="0"/>
            <a:endParaRPr lang="en-GB" dirty="0"/>
          </a:p>
        </p:txBody>
      </p:sp>
    </p:spTree>
    <p:extLst>
      <p:ext uri="{BB962C8B-B14F-4D97-AF65-F5344CB8AC3E}">
        <p14:creationId xmlns:p14="http://schemas.microsoft.com/office/powerpoint/2010/main" val="16497529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8603164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184233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284929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757B281C-5159-4971-8228-52B9A72E9ED2}" type="datetimeFigureOut">
              <a:rPr lang="en-US" smtClean="0"/>
              <a:pPr/>
              <a:t>7/15/24</a:t>
            </a:fld>
            <a:endParaRPr lang="en-US" dirty="0"/>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6983565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050" name="Picture 2" descr="E:\AUN COVER PAGE landscape...jpg"/>
          <p:cNvPicPr>
            <a:picLocks noChangeAspect="1" noChangeArrowheads="1"/>
          </p:cNvPicPr>
          <p:nvPr/>
        </p:nvPicPr>
        <p:blipFill>
          <a:blip r:embed="rId2" cstate="print"/>
          <a:srcRect/>
          <a:stretch>
            <a:fillRect/>
          </a:stretch>
        </p:blipFill>
        <p:spPr bwMode="auto">
          <a:xfrm>
            <a:off x="-240704" y="0"/>
            <a:ext cx="12432704" cy="6858000"/>
          </a:xfrm>
          <a:prstGeom prst="rect">
            <a:avLst/>
          </a:prstGeom>
          <a:noFill/>
        </p:spPr>
      </p:pic>
      <p:sp>
        <p:nvSpPr>
          <p:cNvPr id="3" name="Date Placeholder 2"/>
          <p:cNvSpPr>
            <a:spLocks noGrp="1"/>
          </p:cNvSpPr>
          <p:nvPr>
            <p:ph type="dt" sz="half" idx="10"/>
          </p:nvPr>
        </p:nvSpPr>
        <p:spPr/>
        <p:txBody>
          <a:bodyPr/>
          <a:lstStyle/>
          <a:p>
            <a:fld id="{757B281C-5159-4971-8228-52B9A72E9ED2}" type="datetimeFigureOut">
              <a:rPr lang="en-US" smtClean="0"/>
              <a:pPr/>
              <a:t>7/15/24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
        <p:nvSpPr>
          <p:cNvPr id="8" name="Text Placeholder 7"/>
          <p:cNvSpPr>
            <a:spLocks noGrp="1"/>
          </p:cNvSpPr>
          <p:nvPr>
            <p:ph type="body" sz="quarter" idx="13"/>
          </p:nvPr>
        </p:nvSpPr>
        <p:spPr>
          <a:xfrm>
            <a:off x="1871532" y="1628800"/>
            <a:ext cx="9697077" cy="19442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p:cNvSpPr>
            <a:spLocks noGrp="1"/>
          </p:cNvSpPr>
          <p:nvPr>
            <p:ph type="title"/>
          </p:nvPr>
        </p:nvSpPr>
        <p:spPr>
          <a:xfrm>
            <a:off x="1871532" y="404664"/>
            <a:ext cx="9710869" cy="10129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248805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8144292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6" y="609600"/>
            <a:ext cx="10353763"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6" y="1732453"/>
            <a:ext cx="10353763"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10458450" y="5943605"/>
            <a:ext cx="809108"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C22E40-324A-4BD4-AEDD-FE0ADE9B5B4B}" type="slidenum">
              <a:rPr lang="en-US" smtClean="0"/>
              <a:t>‹#›</a:t>
            </a:fld>
            <a:endParaRPr lang="en-US"/>
          </a:p>
        </p:txBody>
      </p:sp>
    </p:spTree>
    <p:extLst>
      <p:ext uri="{BB962C8B-B14F-4D97-AF65-F5344CB8AC3E}">
        <p14:creationId xmlns:p14="http://schemas.microsoft.com/office/powerpoint/2010/main" val="873959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342892" rtl="0" eaLnBrk="1" latinLnBrk="0" hangingPunct="1">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68" indent="-229494" algn="l" defTabSz="342892" rtl="0" eaLnBrk="1" latinLnBrk="0" hangingPunct="1">
        <a:spcBef>
          <a:spcPct val="20000"/>
        </a:spcBef>
        <a:spcAft>
          <a:spcPts val="45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39987" indent="-202495" algn="l" defTabSz="342892" rtl="0" eaLnBrk="1" latinLnBrk="0" hangingPunct="1">
        <a:spcBef>
          <a:spcPct val="20000"/>
        </a:spcBef>
        <a:spcAft>
          <a:spcPts val="450"/>
        </a:spcAft>
        <a:buClr>
          <a:schemeClr val="tx2"/>
        </a:buClr>
        <a:buSzPct val="70000"/>
        <a:buFont typeface="Wingdings 2" charset="2"/>
        <a:buChar char=""/>
        <a:defRPr sz="13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481" indent="-161996" algn="l" defTabSz="342892" rtl="0" eaLnBrk="1" latinLnBrk="0" hangingPunct="1">
        <a:spcBef>
          <a:spcPct val="20000"/>
        </a:spcBef>
        <a:spcAft>
          <a:spcPts val="450"/>
        </a:spcAft>
        <a:buClr>
          <a:schemeClr val="tx2"/>
        </a:buClr>
        <a:buSzPct val="70000"/>
        <a:buFont typeface="Wingdings 2" charset="2"/>
        <a:buChar char=""/>
        <a:defRPr sz="1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474"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469" indent="-16199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13"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05"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698"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592" indent="-171446" algn="l" defTabSz="342892"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707122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slow">
    <p:wipe dir="d"/>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7FA41-CDBD-4E3A-B324-6BBBCA1966F6}" type="datetimeFigureOut">
              <a:rPr lang="en-GB" smtClean="0"/>
              <a:pPr/>
              <a:t>15/07/2024</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44AE36-21C1-406F-A08D-BFA7A984A49B}" type="slidenum">
              <a:rPr lang="en-GB" smtClean="0"/>
              <a:pPr/>
              <a:t>‹#›</a:t>
            </a:fld>
            <a:endParaRPr lang="en-GB"/>
          </a:p>
        </p:txBody>
      </p:sp>
    </p:spTree>
    <p:extLst>
      <p:ext uri="{BB962C8B-B14F-4D97-AF65-F5344CB8AC3E}">
        <p14:creationId xmlns:p14="http://schemas.microsoft.com/office/powerpoint/2010/main" val="11874177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2690681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ransition spd="slow">
    <p:wipe dir="d"/>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Date Placeholder 3"/>
          <p:cNvSpPr>
            <a:spLocks noGrp="1"/>
          </p:cNvSpPr>
          <p:nvPr>
            <p:ph type="dt" sz="half" idx="2"/>
          </p:nvPr>
        </p:nvSpPr>
        <p:spPr>
          <a:xfrm>
            <a:off x="609600" y="6453339"/>
            <a:ext cx="2844800" cy="268139"/>
          </a:xfrm>
          <a:prstGeom prst="rect">
            <a:avLst/>
          </a:prstGeom>
        </p:spPr>
        <p:txBody>
          <a:bodyPr/>
          <a:lstStyle>
            <a:lvl1pPr>
              <a:defRPr b="1">
                <a:solidFill>
                  <a:schemeClr val="bg1"/>
                </a:solidFill>
              </a:defRPr>
            </a:lvl1pPr>
          </a:lstStyle>
          <a:p>
            <a:fld id="{757B281C-5159-4971-8228-52B9A72E9ED2}" type="datetimeFigureOut">
              <a:rPr lang="en-US" smtClean="0"/>
              <a:pPr/>
              <a:t>7/15/24</a:t>
            </a:fld>
            <a:endParaRPr lang="en-US" dirty="0"/>
          </a:p>
        </p:txBody>
      </p:sp>
      <p:sp>
        <p:nvSpPr>
          <p:cNvPr id="13" name="Footer Placeholder 4"/>
          <p:cNvSpPr>
            <a:spLocks noGrp="1"/>
          </p:cNvSpPr>
          <p:nvPr>
            <p:ph type="ftr" sz="quarter" idx="3"/>
          </p:nvPr>
        </p:nvSpPr>
        <p:spPr>
          <a:xfrm>
            <a:off x="4165600" y="6453339"/>
            <a:ext cx="3860800" cy="268139"/>
          </a:xfrm>
          <a:prstGeom prst="rect">
            <a:avLst/>
          </a:prstGeom>
        </p:spPr>
        <p:txBody>
          <a:bodyPr/>
          <a:lstStyle>
            <a:lvl1pPr>
              <a:defRPr b="1">
                <a:solidFill>
                  <a:schemeClr val="bg1"/>
                </a:solidFill>
              </a:defRPr>
            </a:lvl1pPr>
          </a:lstStyle>
          <a:p>
            <a:endParaRPr lang="en-US" dirty="0"/>
          </a:p>
        </p:txBody>
      </p:sp>
      <p:sp>
        <p:nvSpPr>
          <p:cNvPr id="14" name="Slide Number Placeholder 5"/>
          <p:cNvSpPr>
            <a:spLocks noGrp="1"/>
          </p:cNvSpPr>
          <p:nvPr>
            <p:ph type="sldNum" sz="quarter" idx="4"/>
          </p:nvPr>
        </p:nvSpPr>
        <p:spPr>
          <a:xfrm>
            <a:off x="8737600" y="6453339"/>
            <a:ext cx="2844800" cy="268139"/>
          </a:xfrm>
          <a:prstGeom prst="rect">
            <a:avLst/>
          </a:prstGeom>
        </p:spPr>
        <p:txBody>
          <a:bodyPr/>
          <a:lstStyle>
            <a:lvl1pPr>
              <a:defRPr b="1">
                <a:solidFill>
                  <a:schemeClr val="bg1"/>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73084614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7115" y="1685109"/>
            <a:ext cx="8776513" cy="2991993"/>
          </a:xfrm>
        </p:spPr>
        <p:txBody>
          <a:bodyPr>
            <a:noAutofit/>
          </a:bodyPr>
          <a:lstStyle/>
          <a:p>
            <a:r>
              <a:rPr lang="en-US" sz="4800" b="1" dirty="0"/>
              <a:t>Mastering Parts of Speech:</a:t>
            </a:r>
            <a:br>
              <a:rPr lang="en-US" sz="4800" b="1" dirty="0"/>
            </a:br>
            <a:r>
              <a:rPr lang="en-US" sz="4800" b="1" dirty="0"/>
              <a:t>The Building Blocks of Sentences</a:t>
            </a:r>
          </a:p>
        </p:txBody>
      </p:sp>
    </p:spTree>
    <p:extLst>
      <p:ext uri="{BB962C8B-B14F-4D97-AF65-F5344CB8AC3E}">
        <p14:creationId xmlns:p14="http://schemas.microsoft.com/office/powerpoint/2010/main" val="1990734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501" y="795314"/>
            <a:ext cx="10515600" cy="5051693"/>
          </a:xfrm>
        </p:spPr>
        <p:txBody>
          <a:bodyPr>
            <a:normAutofit fontScale="85000" lnSpcReduction="20000"/>
          </a:bodyPr>
          <a:lstStyle/>
          <a:p>
            <a:pPr marL="0" indent="0" algn="just">
              <a:buNone/>
            </a:pPr>
            <a:r>
              <a:rPr lang="en-US" sz="2800" dirty="0"/>
              <a:t>A part of speech is one of the grammatical groups, such as nouns, verbs, and adjectives, into which words are divided depending on their use. They are also called word classes. Each word class has its various positions in the structure of English expressions. Also, a word class may have multiple forms and functions in any expression.</a:t>
            </a:r>
          </a:p>
          <a:p>
            <a:pPr marL="0" indent="0">
              <a:buNone/>
            </a:pPr>
            <a:r>
              <a:rPr lang="en-US" sz="2800" b="1" dirty="0">
                <a:solidFill>
                  <a:srgbClr val="002060"/>
                </a:solidFill>
              </a:rPr>
              <a:t>Nouns, Pronouns, Verbs, Adjectives, Adverbs, Prepositions, Conjunctions, Auxiliary verbs,  Articles, Determiners, Modal verbs, etc.</a:t>
            </a:r>
          </a:p>
          <a:p>
            <a:pPr marL="0" indent="0">
              <a:buNone/>
            </a:pPr>
            <a:r>
              <a:rPr lang="en-US" sz="2800" b="1" dirty="0">
                <a:solidFill>
                  <a:srgbClr val="002060"/>
                </a:solidFill>
              </a:rPr>
              <a:t>We shall briefly treat some of them and look into them later in this presentation.</a:t>
            </a:r>
          </a:p>
          <a:p>
            <a:pPr marL="0" indent="0">
              <a:buNone/>
            </a:pPr>
            <a:endParaRPr lang="en-US" sz="2800" b="1" dirty="0">
              <a:solidFill>
                <a:srgbClr val="002060"/>
              </a:solidFill>
            </a:endParaRPr>
          </a:p>
          <a:p>
            <a:pPr marL="0" indent="0">
              <a:buNone/>
            </a:pPr>
            <a:r>
              <a:rPr lang="en-US" sz="2800" b="1" dirty="0">
                <a:solidFill>
                  <a:srgbClr val="FF0000"/>
                </a:solidFill>
              </a:rPr>
              <a:t>1. Noun</a:t>
            </a:r>
          </a:p>
          <a:p>
            <a:pPr marL="0" indent="0">
              <a:buNone/>
            </a:pPr>
            <a:r>
              <a:rPr lang="en-US" sz="2800" dirty="0"/>
              <a:t>A noun is a word for naming a person, place, thing, event, substance, quality and feeling, imagination, or anything. Examples are </a:t>
            </a:r>
            <a:r>
              <a:rPr lang="en-US" sz="2800" b="1" i="1" dirty="0"/>
              <a:t>doctor, tree, party, beauty, coal, grain, Peter</a:t>
            </a:r>
            <a:endParaRPr lang="en-US" sz="2800" b="1" i="1" dirty="0">
              <a:solidFill>
                <a:srgbClr val="FF0000"/>
              </a:solidFill>
            </a:endParaRPr>
          </a:p>
          <a:p>
            <a:endParaRPr lang="en-US" dirty="0"/>
          </a:p>
          <a:p>
            <a:pPr marL="0" indent="0">
              <a:buNone/>
            </a:pPr>
            <a:endParaRPr lang="en-US" b="1" dirty="0">
              <a:solidFill>
                <a:srgbClr val="002060"/>
              </a:solidFill>
            </a:endParaRPr>
          </a:p>
        </p:txBody>
      </p:sp>
    </p:spTree>
    <p:extLst>
      <p:ext uri="{BB962C8B-B14F-4D97-AF65-F5344CB8AC3E}">
        <p14:creationId xmlns:p14="http://schemas.microsoft.com/office/powerpoint/2010/main" val="302688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15007"/>
            <a:ext cx="10515600" cy="5276194"/>
          </a:xfrm>
        </p:spPr>
        <p:txBody>
          <a:bodyPr>
            <a:normAutofit lnSpcReduction="10000"/>
          </a:bodyPr>
          <a:lstStyle/>
          <a:p>
            <a:pPr marL="0" indent="0">
              <a:buNone/>
            </a:pPr>
            <a:r>
              <a:rPr lang="en-US" sz="2600" b="1" dirty="0">
                <a:solidFill>
                  <a:srgbClr val="FF0000"/>
                </a:solidFill>
              </a:rPr>
              <a:t>2. Pronoun</a:t>
            </a:r>
          </a:p>
          <a:p>
            <a:pPr marL="0" indent="0">
              <a:buNone/>
            </a:pPr>
            <a:r>
              <a:rPr lang="en-US" sz="2600" dirty="0"/>
              <a:t>It is a word used instead of a noun to reference something. We often use pronouns to talk about a noun that has already been mentioned. Some examples are: </a:t>
            </a:r>
          </a:p>
          <a:p>
            <a:pPr marL="0" indent="0">
              <a:buNone/>
            </a:pPr>
            <a:r>
              <a:rPr lang="en-US" sz="2600" b="1" dirty="0"/>
              <a:t>Personal pronouns</a:t>
            </a:r>
            <a:r>
              <a:rPr lang="en-US" sz="2600" dirty="0"/>
              <a:t>: </a:t>
            </a:r>
            <a:r>
              <a:rPr lang="en-US" sz="2600" b="1" i="1" dirty="0">
                <a:solidFill>
                  <a:srgbClr val="FF0000"/>
                </a:solidFill>
              </a:rPr>
              <a:t>She, it, he, they, you</a:t>
            </a:r>
            <a:r>
              <a:rPr lang="en-US" sz="2600" dirty="0"/>
              <a:t>, etc.</a:t>
            </a:r>
          </a:p>
          <a:p>
            <a:pPr marL="0" indent="0">
              <a:buNone/>
            </a:pPr>
            <a:r>
              <a:rPr lang="en-US" sz="2600" dirty="0"/>
              <a:t>Interrogative pronouns: </a:t>
            </a:r>
            <a:r>
              <a:rPr lang="en-US" sz="2600" b="1" i="1" dirty="0">
                <a:solidFill>
                  <a:srgbClr val="FF0000"/>
                </a:solidFill>
              </a:rPr>
              <a:t>whose, who, what, which</a:t>
            </a:r>
          </a:p>
          <a:p>
            <a:pPr marL="0" indent="0">
              <a:buNone/>
            </a:pPr>
            <a:r>
              <a:rPr lang="en-US" sz="2600" b="1" dirty="0"/>
              <a:t>possessive pronouns</a:t>
            </a:r>
            <a:r>
              <a:rPr lang="en-US" sz="2600" dirty="0"/>
              <a:t>: </a:t>
            </a:r>
            <a:r>
              <a:rPr lang="en-US" sz="2600" b="1" i="1" dirty="0">
                <a:solidFill>
                  <a:srgbClr val="FF0000"/>
                </a:solidFill>
              </a:rPr>
              <a:t>mine, yours, its, theirs, his, ours</a:t>
            </a:r>
            <a:r>
              <a:rPr lang="en-US" sz="2600" b="1" i="1" dirty="0"/>
              <a:t>, etc.</a:t>
            </a:r>
          </a:p>
          <a:p>
            <a:pPr marL="0" indent="0" algn="just">
              <a:buNone/>
            </a:pPr>
            <a:r>
              <a:rPr lang="en-US" sz="2600" b="1" dirty="0">
                <a:solidFill>
                  <a:srgbClr val="FF0000"/>
                </a:solidFill>
              </a:rPr>
              <a:t>3. Verb </a:t>
            </a:r>
          </a:p>
          <a:p>
            <a:pPr marL="0" indent="0" algn="just">
              <a:buNone/>
            </a:pPr>
            <a:r>
              <a:rPr lang="en-US" sz="2600" dirty="0">
                <a:solidFill>
                  <a:srgbClr val="002060"/>
                </a:solidFill>
              </a:rPr>
              <a:t>A verb is a doing word. It is a word that carries the action in a sentence. Examples are </a:t>
            </a:r>
            <a:r>
              <a:rPr lang="en-US" sz="2600" b="1" i="1" dirty="0">
                <a:solidFill>
                  <a:srgbClr val="0070C0"/>
                </a:solidFill>
              </a:rPr>
              <a:t>run, keep, feel, sleep, attend</a:t>
            </a:r>
            <a:r>
              <a:rPr lang="en-US" sz="2600" dirty="0">
                <a:solidFill>
                  <a:srgbClr val="002060"/>
                </a:solidFill>
              </a:rPr>
              <a:t>, etc. Verbs are imperative when making a complete expression. A complete expression is a </a:t>
            </a:r>
            <a:r>
              <a:rPr lang="en-US" sz="2600" b="1" dirty="0">
                <a:solidFill>
                  <a:srgbClr val="002060"/>
                </a:solidFill>
              </a:rPr>
              <a:t>sentence.</a:t>
            </a:r>
          </a:p>
          <a:p>
            <a:pPr algn="just"/>
            <a:endParaRPr lang="en-US" sz="1100" b="1" dirty="0">
              <a:solidFill>
                <a:srgbClr val="002060"/>
              </a:solidFill>
            </a:endParaRPr>
          </a:p>
          <a:p>
            <a:pPr marL="0" indent="0">
              <a:buNone/>
            </a:pPr>
            <a:endParaRPr lang="en-US" dirty="0">
              <a:solidFill>
                <a:srgbClr val="002060"/>
              </a:solidFill>
            </a:endParaRPr>
          </a:p>
          <a:p>
            <a:pPr marL="0" indent="0">
              <a:buNone/>
            </a:pPr>
            <a:endParaRPr lang="en-US" b="1" i="1" dirty="0"/>
          </a:p>
          <a:p>
            <a:endParaRPr lang="en-US" dirty="0"/>
          </a:p>
        </p:txBody>
      </p:sp>
    </p:spTree>
    <p:extLst>
      <p:ext uri="{BB962C8B-B14F-4D97-AF65-F5344CB8AC3E}">
        <p14:creationId xmlns:p14="http://schemas.microsoft.com/office/powerpoint/2010/main" val="25609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9411" y="911225"/>
            <a:ext cx="10515600" cy="5206240"/>
          </a:xfrm>
        </p:spPr>
        <p:txBody>
          <a:bodyPr>
            <a:normAutofit/>
          </a:bodyPr>
          <a:lstStyle/>
          <a:p>
            <a:pPr marL="0" indent="0" algn="just">
              <a:buNone/>
            </a:pPr>
            <a:r>
              <a:rPr lang="en-US" sz="2600" b="1" dirty="0">
                <a:solidFill>
                  <a:srgbClr val="FF0000"/>
                </a:solidFill>
              </a:rPr>
              <a:t>4. Adjective</a:t>
            </a:r>
          </a:p>
          <a:p>
            <a:pPr marL="0" indent="0" algn="just">
              <a:buNone/>
            </a:pPr>
            <a:r>
              <a:rPr lang="en-US" sz="2600" dirty="0">
                <a:solidFill>
                  <a:srgbClr val="002060"/>
                </a:solidFill>
              </a:rPr>
              <a:t>It is a word that describes a noun, pronoun, or other phrase. Examples are </a:t>
            </a:r>
            <a:r>
              <a:rPr lang="en-US" sz="2600" b="1" i="1" dirty="0">
                <a:solidFill>
                  <a:srgbClr val="0070C0"/>
                </a:solidFill>
              </a:rPr>
              <a:t>beautiful, good, excellent, joyful, anxious, lovely,  careful,</a:t>
            </a:r>
            <a:r>
              <a:rPr lang="en-US" sz="2600" b="1" i="1" dirty="0">
                <a:solidFill>
                  <a:srgbClr val="002060"/>
                </a:solidFill>
              </a:rPr>
              <a:t> etc.</a:t>
            </a:r>
          </a:p>
          <a:p>
            <a:pPr marL="0" indent="0">
              <a:buNone/>
            </a:pPr>
            <a:r>
              <a:rPr lang="en-US" sz="2600" b="1" dirty="0">
                <a:solidFill>
                  <a:srgbClr val="FF0000"/>
                </a:solidFill>
              </a:rPr>
              <a:t>5. Preposition </a:t>
            </a:r>
          </a:p>
          <a:p>
            <a:pPr marL="0" indent="0">
              <a:buNone/>
            </a:pPr>
            <a:r>
              <a:rPr lang="en-US" sz="2600" dirty="0">
                <a:solidFill>
                  <a:srgbClr val="002060"/>
                </a:solidFill>
              </a:rPr>
              <a:t>A preposition is a word used before a noun, a noun phrase, or a pronoun, connecting it to another word. For example, in the sentences, We jumped in the lake, and She drove slowly down the track, ‘and’ ‘down’ are prepositions. </a:t>
            </a:r>
          </a:p>
          <a:p>
            <a:pPr marL="0" indent="0">
              <a:buNone/>
            </a:pPr>
            <a:r>
              <a:rPr lang="en-US" sz="2600" dirty="0">
                <a:solidFill>
                  <a:srgbClr val="002060"/>
                </a:solidFill>
              </a:rPr>
              <a:t>Other examples are:</a:t>
            </a:r>
          </a:p>
          <a:p>
            <a:pPr marL="0" indent="0">
              <a:buNone/>
            </a:pPr>
            <a:r>
              <a:rPr lang="en-US" sz="2600" b="1" i="1" dirty="0">
                <a:solidFill>
                  <a:srgbClr val="0070C0"/>
                </a:solidFill>
              </a:rPr>
              <a:t>For, at, up, into, unto, across, over, under, beneath, on, </a:t>
            </a:r>
            <a:r>
              <a:rPr lang="en-US" sz="2600" b="1" i="1" dirty="0">
                <a:solidFill>
                  <a:srgbClr val="002060"/>
                </a:solidFill>
              </a:rPr>
              <a:t>etc.</a:t>
            </a:r>
          </a:p>
          <a:p>
            <a:pPr marL="0" indent="0">
              <a:buNone/>
            </a:pPr>
            <a:endParaRPr lang="en-US" dirty="0"/>
          </a:p>
        </p:txBody>
      </p:sp>
    </p:spTree>
    <p:extLst>
      <p:ext uri="{BB962C8B-B14F-4D97-AF65-F5344CB8AC3E}">
        <p14:creationId xmlns:p14="http://schemas.microsoft.com/office/powerpoint/2010/main" val="165819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971" y="532402"/>
            <a:ext cx="10515600" cy="5206240"/>
          </a:xfrm>
        </p:spPr>
        <p:txBody>
          <a:bodyPr>
            <a:normAutofit/>
          </a:bodyPr>
          <a:lstStyle/>
          <a:p>
            <a:pPr marL="0" indent="0">
              <a:buNone/>
            </a:pPr>
            <a:r>
              <a:rPr lang="en-US" sz="2600" b="1" dirty="0">
                <a:solidFill>
                  <a:srgbClr val="FF0000"/>
                </a:solidFill>
              </a:rPr>
              <a:t>6. Conjunctions</a:t>
            </a:r>
          </a:p>
          <a:p>
            <a:pPr marL="0" indent="0">
              <a:buNone/>
            </a:pPr>
            <a:r>
              <a:rPr lang="en-US" sz="2600" dirty="0"/>
              <a:t>These words connect phrases or clauses to form a meaningful structure. Examples are </a:t>
            </a:r>
            <a:r>
              <a:rPr lang="en-US" sz="2600" b="1" i="1" dirty="0">
                <a:solidFill>
                  <a:srgbClr val="0070C0"/>
                </a:solidFill>
              </a:rPr>
              <a:t>and, or, but, nor, since, with, along with, alongside, together with</a:t>
            </a:r>
            <a:endParaRPr lang="en-US" sz="2600" i="1" dirty="0">
              <a:solidFill>
                <a:srgbClr val="0070C0"/>
              </a:solidFill>
            </a:endParaRPr>
          </a:p>
          <a:p>
            <a:pPr marL="0" indent="0">
              <a:buNone/>
            </a:pPr>
            <a:r>
              <a:rPr lang="en-US" sz="2600" b="1" dirty="0">
                <a:solidFill>
                  <a:srgbClr val="FF0000"/>
                </a:solidFill>
              </a:rPr>
              <a:t>7. Determiners</a:t>
            </a:r>
          </a:p>
          <a:p>
            <a:pPr marL="0" indent="0">
              <a:buNone/>
            </a:pPr>
            <a:r>
              <a:rPr lang="en-US" sz="2600" dirty="0"/>
              <a:t>They function to qualify and quantify a noun that they precede. Examples</a:t>
            </a:r>
            <a:r>
              <a:rPr lang="en-US" sz="2600" b="1" dirty="0">
                <a:solidFill>
                  <a:srgbClr val="0070C0"/>
                </a:solidFill>
              </a:rPr>
              <a:t>: </a:t>
            </a:r>
            <a:r>
              <a:rPr lang="en-US" sz="2600" b="1" i="1" dirty="0">
                <a:solidFill>
                  <a:srgbClr val="0070C0"/>
                </a:solidFill>
              </a:rPr>
              <a:t>several, two, four, few, many, some, only, little</a:t>
            </a:r>
            <a:r>
              <a:rPr lang="en-US" sz="2600" i="1" dirty="0"/>
              <a:t>, </a:t>
            </a:r>
            <a:r>
              <a:rPr lang="en-US" sz="2600" dirty="0"/>
              <a:t>etc. </a:t>
            </a:r>
          </a:p>
          <a:p>
            <a:pPr marL="0" indent="0">
              <a:buNone/>
            </a:pPr>
            <a:r>
              <a:rPr lang="en-US" sz="2600" b="1" dirty="0">
                <a:solidFill>
                  <a:srgbClr val="FF0000"/>
                </a:solidFill>
              </a:rPr>
              <a:t>8. Articles</a:t>
            </a:r>
          </a:p>
          <a:p>
            <a:pPr marL="0" indent="0">
              <a:buNone/>
            </a:pPr>
            <a:r>
              <a:rPr lang="en-US" sz="2600" dirty="0"/>
              <a:t>These are used to specify something (a noun) already mentioned in a sentence, as in the case of a definite article ‘the’. An indefinite article is used to mention things generically.   Examples: </a:t>
            </a:r>
            <a:r>
              <a:rPr lang="en-US" sz="2600" b="1" i="1" dirty="0">
                <a:solidFill>
                  <a:srgbClr val="0070C0"/>
                </a:solidFill>
              </a:rPr>
              <a:t>a, the, an </a:t>
            </a:r>
          </a:p>
        </p:txBody>
      </p:sp>
    </p:spTree>
    <p:extLst>
      <p:ext uri="{BB962C8B-B14F-4D97-AF65-F5344CB8AC3E}">
        <p14:creationId xmlns:p14="http://schemas.microsoft.com/office/powerpoint/2010/main" val="425935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2262" y="304800"/>
            <a:ext cx="7178566" cy="707886"/>
          </a:xfrm>
          <a:prstGeom prst="rect">
            <a:avLst/>
          </a:prstGeom>
        </p:spPr>
        <p:txBody>
          <a:bodyPr wrap="square">
            <a:spAutoFit/>
          </a:bodyPr>
          <a:lstStyle/>
          <a:p>
            <a:pPr algn="ctr"/>
            <a:r>
              <a:rPr lang="en-US" sz="4000" b="1" dirty="0">
                <a:solidFill>
                  <a:srgbClr val="FF0000"/>
                </a:solidFill>
              </a:rPr>
              <a:t>More on Nouns </a:t>
            </a:r>
          </a:p>
        </p:txBody>
      </p:sp>
      <p:sp>
        <p:nvSpPr>
          <p:cNvPr id="5" name="Rectangle 4"/>
          <p:cNvSpPr/>
          <p:nvPr/>
        </p:nvSpPr>
        <p:spPr>
          <a:xfrm>
            <a:off x="945931" y="934308"/>
            <a:ext cx="8723586" cy="5016758"/>
          </a:xfrm>
          <a:prstGeom prst="rect">
            <a:avLst/>
          </a:prstGeom>
        </p:spPr>
        <p:txBody>
          <a:bodyPr wrap="square">
            <a:spAutoFit/>
          </a:bodyPr>
          <a:lstStyle/>
          <a:p>
            <a:r>
              <a:rPr lang="en-US" sz="2000" b="1" dirty="0"/>
              <a:t>Types of Nouns </a:t>
            </a:r>
          </a:p>
          <a:p>
            <a:pPr marL="342900" indent="-342900">
              <a:buAutoNum type="arabicPeriod"/>
            </a:pPr>
            <a:r>
              <a:rPr lang="en-US" sz="1600" b="1" dirty="0"/>
              <a:t>Common Nouns: </a:t>
            </a:r>
            <a:r>
              <a:rPr lang="en-US" sz="1600" dirty="0"/>
              <a:t>These are </a:t>
            </a:r>
            <a:r>
              <a:rPr lang="en-US" sz="1600" u="sng" dirty="0"/>
              <a:t>general names </a:t>
            </a:r>
            <a:r>
              <a:rPr lang="en-US" sz="1600" dirty="0"/>
              <a:t>for persons, animals, places, and things that share the same characteristics. Examples include:</a:t>
            </a:r>
          </a:p>
          <a:p>
            <a:r>
              <a:rPr lang="en-US" sz="1600" dirty="0"/>
              <a:t>Persons– boy, girls, lady, man</a:t>
            </a:r>
          </a:p>
          <a:p>
            <a:r>
              <a:rPr lang="en-US" sz="1600" dirty="0"/>
              <a:t>Animals– dog, goat, bird, cat</a:t>
            </a:r>
          </a:p>
          <a:p>
            <a:r>
              <a:rPr lang="en-US" sz="1600" dirty="0"/>
              <a:t>Places –town, village, city, school</a:t>
            </a:r>
          </a:p>
          <a:p>
            <a:r>
              <a:rPr lang="en-US" sz="1600" dirty="0"/>
              <a:t>Things—book, ruler, chair, table</a:t>
            </a:r>
          </a:p>
          <a:p>
            <a:endParaRPr lang="en-US" sz="1600" dirty="0"/>
          </a:p>
          <a:p>
            <a:r>
              <a:rPr lang="en-US" sz="1600" b="1" dirty="0"/>
              <a:t>2. Proper Nouns: </a:t>
            </a:r>
            <a:r>
              <a:rPr lang="en-US" sz="1600" dirty="0"/>
              <a:t>These refer to the names of </a:t>
            </a:r>
            <a:r>
              <a:rPr lang="en-US" sz="1600" u="sng" dirty="0"/>
              <a:t>particular</a:t>
            </a:r>
            <a:r>
              <a:rPr lang="en-US" sz="1600" dirty="0"/>
              <a:t> persons, animals, places, or things. They always have their initial letters written in capital letters. Examples of proper nouns are:</a:t>
            </a:r>
          </a:p>
          <a:p>
            <a:r>
              <a:rPr lang="en-US" sz="1600" dirty="0"/>
              <a:t>Persons– Alice, </a:t>
            </a:r>
            <a:r>
              <a:rPr lang="en-US" sz="1600" dirty="0" err="1"/>
              <a:t>Jubril</a:t>
            </a:r>
            <a:r>
              <a:rPr lang="en-US" sz="1600" dirty="0"/>
              <a:t>, Matthew </a:t>
            </a:r>
          </a:p>
          <a:p>
            <a:r>
              <a:rPr lang="en-US" sz="1600" dirty="0"/>
              <a:t>Titles—Deacon, Archbishop, </a:t>
            </a:r>
            <a:r>
              <a:rPr lang="en-US" sz="1600" dirty="0" err="1"/>
              <a:t>Alhaji</a:t>
            </a:r>
            <a:r>
              <a:rPr lang="en-US" sz="1600" dirty="0"/>
              <a:t>, Oba</a:t>
            </a:r>
          </a:p>
          <a:p>
            <a:r>
              <a:rPr lang="en-US" sz="1600" dirty="0"/>
              <a:t>Months—January, December </a:t>
            </a:r>
          </a:p>
          <a:p>
            <a:r>
              <a:rPr lang="en-US" sz="1600" dirty="0"/>
              <a:t>Days—Tuesday, Friday </a:t>
            </a:r>
          </a:p>
          <a:p>
            <a:r>
              <a:rPr lang="en-US" sz="1600" dirty="0"/>
              <a:t>Festivals– Easter, Id-el </a:t>
            </a:r>
            <a:r>
              <a:rPr lang="en-US" sz="1600" dirty="0" err="1"/>
              <a:t>Fitri</a:t>
            </a:r>
            <a:r>
              <a:rPr lang="en-US" sz="1600" dirty="0"/>
              <a:t>  </a:t>
            </a:r>
          </a:p>
          <a:p>
            <a:r>
              <a:rPr lang="en-US" sz="1600" dirty="0"/>
              <a:t>Cities– Lagos, London, </a:t>
            </a:r>
            <a:r>
              <a:rPr lang="en-US" sz="1600" dirty="0" err="1"/>
              <a:t>Ondo</a:t>
            </a:r>
            <a:endParaRPr lang="en-US" sz="1600" dirty="0"/>
          </a:p>
          <a:p>
            <a:endParaRPr lang="en-US" b="1" dirty="0"/>
          </a:p>
          <a:p>
            <a:endParaRPr lang="en-US" b="1" dirty="0"/>
          </a:p>
          <a:p>
            <a:endParaRPr lang="en-US" sz="2400" dirty="0"/>
          </a:p>
        </p:txBody>
      </p:sp>
    </p:spTree>
    <p:extLst>
      <p:ext uri="{BB962C8B-B14F-4D97-AF65-F5344CB8AC3E}">
        <p14:creationId xmlns:p14="http://schemas.microsoft.com/office/powerpoint/2010/main" val="395047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7105" y="407831"/>
            <a:ext cx="9921638" cy="5288776"/>
          </a:xfrm>
        </p:spPr>
        <p:txBody>
          <a:bodyPr>
            <a:noAutofit/>
          </a:bodyPr>
          <a:lstStyle/>
          <a:p>
            <a:pPr marL="0" indent="0">
              <a:buNone/>
            </a:pPr>
            <a:r>
              <a:rPr lang="en-US" sz="2500" b="1" dirty="0">
                <a:solidFill>
                  <a:srgbClr val="FF0000"/>
                </a:solidFill>
              </a:rPr>
              <a:t>Concrete nouns</a:t>
            </a:r>
            <a:r>
              <a:rPr lang="en-US" sz="2500" b="1" dirty="0"/>
              <a:t>: </a:t>
            </a:r>
            <a:r>
              <a:rPr lang="en-US" sz="2500" dirty="0"/>
              <a:t>these are nouns that refer to objects that can be seen (physically). Examples: Stone, car, house, wall</a:t>
            </a:r>
          </a:p>
          <a:p>
            <a:pPr marL="0" indent="0">
              <a:buNone/>
            </a:pPr>
            <a:r>
              <a:rPr lang="en-US" sz="2500" b="1" dirty="0">
                <a:solidFill>
                  <a:srgbClr val="FF0000"/>
                </a:solidFill>
              </a:rPr>
              <a:t>Abstract nouns represent ideas, concepts, qualities, and feelings. </a:t>
            </a:r>
            <a:r>
              <a:rPr lang="en-US" sz="2500" b="1" dirty="0">
                <a:solidFill>
                  <a:schemeClr val="tx1"/>
                </a:solidFill>
              </a:rPr>
              <a:t>Examples include </a:t>
            </a:r>
            <a:r>
              <a:rPr lang="en-US" sz="2500" b="1" i="1" dirty="0">
                <a:solidFill>
                  <a:srgbClr val="0070C0"/>
                </a:solidFill>
              </a:rPr>
              <a:t>happiness, strength, joy, sadness, and pain</a:t>
            </a:r>
            <a:r>
              <a:rPr lang="en-US" sz="2500" dirty="0"/>
              <a:t>.</a:t>
            </a:r>
          </a:p>
          <a:p>
            <a:pPr marL="0" indent="0">
              <a:buNone/>
            </a:pPr>
            <a:r>
              <a:rPr lang="en-US" sz="2500" b="1" dirty="0">
                <a:solidFill>
                  <a:srgbClr val="FF0000"/>
                </a:solidFill>
              </a:rPr>
              <a:t>Other classifications of Nouns</a:t>
            </a:r>
          </a:p>
          <a:p>
            <a:pPr marL="0" indent="0">
              <a:buNone/>
            </a:pPr>
            <a:r>
              <a:rPr lang="en-US" sz="2500" b="1" dirty="0"/>
              <a:t>1. Regular Nouns </a:t>
            </a:r>
            <a:r>
              <a:rPr lang="en-US" sz="2500" dirty="0"/>
              <a:t>that attract suffixes for plurality: the suffix items could be ‘-s’, ‘-es,’ or ‘-</a:t>
            </a:r>
            <a:r>
              <a:rPr lang="en-US" sz="2500" dirty="0" err="1"/>
              <a:t>ies</a:t>
            </a:r>
            <a:r>
              <a:rPr lang="en-US" sz="2500" dirty="0"/>
              <a:t>.’ </a:t>
            </a:r>
          </a:p>
          <a:p>
            <a:pPr marL="0" indent="0">
              <a:buNone/>
            </a:pPr>
            <a:r>
              <a:rPr lang="en-US" sz="2500" b="1" dirty="0"/>
              <a:t>Examples</a:t>
            </a:r>
            <a:r>
              <a:rPr lang="en-US" sz="2500" dirty="0"/>
              <a:t>: </a:t>
            </a:r>
            <a:r>
              <a:rPr lang="en-US" sz="2500" b="1" i="1" dirty="0">
                <a:solidFill>
                  <a:srgbClr val="0070C0"/>
                </a:solidFill>
              </a:rPr>
              <a:t>boys, churches, lorries, knives, axes, schools</a:t>
            </a:r>
            <a:r>
              <a:rPr lang="en-US" sz="2500" b="1" i="1" dirty="0"/>
              <a:t>, </a:t>
            </a:r>
            <a:r>
              <a:rPr lang="en-US" sz="2500" dirty="0"/>
              <a:t>etc.</a:t>
            </a:r>
          </a:p>
          <a:p>
            <a:pPr marL="0" indent="0">
              <a:buNone/>
            </a:pPr>
            <a:r>
              <a:rPr lang="en-US" sz="2500" dirty="0"/>
              <a:t>2. </a:t>
            </a:r>
            <a:r>
              <a:rPr lang="en-US" sz="2500" b="1" dirty="0"/>
              <a:t>Irregular plurals: </a:t>
            </a:r>
            <a:r>
              <a:rPr lang="en-US" sz="2500" dirty="0"/>
              <a:t>words that form their plurals using other forms. </a:t>
            </a:r>
            <a:r>
              <a:rPr lang="en-US" sz="2500" b="1" dirty="0"/>
              <a:t>Examples</a:t>
            </a:r>
            <a:r>
              <a:rPr lang="en-US" sz="2500" dirty="0"/>
              <a:t> are </a:t>
            </a:r>
            <a:r>
              <a:rPr lang="en-US" sz="2500" b="1" i="1" dirty="0">
                <a:solidFill>
                  <a:srgbClr val="0070C0"/>
                </a:solidFill>
              </a:rPr>
              <a:t>agenda, data, formulae, larvae, oxen, syllabi/syllabuses, media, memoranda, termini, radii, criteria, alumni, manifestoes, </a:t>
            </a:r>
            <a:r>
              <a:rPr lang="en-US" sz="2500" dirty="0"/>
              <a:t>etc.  </a:t>
            </a:r>
          </a:p>
          <a:p>
            <a:pPr marL="0" indent="0">
              <a:buNone/>
            </a:pPr>
            <a:endParaRPr lang="en-US" sz="2500" dirty="0"/>
          </a:p>
          <a:p>
            <a:pPr marL="0" indent="0">
              <a:buNone/>
            </a:pPr>
            <a:endParaRPr lang="en-US" sz="2500" dirty="0"/>
          </a:p>
          <a:p>
            <a:pPr marL="0" indent="0">
              <a:buNone/>
            </a:pPr>
            <a:endParaRPr lang="en-US" sz="2500" dirty="0"/>
          </a:p>
        </p:txBody>
      </p:sp>
    </p:spTree>
    <p:extLst>
      <p:ext uri="{BB962C8B-B14F-4D97-AF65-F5344CB8AC3E}">
        <p14:creationId xmlns:p14="http://schemas.microsoft.com/office/powerpoint/2010/main" val="3384076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611" y="496909"/>
            <a:ext cx="10147999" cy="5485880"/>
          </a:xfrm>
        </p:spPr>
        <p:txBody>
          <a:bodyPr>
            <a:normAutofit lnSpcReduction="10000"/>
          </a:bodyPr>
          <a:lstStyle/>
          <a:p>
            <a:pPr marL="0" indent="0">
              <a:buNone/>
            </a:pPr>
            <a:r>
              <a:rPr lang="en-US" sz="2400" b="1" dirty="0"/>
              <a:t>3. Invariable plural nouns</a:t>
            </a:r>
            <a:r>
              <a:rPr lang="en-US" sz="2400" dirty="0"/>
              <a:t>: these words do not have singular forms.  Examples are: </a:t>
            </a:r>
          </a:p>
          <a:p>
            <a:pPr marL="0" indent="0">
              <a:buNone/>
            </a:pPr>
            <a:r>
              <a:rPr lang="en-US" sz="2400" b="1" i="1" dirty="0">
                <a:solidFill>
                  <a:srgbClr val="0070C0"/>
                </a:solidFill>
              </a:rPr>
              <a:t>Arms, damages, properties, archives, outskirts, regards, riches, looks, guts, valuables, odds, thanks, annals, customs, remains, entrails, funds, ashes,  glasses, quarters, bowels, savings, wages, troops, arrears, tights, trousers, pants, premises, headquarters, shorts, </a:t>
            </a:r>
            <a:r>
              <a:rPr lang="en-US" sz="2400" dirty="0"/>
              <a:t>etc.</a:t>
            </a:r>
          </a:p>
          <a:p>
            <a:pPr marL="0" indent="0">
              <a:buNone/>
            </a:pPr>
            <a:r>
              <a:rPr lang="en-US" sz="2400" dirty="0"/>
              <a:t>4. </a:t>
            </a:r>
            <a:r>
              <a:rPr lang="en-US" sz="2400" b="1" dirty="0"/>
              <a:t>Collective Nouns</a:t>
            </a:r>
            <a:r>
              <a:rPr lang="en-US" sz="2400" dirty="0"/>
              <a:t>: nouns that do not attract the suffix ‘-s’ in the plural forms. Being collective nouns, they do not have singular forms. Examples are:</a:t>
            </a:r>
          </a:p>
          <a:p>
            <a:pPr marL="0" indent="0">
              <a:buNone/>
            </a:pPr>
            <a:r>
              <a:rPr lang="en-US" sz="2400" dirty="0">
                <a:solidFill>
                  <a:srgbClr val="FF0000"/>
                </a:solidFill>
              </a:rPr>
              <a:t>Advice, audience, vocabulary, information, cutlery		</a:t>
            </a:r>
          </a:p>
          <a:p>
            <a:pPr marL="0" indent="0">
              <a:buNone/>
            </a:pPr>
            <a:r>
              <a:rPr lang="en-US" sz="2400" dirty="0">
                <a:solidFill>
                  <a:srgbClr val="FF0000"/>
                </a:solidFill>
              </a:rPr>
              <a:t>Register, equipment, traffic, personnel, jewelry 		</a:t>
            </a:r>
          </a:p>
          <a:p>
            <a:pPr marL="0" indent="0">
              <a:buNone/>
            </a:pPr>
            <a:r>
              <a:rPr lang="en-US" sz="2400" dirty="0">
                <a:solidFill>
                  <a:srgbClr val="FF0000"/>
                </a:solidFill>
              </a:rPr>
              <a:t>Aircraft, clothing, stationery, electorate </a:t>
            </a:r>
          </a:p>
          <a:p>
            <a:pPr marL="0" indent="0">
              <a:buNone/>
            </a:pPr>
            <a:r>
              <a:rPr lang="en-US" sz="2400" dirty="0">
                <a:solidFill>
                  <a:srgbClr val="FF0000"/>
                </a:solidFill>
              </a:rPr>
              <a:t>Damage, machinery, citizenry, etc.</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450169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16" y="560321"/>
            <a:ext cx="10315978" cy="5425225"/>
          </a:xfrm>
        </p:spPr>
        <p:txBody>
          <a:bodyPr>
            <a:normAutofit lnSpcReduction="10000"/>
          </a:bodyPr>
          <a:lstStyle/>
          <a:p>
            <a:pPr marL="0" indent="0">
              <a:buNone/>
            </a:pPr>
            <a:r>
              <a:rPr lang="en-US" sz="2400" b="1" dirty="0"/>
              <a:t>5. Invariable singular nouns with ‘s’ ending: </a:t>
            </a:r>
            <a:r>
              <a:rPr lang="en-US" sz="2400" dirty="0"/>
              <a:t>these words are singular. The ‘s’ is not a suffix but part of what makes them singular. </a:t>
            </a:r>
            <a:r>
              <a:rPr lang="en-US" sz="2400" b="1" dirty="0"/>
              <a:t>Examples:</a:t>
            </a:r>
            <a:r>
              <a:rPr lang="en-US" sz="2400" dirty="0"/>
              <a:t> </a:t>
            </a:r>
          </a:p>
          <a:p>
            <a:pPr marL="0" indent="0">
              <a:buNone/>
            </a:pPr>
            <a:r>
              <a:rPr lang="en-US" sz="2400" b="1" i="1" dirty="0">
                <a:solidFill>
                  <a:srgbClr val="0070C0"/>
                </a:solidFill>
              </a:rPr>
              <a:t> measles, draughts, news, statistics, physics, politics, civics, darts, tuberculosis, aerobics, phonetics, etc.</a:t>
            </a:r>
          </a:p>
          <a:p>
            <a:pPr marL="0" indent="0">
              <a:buNone/>
            </a:pPr>
            <a:endParaRPr lang="en-US" sz="2400" b="1" i="1" dirty="0">
              <a:solidFill>
                <a:srgbClr val="0070C0"/>
              </a:solidFill>
            </a:endParaRPr>
          </a:p>
          <a:p>
            <a:pPr marL="0" indent="0">
              <a:buNone/>
            </a:pPr>
            <a:r>
              <a:rPr lang="en-US" sz="2400" b="1" dirty="0">
                <a:solidFill>
                  <a:srgbClr val="FF0000"/>
                </a:solidFill>
              </a:rPr>
              <a:t>Functions of nouns</a:t>
            </a:r>
            <a:endParaRPr lang="en-US" sz="2400" dirty="0">
              <a:solidFill>
                <a:srgbClr val="FF0000"/>
              </a:solidFill>
            </a:endParaRPr>
          </a:p>
          <a:p>
            <a:pPr marL="0" indent="0">
              <a:buNone/>
            </a:pPr>
            <a:r>
              <a:rPr lang="en-US" sz="2400" dirty="0"/>
              <a:t>Nouns in any sentence can be found in positions such as: </a:t>
            </a:r>
          </a:p>
          <a:p>
            <a:pPr marL="0" indent="0">
              <a:buNone/>
            </a:pPr>
            <a:r>
              <a:rPr lang="en-US" sz="2400" b="1" i="1" dirty="0"/>
              <a:t>Subject, object, complement (of the subject or object), the complement of the prepositional phrase, and apposition. </a:t>
            </a:r>
            <a:r>
              <a:rPr lang="en-US" sz="2400" dirty="0">
                <a:solidFill>
                  <a:srgbClr val="0070C0"/>
                </a:solidFill>
              </a:rPr>
              <a:t>Examples of these positions are</a:t>
            </a:r>
            <a:r>
              <a:rPr lang="en-US" sz="2400" i="1" dirty="0"/>
              <a:t>:</a:t>
            </a:r>
          </a:p>
          <a:p>
            <a:pPr marL="0" indent="0">
              <a:buNone/>
            </a:pPr>
            <a:r>
              <a:rPr lang="en-US" sz="2400" b="1" i="1" dirty="0"/>
              <a:t>1. Subject position</a:t>
            </a:r>
            <a:r>
              <a:rPr lang="en-US" sz="2400" i="1" dirty="0"/>
              <a:t>:</a:t>
            </a:r>
          </a:p>
          <a:p>
            <a:pPr marL="0" indent="0">
              <a:buNone/>
            </a:pPr>
            <a:r>
              <a:rPr lang="en-US" sz="2400" i="1" u="sng" dirty="0"/>
              <a:t>Passers-by</a:t>
            </a:r>
            <a:r>
              <a:rPr lang="en-US" sz="2400" i="1" dirty="0"/>
              <a:t> witnessed the terrible incident. </a:t>
            </a:r>
          </a:p>
          <a:p>
            <a:pPr marL="0" indent="0">
              <a:buNone/>
            </a:pPr>
            <a:r>
              <a:rPr lang="en-US" sz="2400" i="1" u="sng" dirty="0"/>
              <a:t>The agenda </a:t>
            </a:r>
            <a:r>
              <a:rPr lang="en-US" sz="2400" i="1" dirty="0"/>
              <a:t>was reeled out before the program.</a:t>
            </a:r>
          </a:p>
          <a:p>
            <a:pPr marL="0" indent="0">
              <a:buNone/>
            </a:pPr>
            <a:endParaRPr lang="en-US" sz="2400" dirty="0">
              <a:solidFill>
                <a:srgbClr val="FF0000"/>
              </a:solidFill>
            </a:endParaRPr>
          </a:p>
          <a:p>
            <a:pPr marL="0" indent="0">
              <a:buNone/>
            </a:pPr>
            <a:endParaRPr lang="en-US" sz="2000" dirty="0"/>
          </a:p>
          <a:p>
            <a:pPr marL="0" indent="0">
              <a:buNone/>
            </a:pPr>
            <a:endParaRPr lang="en-US" sz="2000" b="1" dirty="0"/>
          </a:p>
        </p:txBody>
      </p:sp>
    </p:spTree>
    <p:extLst>
      <p:ext uri="{BB962C8B-B14F-4D97-AF65-F5344CB8AC3E}">
        <p14:creationId xmlns:p14="http://schemas.microsoft.com/office/powerpoint/2010/main" val="3888466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6318" y="471183"/>
            <a:ext cx="10095963" cy="5015217"/>
          </a:xfrm>
        </p:spPr>
        <p:txBody>
          <a:bodyPr>
            <a:noAutofit/>
          </a:bodyPr>
          <a:lstStyle/>
          <a:p>
            <a:pPr marL="0" indent="0">
              <a:buNone/>
            </a:pPr>
            <a:r>
              <a:rPr lang="en-US" sz="2400" b="1" i="1" dirty="0"/>
              <a:t>2. Object position:</a:t>
            </a:r>
          </a:p>
          <a:p>
            <a:pPr marL="0" indent="0">
              <a:buNone/>
            </a:pPr>
            <a:r>
              <a:rPr lang="en-US" sz="2400" i="1" dirty="0"/>
              <a:t>The local government has revisited </a:t>
            </a:r>
            <a:r>
              <a:rPr lang="en-US" sz="2400" i="1" u="sng" dirty="0"/>
              <a:t>the bylaws.</a:t>
            </a:r>
          </a:p>
          <a:p>
            <a:pPr marL="0" indent="0">
              <a:buNone/>
            </a:pPr>
            <a:r>
              <a:rPr lang="en-US" sz="2400" dirty="0"/>
              <a:t>The police now have a </a:t>
            </a:r>
            <a:r>
              <a:rPr lang="en-US" sz="2400" u="sng" dirty="0"/>
              <a:t>new uniform.</a:t>
            </a:r>
          </a:p>
          <a:p>
            <a:pPr marL="0" indent="0">
              <a:buNone/>
            </a:pPr>
            <a:r>
              <a:rPr lang="en-US" sz="2400" b="1" i="1" dirty="0"/>
              <a:t>3. Complement (of subject ):</a:t>
            </a:r>
          </a:p>
          <a:p>
            <a:pPr marL="0" indent="0">
              <a:buNone/>
            </a:pPr>
            <a:r>
              <a:rPr lang="en-US" sz="2400" dirty="0"/>
              <a:t>My children are now </a:t>
            </a:r>
            <a:r>
              <a:rPr lang="en-US" sz="2400" u="sng" dirty="0"/>
              <a:t>grown-ups</a:t>
            </a:r>
            <a:r>
              <a:rPr lang="en-US" sz="2400" dirty="0"/>
              <a:t>.</a:t>
            </a:r>
          </a:p>
          <a:p>
            <a:pPr marL="0" indent="0">
              <a:buNone/>
            </a:pPr>
            <a:r>
              <a:rPr lang="en-US" sz="2400" dirty="0"/>
              <a:t>Mr. Williams and Mrs. Carson were formerly </a:t>
            </a:r>
            <a:r>
              <a:rPr lang="en-US" sz="2400" u="sng" dirty="0"/>
              <a:t>Editors-in-Chief</a:t>
            </a:r>
            <a:r>
              <a:rPr lang="en-US" sz="2400" dirty="0"/>
              <a:t> for the News outfit. </a:t>
            </a:r>
          </a:p>
          <a:p>
            <a:pPr marL="0" indent="0">
              <a:buNone/>
            </a:pPr>
            <a:r>
              <a:rPr lang="en-US" sz="2400" b="1" i="1" dirty="0"/>
              <a:t>4. Complement (of object ):</a:t>
            </a:r>
          </a:p>
          <a:p>
            <a:pPr marL="0" indent="0">
              <a:buNone/>
            </a:pPr>
            <a:r>
              <a:rPr lang="en-US" sz="2400" dirty="0"/>
              <a:t>They made his father </a:t>
            </a:r>
            <a:r>
              <a:rPr lang="en-US" sz="2400" u="sng" dirty="0"/>
              <a:t>the leader</a:t>
            </a:r>
            <a:r>
              <a:rPr lang="en-US" sz="2400" dirty="0"/>
              <a:t>.</a:t>
            </a:r>
          </a:p>
          <a:p>
            <a:pPr marL="0" indent="0">
              <a:buNone/>
            </a:pPr>
            <a:r>
              <a:rPr lang="en-US" sz="2400" dirty="0"/>
              <a:t>He called me </a:t>
            </a:r>
            <a:r>
              <a:rPr lang="en-US" sz="2400" u="sng" dirty="0"/>
              <a:t>a liar </a:t>
            </a:r>
          </a:p>
        </p:txBody>
      </p:sp>
    </p:spTree>
    <p:extLst>
      <p:ext uri="{BB962C8B-B14F-4D97-AF65-F5344CB8AC3E}">
        <p14:creationId xmlns:p14="http://schemas.microsoft.com/office/powerpoint/2010/main" val="2657664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338" y="987380"/>
            <a:ext cx="8686800" cy="4524778"/>
          </a:xfrm>
        </p:spPr>
        <p:txBody>
          <a:bodyPr>
            <a:normAutofit/>
          </a:bodyPr>
          <a:lstStyle/>
          <a:p>
            <a:pPr marL="0" indent="0">
              <a:buNone/>
            </a:pPr>
            <a:endParaRPr lang="en-US" sz="2400" dirty="0"/>
          </a:p>
          <a:p>
            <a:pPr marL="0" indent="0">
              <a:buNone/>
            </a:pPr>
            <a:endParaRPr lang="en-US" sz="2000" b="1" dirty="0"/>
          </a:p>
        </p:txBody>
      </p:sp>
      <p:sp>
        <p:nvSpPr>
          <p:cNvPr id="2" name="Rectangle 1"/>
          <p:cNvSpPr/>
          <p:nvPr/>
        </p:nvSpPr>
        <p:spPr>
          <a:xfrm>
            <a:off x="1101634" y="987380"/>
            <a:ext cx="9413965" cy="3416320"/>
          </a:xfrm>
          <a:prstGeom prst="rect">
            <a:avLst/>
          </a:prstGeom>
        </p:spPr>
        <p:txBody>
          <a:bodyPr wrap="square">
            <a:spAutoFit/>
          </a:bodyPr>
          <a:lstStyle/>
          <a:p>
            <a:r>
              <a:rPr lang="en-US" sz="2400" b="1" dirty="0"/>
              <a:t>5. Complement of prepositional phrase: </a:t>
            </a:r>
          </a:p>
          <a:p>
            <a:r>
              <a:rPr lang="en-US" sz="2400" dirty="0"/>
              <a:t>I kept the book under </a:t>
            </a:r>
            <a:r>
              <a:rPr lang="en-US" sz="2400" u="sng" dirty="0"/>
              <a:t>the table.</a:t>
            </a:r>
          </a:p>
          <a:p>
            <a:r>
              <a:rPr lang="en-US" sz="2400" dirty="0"/>
              <a:t>The boys jumped over </a:t>
            </a:r>
            <a:r>
              <a:rPr lang="en-US" sz="2400" u="sng" dirty="0"/>
              <a:t>the fence.</a:t>
            </a:r>
          </a:p>
          <a:p>
            <a:endParaRPr lang="en-US" sz="2400" b="1" dirty="0"/>
          </a:p>
          <a:p>
            <a:r>
              <a:rPr lang="en-US" sz="2400" b="1" dirty="0"/>
              <a:t>6. Appositions</a:t>
            </a:r>
          </a:p>
          <a:p>
            <a:r>
              <a:rPr lang="en-US" sz="2400" u="sng" dirty="0"/>
              <a:t>My brother,  Daniel</a:t>
            </a:r>
            <a:r>
              <a:rPr lang="en-US" sz="2400" dirty="0"/>
              <a:t>, will travel abroad soon. (apposition in subject position)</a:t>
            </a:r>
          </a:p>
          <a:p>
            <a:r>
              <a:rPr lang="en-US" sz="2400" dirty="0"/>
              <a:t>I saw </a:t>
            </a:r>
            <a:r>
              <a:rPr lang="en-US" sz="2400" u="sng" dirty="0"/>
              <a:t>Dr. </a:t>
            </a:r>
            <a:r>
              <a:rPr lang="en-US" sz="2400" u="sng" dirty="0" err="1"/>
              <a:t>Oyewusi</a:t>
            </a:r>
            <a:r>
              <a:rPr lang="en-US" sz="2400" u="sng" dirty="0"/>
              <a:t>, your brother</a:t>
            </a:r>
            <a:r>
              <a:rPr lang="en-US" sz="2400" dirty="0"/>
              <a:t>. (apposition in object position)</a:t>
            </a:r>
          </a:p>
          <a:p>
            <a:endParaRPr lang="en-US" sz="2400" dirty="0"/>
          </a:p>
        </p:txBody>
      </p:sp>
    </p:spTree>
    <p:extLst>
      <p:ext uri="{BB962C8B-B14F-4D97-AF65-F5344CB8AC3E}">
        <p14:creationId xmlns:p14="http://schemas.microsoft.com/office/powerpoint/2010/main" val="3176930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More on Pronouns</a:t>
            </a:r>
          </a:p>
        </p:txBody>
      </p:sp>
      <p:sp>
        <p:nvSpPr>
          <p:cNvPr id="3" name="Content Placeholder 2"/>
          <p:cNvSpPr>
            <a:spLocks noGrp="1"/>
          </p:cNvSpPr>
          <p:nvPr>
            <p:ph idx="1"/>
          </p:nvPr>
        </p:nvSpPr>
        <p:spPr>
          <a:xfrm>
            <a:off x="838200" y="1407352"/>
            <a:ext cx="10515600" cy="4607081"/>
          </a:xfrm>
        </p:spPr>
        <p:txBody>
          <a:bodyPr/>
          <a:lstStyle/>
          <a:p>
            <a:r>
              <a:rPr lang="en-US" sz="2400" b="1" dirty="0"/>
              <a:t>1. Personal Pronouns: </a:t>
            </a:r>
            <a:r>
              <a:rPr lang="en-US" sz="2400" dirty="0"/>
              <a:t>these pronouns represent specific persons or things. The first-person pronoun refers to the person speaking, while the second-person pronoun refers to the person(s) or thing(s) talked about.</a:t>
            </a:r>
          </a:p>
          <a:p>
            <a:r>
              <a:rPr lang="en-US" sz="2400" dirty="0"/>
              <a:t>Personal pronouns have singular and plural forms and can be used in subject or object cases. </a:t>
            </a:r>
          </a:p>
          <a:p>
            <a:pPr marL="0" indent="0">
              <a:buNone/>
            </a:pPr>
            <a:endParaRPr lang="en-US" b="1" dirty="0"/>
          </a:p>
        </p:txBody>
      </p:sp>
    </p:spTree>
    <p:extLst>
      <p:ext uri="{BB962C8B-B14F-4D97-AF65-F5344CB8AC3E}">
        <p14:creationId xmlns:p14="http://schemas.microsoft.com/office/powerpoint/2010/main" val="391021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8794" y="530352"/>
            <a:ext cx="9232006" cy="5059079"/>
          </a:xfrm>
        </p:spPr>
        <p:txBody>
          <a:bodyPr>
            <a:normAutofit/>
          </a:bodyPr>
          <a:lstStyle/>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i="1" u="sng" dirty="0"/>
          </a:p>
          <a:p>
            <a:pPr>
              <a:buNone/>
            </a:pPr>
            <a:endParaRPr lang="en-US" i="1" u="sng" dirty="0"/>
          </a:p>
          <a:p>
            <a:pPr>
              <a:buNone/>
            </a:pPr>
            <a:endParaRPr lang="en-US" sz="2400" i="1" u="sng" dirty="0"/>
          </a:p>
          <a:p>
            <a:pPr>
              <a:buNone/>
            </a:pPr>
            <a:r>
              <a:rPr lang="en-US" sz="2400" i="1" u="sng" dirty="0"/>
              <a:t>We</a:t>
            </a:r>
            <a:r>
              <a:rPr lang="en-US" sz="2400" i="1" dirty="0"/>
              <a:t> shall travel tomorrow</a:t>
            </a:r>
          </a:p>
          <a:p>
            <a:pPr>
              <a:buNone/>
            </a:pPr>
            <a:r>
              <a:rPr lang="en-US" sz="2400" i="1" dirty="0"/>
              <a:t>The car belongs to </a:t>
            </a:r>
            <a:r>
              <a:rPr lang="en-US" sz="2400" i="1" u="sng" dirty="0"/>
              <a:t>me</a:t>
            </a:r>
            <a:r>
              <a:rPr lang="en-US" sz="2400" i="1" dirty="0"/>
              <a:t>.</a:t>
            </a:r>
          </a:p>
          <a:p>
            <a:pPr>
              <a:buNone/>
            </a:pPr>
            <a:r>
              <a:rPr lang="en-US" sz="2400" dirty="0"/>
              <a:t>Note that </a:t>
            </a:r>
            <a:r>
              <a:rPr lang="en-US" sz="2400" i="1" dirty="0"/>
              <a:t>You</a:t>
            </a:r>
            <a:r>
              <a:rPr lang="en-US" sz="2400" dirty="0"/>
              <a:t> and </a:t>
            </a:r>
            <a:r>
              <a:rPr lang="en-US" sz="2400" i="1" dirty="0"/>
              <a:t>I </a:t>
            </a:r>
            <a:r>
              <a:rPr lang="en-US" sz="2400" dirty="0"/>
              <a:t>accommodate plural verbs.</a:t>
            </a:r>
            <a:endParaRPr lang="en-US" sz="2400" i="1" dirty="0"/>
          </a:p>
        </p:txBody>
      </p:sp>
      <p:graphicFrame>
        <p:nvGraphicFramePr>
          <p:cNvPr id="4" name="Table 3"/>
          <p:cNvGraphicFramePr>
            <a:graphicFrameLocks noGrp="1"/>
          </p:cNvGraphicFramePr>
          <p:nvPr>
            <p:extLst>
              <p:ext uri="{D42A27DB-BD31-4B8C-83A1-F6EECF244321}">
                <p14:modId xmlns:p14="http://schemas.microsoft.com/office/powerpoint/2010/main" val="817029080"/>
              </p:ext>
            </p:extLst>
          </p:nvPr>
        </p:nvGraphicFramePr>
        <p:xfrm>
          <a:off x="978794" y="657774"/>
          <a:ext cx="9822870" cy="2808364"/>
        </p:xfrm>
        <a:graphic>
          <a:graphicData uri="http://schemas.openxmlformats.org/drawingml/2006/table">
            <a:tbl>
              <a:tblPr firstRow="1" bandRow="1">
                <a:tableStyleId>{5C22544A-7EE6-4342-B048-85BDC9FD1C3A}</a:tableStyleId>
              </a:tblPr>
              <a:tblGrid>
                <a:gridCol w="1964574">
                  <a:extLst>
                    <a:ext uri="{9D8B030D-6E8A-4147-A177-3AD203B41FA5}">
                      <a16:colId xmlns:a16="http://schemas.microsoft.com/office/drawing/2014/main" val="20000"/>
                    </a:ext>
                  </a:extLst>
                </a:gridCol>
                <a:gridCol w="1964574">
                  <a:extLst>
                    <a:ext uri="{9D8B030D-6E8A-4147-A177-3AD203B41FA5}">
                      <a16:colId xmlns:a16="http://schemas.microsoft.com/office/drawing/2014/main" val="20001"/>
                    </a:ext>
                  </a:extLst>
                </a:gridCol>
                <a:gridCol w="1964574">
                  <a:extLst>
                    <a:ext uri="{9D8B030D-6E8A-4147-A177-3AD203B41FA5}">
                      <a16:colId xmlns:a16="http://schemas.microsoft.com/office/drawing/2014/main" val="20002"/>
                    </a:ext>
                  </a:extLst>
                </a:gridCol>
                <a:gridCol w="1964574">
                  <a:extLst>
                    <a:ext uri="{9D8B030D-6E8A-4147-A177-3AD203B41FA5}">
                      <a16:colId xmlns:a16="http://schemas.microsoft.com/office/drawing/2014/main" val="20003"/>
                    </a:ext>
                  </a:extLst>
                </a:gridCol>
                <a:gridCol w="1964574">
                  <a:extLst>
                    <a:ext uri="{9D8B030D-6E8A-4147-A177-3AD203B41FA5}">
                      <a16:colId xmlns:a16="http://schemas.microsoft.com/office/drawing/2014/main" val="20004"/>
                    </a:ext>
                  </a:extLst>
                </a:gridCol>
              </a:tblGrid>
              <a:tr h="399101">
                <a:tc>
                  <a:txBody>
                    <a:bodyPr/>
                    <a:lstStyle/>
                    <a:p>
                      <a:r>
                        <a:rPr lang="en-US" sz="2400" dirty="0"/>
                        <a:t>persons</a:t>
                      </a:r>
                    </a:p>
                  </a:txBody>
                  <a:tcPr/>
                </a:tc>
                <a:tc gridSpan="2">
                  <a:txBody>
                    <a:bodyPr/>
                    <a:lstStyle/>
                    <a:p>
                      <a:pPr algn="ctr"/>
                      <a:r>
                        <a:rPr lang="en-US" sz="2400" dirty="0"/>
                        <a:t>Singular </a:t>
                      </a:r>
                    </a:p>
                  </a:txBody>
                  <a:tcPr/>
                </a:tc>
                <a:tc hMerge="1">
                  <a:txBody>
                    <a:bodyPr/>
                    <a:lstStyle/>
                    <a:p>
                      <a:endParaRPr lang="en-US" dirty="0"/>
                    </a:p>
                  </a:txBody>
                  <a:tcPr/>
                </a:tc>
                <a:tc gridSpan="2">
                  <a:txBody>
                    <a:bodyPr/>
                    <a:lstStyle/>
                    <a:p>
                      <a:pPr algn="ctr"/>
                      <a:r>
                        <a:rPr lang="en-US" sz="2400" dirty="0"/>
                        <a:t>Plural </a:t>
                      </a:r>
                    </a:p>
                  </a:txBody>
                  <a:tcPr/>
                </a:tc>
                <a:tc hMerge="1">
                  <a:txBody>
                    <a:bodyPr/>
                    <a:lstStyle/>
                    <a:p>
                      <a:endParaRPr lang="en-US" dirty="0"/>
                    </a:p>
                  </a:txBody>
                  <a:tcPr/>
                </a:tc>
                <a:extLst>
                  <a:ext uri="{0D108BD9-81ED-4DB2-BD59-A6C34878D82A}">
                    <a16:rowId xmlns:a16="http://schemas.microsoft.com/office/drawing/2014/main" val="10000"/>
                  </a:ext>
                </a:extLst>
              </a:tr>
              <a:tr h="399101">
                <a:tc>
                  <a:txBody>
                    <a:bodyPr/>
                    <a:lstStyle/>
                    <a:p>
                      <a:endParaRPr lang="en-US" sz="2400" dirty="0"/>
                    </a:p>
                  </a:txBody>
                  <a:tcPr/>
                </a:tc>
                <a:tc>
                  <a:txBody>
                    <a:bodyPr/>
                    <a:lstStyle/>
                    <a:p>
                      <a:r>
                        <a:rPr lang="en-US" sz="2400" b="1" dirty="0"/>
                        <a:t>Subject </a:t>
                      </a:r>
                    </a:p>
                  </a:txBody>
                  <a:tcPr/>
                </a:tc>
                <a:tc>
                  <a:txBody>
                    <a:bodyPr/>
                    <a:lstStyle/>
                    <a:p>
                      <a:r>
                        <a:rPr lang="en-US" sz="2400" b="1" dirty="0"/>
                        <a:t>Object</a:t>
                      </a:r>
                    </a:p>
                  </a:txBody>
                  <a:tcPr/>
                </a:tc>
                <a:tc>
                  <a:txBody>
                    <a:bodyPr/>
                    <a:lstStyle/>
                    <a:p>
                      <a:r>
                        <a:rPr lang="en-US" sz="2400" b="1" dirty="0"/>
                        <a:t>Subject </a:t>
                      </a:r>
                    </a:p>
                  </a:txBody>
                  <a:tcPr/>
                </a:tc>
                <a:tc>
                  <a:txBody>
                    <a:bodyPr/>
                    <a:lstStyle/>
                    <a:p>
                      <a:r>
                        <a:rPr lang="en-US" sz="2400" b="1" dirty="0"/>
                        <a:t>Object</a:t>
                      </a:r>
                    </a:p>
                  </a:txBody>
                  <a:tcPr/>
                </a:tc>
                <a:extLst>
                  <a:ext uri="{0D108BD9-81ED-4DB2-BD59-A6C34878D82A}">
                    <a16:rowId xmlns:a16="http://schemas.microsoft.com/office/drawing/2014/main" val="10001"/>
                  </a:ext>
                </a:extLst>
              </a:tr>
              <a:tr h="399101">
                <a:tc>
                  <a:txBody>
                    <a:bodyPr/>
                    <a:lstStyle/>
                    <a:p>
                      <a:r>
                        <a:rPr lang="en-US" sz="2400" dirty="0"/>
                        <a:t>1</a:t>
                      </a:r>
                      <a:r>
                        <a:rPr lang="en-US" sz="2400" baseline="30000" dirty="0"/>
                        <a:t>st</a:t>
                      </a:r>
                      <a:r>
                        <a:rPr lang="en-US" sz="2400" baseline="0" dirty="0"/>
                        <a:t> person</a:t>
                      </a:r>
                      <a:endParaRPr lang="en-US" sz="2400" dirty="0"/>
                    </a:p>
                  </a:txBody>
                  <a:tcPr/>
                </a:tc>
                <a:tc>
                  <a:txBody>
                    <a:bodyPr/>
                    <a:lstStyle/>
                    <a:p>
                      <a:r>
                        <a:rPr lang="en-US" sz="2400" dirty="0"/>
                        <a:t>I</a:t>
                      </a:r>
                      <a:r>
                        <a:rPr lang="en-US" sz="2400" baseline="0" dirty="0"/>
                        <a:t> </a:t>
                      </a:r>
                      <a:endParaRPr lang="en-US" sz="2400" dirty="0"/>
                    </a:p>
                  </a:txBody>
                  <a:tcPr/>
                </a:tc>
                <a:tc>
                  <a:txBody>
                    <a:bodyPr/>
                    <a:lstStyle/>
                    <a:p>
                      <a:r>
                        <a:rPr lang="en-US" sz="2400" dirty="0"/>
                        <a:t>me</a:t>
                      </a:r>
                    </a:p>
                  </a:txBody>
                  <a:tcPr/>
                </a:tc>
                <a:tc>
                  <a:txBody>
                    <a:bodyPr/>
                    <a:lstStyle/>
                    <a:p>
                      <a:r>
                        <a:rPr lang="en-US" sz="2400" dirty="0"/>
                        <a:t>We </a:t>
                      </a:r>
                    </a:p>
                  </a:txBody>
                  <a:tcPr/>
                </a:tc>
                <a:tc>
                  <a:txBody>
                    <a:bodyPr/>
                    <a:lstStyle/>
                    <a:p>
                      <a:r>
                        <a:rPr lang="en-US" sz="2400" dirty="0"/>
                        <a:t>Us</a:t>
                      </a:r>
                    </a:p>
                  </a:txBody>
                  <a:tcPr/>
                </a:tc>
                <a:extLst>
                  <a:ext uri="{0D108BD9-81ED-4DB2-BD59-A6C34878D82A}">
                    <a16:rowId xmlns:a16="http://schemas.microsoft.com/office/drawing/2014/main" val="10002"/>
                  </a:ext>
                </a:extLst>
              </a:tr>
              <a:tr h="718382">
                <a:tc>
                  <a:txBody>
                    <a:bodyPr/>
                    <a:lstStyle/>
                    <a:p>
                      <a:r>
                        <a:rPr lang="en-US" sz="2400" dirty="0"/>
                        <a:t>2</a:t>
                      </a:r>
                      <a:r>
                        <a:rPr lang="en-US" sz="2400" baseline="30000" dirty="0"/>
                        <a:t>nd</a:t>
                      </a:r>
                      <a:r>
                        <a:rPr lang="en-US" sz="2400" dirty="0"/>
                        <a:t> person</a:t>
                      </a:r>
                    </a:p>
                  </a:txBody>
                  <a:tcPr/>
                </a:tc>
                <a:tc>
                  <a:txBody>
                    <a:bodyPr/>
                    <a:lstStyle/>
                    <a:p>
                      <a:r>
                        <a:rPr lang="en-US" sz="2400" dirty="0"/>
                        <a:t>You </a:t>
                      </a:r>
                    </a:p>
                  </a:txBody>
                  <a:tcPr/>
                </a:tc>
                <a:tc>
                  <a:txBody>
                    <a:bodyPr/>
                    <a:lstStyle/>
                    <a:p>
                      <a:r>
                        <a:rPr lang="en-US" sz="2400" dirty="0"/>
                        <a:t>You</a:t>
                      </a:r>
                      <a:r>
                        <a:rPr lang="en-US" sz="2400" baseline="0" dirty="0"/>
                        <a:t> </a:t>
                      </a:r>
                      <a:endParaRPr lang="en-US" sz="2400" dirty="0"/>
                    </a:p>
                  </a:txBody>
                  <a:tcPr/>
                </a:tc>
                <a:tc>
                  <a:txBody>
                    <a:bodyPr/>
                    <a:lstStyle/>
                    <a:p>
                      <a:r>
                        <a:rPr lang="en-US" sz="2400" dirty="0"/>
                        <a:t>You </a:t>
                      </a:r>
                    </a:p>
                  </a:txBody>
                  <a:tcPr/>
                </a:tc>
                <a:tc>
                  <a:txBody>
                    <a:bodyPr/>
                    <a:lstStyle/>
                    <a:p>
                      <a:r>
                        <a:rPr lang="en-US" sz="2400" dirty="0"/>
                        <a:t>You </a:t>
                      </a:r>
                    </a:p>
                  </a:txBody>
                  <a:tcPr/>
                </a:tc>
                <a:extLst>
                  <a:ext uri="{0D108BD9-81ED-4DB2-BD59-A6C34878D82A}">
                    <a16:rowId xmlns:a16="http://schemas.microsoft.com/office/drawing/2014/main" val="10003"/>
                  </a:ext>
                </a:extLst>
              </a:tr>
              <a:tr h="718382">
                <a:tc>
                  <a:txBody>
                    <a:bodyPr/>
                    <a:lstStyle/>
                    <a:p>
                      <a:r>
                        <a:rPr lang="en-US" sz="2400" dirty="0"/>
                        <a:t>3</a:t>
                      </a:r>
                      <a:r>
                        <a:rPr lang="en-US" sz="2400" baseline="30000" dirty="0"/>
                        <a:t>rd</a:t>
                      </a:r>
                      <a:r>
                        <a:rPr lang="en-US" sz="2400" dirty="0"/>
                        <a:t> person</a:t>
                      </a:r>
                    </a:p>
                  </a:txBody>
                  <a:tcPr/>
                </a:tc>
                <a:tc>
                  <a:txBody>
                    <a:bodyPr/>
                    <a:lstStyle/>
                    <a:p>
                      <a:r>
                        <a:rPr lang="en-US" sz="2400" dirty="0"/>
                        <a:t>He,</a:t>
                      </a:r>
                      <a:r>
                        <a:rPr lang="en-US" sz="2400" baseline="0" dirty="0"/>
                        <a:t> She, it</a:t>
                      </a:r>
                      <a:endParaRPr lang="en-US" sz="2400" dirty="0"/>
                    </a:p>
                  </a:txBody>
                  <a:tcPr/>
                </a:tc>
                <a:tc>
                  <a:txBody>
                    <a:bodyPr/>
                    <a:lstStyle/>
                    <a:p>
                      <a:r>
                        <a:rPr lang="en-US" sz="2400" dirty="0"/>
                        <a:t>Him, her, it</a:t>
                      </a:r>
                    </a:p>
                  </a:txBody>
                  <a:tcPr/>
                </a:tc>
                <a:tc>
                  <a:txBody>
                    <a:bodyPr/>
                    <a:lstStyle/>
                    <a:p>
                      <a:r>
                        <a:rPr lang="en-US" sz="2400" dirty="0"/>
                        <a:t>They </a:t>
                      </a:r>
                    </a:p>
                  </a:txBody>
                  <a:tcPr/>
                </a:tc>
                <a:tc>
                  <a:txBody>
                    <a:bodyPr/>
                    <a:lstStyle/>
                    <a:p>
                      <a:r>
                        <a:rPr lang="en-US" sz="2400" dirty="0"/>
                        <a:t>them</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12650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669" y="697777"/>
            <a:ext cx="9679976" cy="5413248"/>
          </a:xfrm>
        </p:spPr>
        <p:txBody>
          <a:bodyPr>
            <a:normAutofit/>
          </a:bodyPr>
          <a:lstStyle/>
          <a:p>
            <a:pPr>
              <a:buNone/>
            </a:pPr>
            <a:r>
              <a:rPr lang="en-US" sz="2400" b="1" dirty="0"/>
              <a:t>2. Indefinite Pronouns</a:t>
            </a:r>
            <a:r>
              <a:rPr lang="en-US" sz="2400" dirty="0"/>
              <a:t>: these pronouns do not refer to specific (particular) persons or things, but rather, they refer to persons, places, or things in general. </a:t>
            </a:r>
          </a:p>
          <a:p>
            <a:pPr>
              <a:buNone/>
            </a:pPr>
            <a:r>
              <a:rPr lang="en-US" sz="2400" dirty="0"/>
              <a:t>	They include words that end in ‘-body’ or ‘-one’ (</a:t>
            </a:r>
            <a:r>
              <a:rPr lang="en-US" sz="2400" b="1" i="1" dirty="0">
                <a:solidFill>
                  <a:srgbClr val="0070C0"/>
                </a:solidFill>
              </a:rPr>
              <a:t>everybody, somebody, everyone, someone, on one, none</a:t>
            </a:r>
            <a:r>
              <a:rPr lang="en-US" sz="2400" dirty="0"/>
              <a:t> ) and words that end in ‘-thing’ (</a:t>
            </a:r>
            <a:r>
              <a:rPr lang="en-US" sz="2400" b="1" i="1" dirty="0">
                <a:solidFill>
                  <a:srgbClr val="0070C0"/>
                </a:solidFill>
              </a:rPr>
              <a:t>anything, something</a:t>
            </a:r>
            <a:r>
              <a:rPr lang="en-US" sz="2400" dirty="0"/>
              <a:t>, etc.). Others are </a:t>
            </a:r>
            <a:r>
              <a:rPr lang="en-US" sz="2400" b="1" i="1" dirty="0">
                <a:solidFill>
                  <a:srgbClr val="0070C0"/>
                </a:solidFill>
              </a:rPr>
              <a:t>any, all, nobody</a:t>
            </a:r>
          </a:p>
          <a:p>
            <a:pPr>
              <a:buNone/>
            </a:pPr>
            <a:r>
              <a:rPr lang="en-US" sz="2400" b="1" dirty="0"/>
              <a:t>Examples: </a:t>
            </a:r>
          </a:p>
          <a:p>
            <a:pPr marL="514350" indent="-514350">
              <a:buAutoNum type="arabicPeriod"/>
            </a:pPr>
            <a:r>
              <a:rPr lang="en-US" sz="2400" dirty="0"/>
              <a:t>Nobody is perfect.</a:t>
            </a:r>
          </a:p>
          <a:p>
            <a:pPr marL="514350" indent="-514350">
              <a:buAutoNum type="arabicPeriod"/>
            </a:pPr>
            <a:r>
              <a:rPr lang="en-US" sz="2400" dirty="0"/>
              <a:t>Everything has been hidden.</a:t>
            </a:r>
          </a:p>
        </p:txBody>
      </p:sp>
    </p:spTree>
    <p:extLst>
      <p:ext uri="{BB962C8B-B14F-4D97-AF65-F5344CB8AC3E}">
        <p14:creationId xmlns:p14="http://schemas.microsoft.com/office/powerpoint/2010/main" val="977993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0461" y="530352"/>
            <a:ext cx="9633397" cy="5870448"/>
          </a:xfrm>
        </p:spPr>
        <p:txBody>
          <a:bodyPr>
            <a:normAutofit/>
          </a:bodyPr>
          <a:lstStyle/>
          <a:p>
            <a:pPr>
              <a:buNone/>
            </a:pPr>
            <a:r>
              <a:rPr lang="en-US" sz="2400" b="1" dirty="0"/>
              <a:t>3. Relative Pronouns</a:t>
            </a:r>
            <a:r>
              <a:rPr lang="en-US" sz="2400" dirty="0"/>
              <a:t>: These are pronouns that refer to their antecedents (preceding subject or nouns). Relative pronouns are used to join clauses in sentences and usually introduce relative clauses e.g. </a:t>
            </a:r>
            <a:r>
              <a:rPr lang="en-US" sz="2400" b="1" dirty="0"/>
              <a:t>That, which, who, whose, whom, whoever, </a:t>
            </a:r>
            <a:r>
              <a:rPr lang="en-US" sz="2400" dirty="0"/>
              <a:t>and</a:t>
            </a:r>
            <a:r>
              <a:rPr lang="en-US" sz="2400" b="1" dirty="0"/>
              <a:t> whomever</a:t>
            </a:r>
          </a:p>
          <a:p>
            <a:pPr>
              <a:buNone/>
            </a:pPr>
            <a:r>
              <a:rPr lang="en-US" sz="2400" b="1" dirty="0"/>
              <a:t>Note: ‘</a:t>
            </a:r>
            <a:r>
              <a:rPr lang="en-US" sz="2400" dirty="0"/>
              <a:t>who’ is used for people and ‘which’ for things when a subject pronoun is needed. On the other hand, when the pronoun is the object of a verb, ‘whom’ is used for people while ‘which’ is used for things. Besides, the relative pronoun ‘that’ may be used instead of ‘who’, ‘whom’, and ‘which’ as seen in the examples below:</a:t>
            </a:r>
          </a:p>
          <a:p>
            <a:pPr>
              <a:buNone/>
            </a:pPr>
            <a:r>
              <a:rPr lang="en-US" sz="2400" i="1" dirty="0">
                <a:solidFill>
                  <a:srgbClr val="0070C0"/>
                </a:solidFill>
              </a:rPr>
              <a:t>This is the boy </a:t>
            </a:r>
            <a:r>
              <a:rPr lang="en-US" sz="2400" i="1" u="sng" dirty="0">
                <a:solidFill>
                  <a:srgbClr val="0070C0"/>
                </a:solidFill>
              </a:rPr>
              <a:t>who</a:t>
            </a:r>
            <a:r>
              <a:rPr lang="en-US" sz="2400" i="1" dirty="0">
                <a:solidFill>
                  <a:srgbClr val="0070C0"/>
                </a:solidFill>
              </a:rPr>
              <a:t> (that) won the scholarship award</a:t>
            </a:r>
            <a:r>
              <a:rPr lang="en-US" sz="2400" dirty="0">
                <a:solidFill>
                  <a:srgbClr val="0070C0"/>
                </a:solidFill>
              </a:rPr>
              <a:t>.</a:t>
            </a:r>
          </a:p>
          <a:p>
            <a:pPr>
              <a:buNone/>
            </a:pPr>
            <a:r>
              <a:rPr lang="en-US" sz="2400" dirty="0">
                <a:solidFill>
                  <a:srgbClr val="002060"/>
                </a:solidFill>
              </a:rPr>
              <a:t>There are some areas in this city </a:t>
            </a:r>
            <a:r>
              <a:rPr lang="en-US" sz="2400" u="sng" dirty="0">
                <a:solidFill>
                  <a:srgbClr val="002060"/>
                </a:solidFill>
              </a:rPr>
              <a:t>which</a:t>
            </a:r>
            <a:r>
              <a:rPr lang="en-US" sz="2400" dirty="0">
                <a:solidFill>
                  <a:srgbClr val="002060"/>
                </a:solidFill>
              </a:rPr>
              <a:t> (that) are not yet developed </a:t>
            </a:r>
          </a:p>
          <a:p>
            <a:pPr>
              <a:buNone/>
            </a:pPr>
            <a:endParaRPr lang="en-US" dirty="0"/>
          </a:p>
          <a:p>
            <a:pPr>
              <a:buNone/>
            </a:pPr>
            <a:endParaRPr lang="en-US" u="sng" dirty="0"/>
          </a:p>
          <a:p>
            <a:pPr>
              <a:buNone/>
            </a:pPr>
            <a:endParaRPr lang="en-US" dirty="0"/>
          </a:p>
          <a:p>
            <a:pPr>
              <a:buNone/>
            </a:pPr>
            <a:endParaRPr lang="en-US" b="1" dirty="0"/>
          </a:p>
        </p:txBody>
      </p:sp>
    </p:spTree>
    <p:extLst>
      <p:ext uri="{BB962C8B-B14F-4D97-AF65-F5344CB8AC3E}">
        <p14:creationId xmlns:p14="http://schemas.microsoft.com/office/powerpoint/2010/main" val="1298830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6068" y="530352"/>
            <a:ext cx="9154732" cy="5870448"/>
          </a:xfrm>
        </p:spPr>
        <p:txBody>
          <a:bodyPr>
            <a:noAutofit/>
          </a:bodyPr>
          <a:lstStyle/>
          <a:p>
            <a:pPr>
              <a:buNone/>
            </a:pPr>
            <a:r>
              <a:rPr lang="en-US" sz="2400" b="1" dirty="0"/>
              <a:t>Whomever, whomsoever, </a:t>
            </a:r>
            <a:r>
              <a:rPr lang="en-US" sz="2400" dirty="0"/>
              <a:t>and </a:t>
            </a:r>
            <a:r>
              <a:rPr lang="en-US" sz="2400" b="1" dirty="0"/>
              <a:t>whom</a:t>
            </a:r>
            <a:r>
              <a:rPr lang="en-US" sz="2400" dirty="0"/>
              <a:t> are used for persons in the object position: </a:t>
            </a:r>
          </a:p>
          <a:p>
            <a:r>
              <a:rPr lang="en-US" sz="2400" dirty="0">
                <a:solidFill>
                  <a:srgbClr val="002060"/>
                </a:solidFill>
              </a:rPr>
              <a:t>This is the woman </a:t>
            </a:r>
            <a:r>
              <a:rPr lang="en-US" sz="2400" u="sng" dirty="0">
                <a:solidFill>
                  <a:srgbClr val="002060"/>
                </a:solidFill>
              </a:rPr>
              <a:t>whom</a:t>
            </a:r>
            <a:r>
              <a:rPr lang="en-US" sz="2400" dirty="0">
                <a:solidFill>
                  <a:srgbClr val="002060"/>
                </a:solidFill>
              </a:rPr>
              <a:t> he helped.</a:t>
            </a:r>
          </a:p>
          <a:p>
            <a:pPr>
              <a:buNone/>
            </a:pPr>
            <a:r>
              <a:rPr lang="en-US" sz="2400" dirty="0">
                <a:solidFill>
                  <a:srgbClr val="002060"/>
                </a:solidFill>
              </a:rPr>
              <a:t>	(he helped her) (object).</a:t>
            </a:r>
          </a:p>
          <a:p>
            <a:pPr>
              <a:buNone/>
            </a:pPr>
            <a:r>
              <a:rPr lang="en-US" sz="2400" dirty="0">
                <a:solidFill>
                  <a:srgbClr val="002060"/>
                </a:solidFill>
              </a:rPr>
              <a:t>	She is free to employ </a:t>
            </a:r>
            <a:r>
              <a:rPr lang="en-US" sz="2400" u="sng" dirty="0">
                <a:solidFill>
                  <a:srgbClr val="002060"/>
                </a:solidFill>
              </a:rPr>
              <a:t>whomever</a:t>
            </a:r>
            <a:r>
              <a:rPr lang="en-US" sz="2400" dirty="0">
                <a:solidFill>
                  <a:srgbClr val="002060"/>
                </a:solidFill>
              </a:rPr>
              <a:t> she chooses.</a:t>
            </a:r>
          </a:p>
          <a:p>
            <a:pPr>
              <a:buNone/>
            </a:pPr>
            <a:r>
              <a:rPr lang="en-US" sz="2400" b="1" dirty="0"/>
              <a:t>5. Possessive pronouns </a:t>
            </a:r>
            <a:r>
              <a:rPr lang="en-US" sz="2400" dirty="0"/>
              <a:t>indicate possession or ownership. </a:t>
            </a:r>
            <a:r>
              <a:rPr lang="en-US" sz="2400" b="1" dirty="0"/>
              <a:t>Examples are </a:t>
            </a:r>
            <a:r>
              <a:rPr lang="en-US" sz="2400" b="1" i="1" dirty="0">
                <a:solidFill>
                  <a:srgbClr val="0070C0"/>
                </a:solidFill>
              </a:rPr>
              <a:t>mine, his, hers, theirs, ours, its</a:t>
            </a:r>
            <a:r>
              <a:rPr lang="en-US" sz="2400" b="1" dirty="0">
                <a:solidFill>
                  <a:srgbClr val="0070C0"/>
                </a:solidFill>
              </a:rPr>
              <a:t>,</a:t>
            </a:r>
            <a:r>
              <a:rPr lang="en-US" sz="2400" b="1" dirty="0"/>
              <a:t> </a:t>
            </a:r>
            <a:r>
              <a:rPr lang="en-US" sz="2400" dirty="0"/>
              <a:t>and</a:t>
            </a:r>
            <a:r>
              <a:rPr lang="en-US" sz="2400" b="1" i="1" dirty="0">
                <a:solidFill>
                  <a:srgbClr val="0070C0"/>
                </a:solidFill>
              </a:rPr>
              <a:t> yours</a:t>
            </a:r>
            <a:r>
              <a:rPr lang="en-US" sz="2400" b="1" dirty="0"/>
              <a:t>.</a:t>
            </a:r>
          </a:p>
          <a:p>
            <a:pPr>
              <a:buNone/>
            </a:pPr>
            <a:r>
              <a:rPr lang="en-US" sz="2400" dirty="0"/>
              <a:t>	It is important to note the difference between possessive adjectives and possessive pronouns and master these two forms and their uses not to confuse them.</a:t>
            </a:r>
          </a:p>
        </p:txBody>
      </p:sp>
    </p:spTree>
    <p:extLst>
      <p:ext uri="{BB962C8B-B14F-4D97-AF65-F5344CB8AC3E}">
        <p14:creationId xmlns:p14="http://schemas.microsoft.com/office/powerpoint/2010/main" val="3369995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1369" y="530352"/>
            <a:ext cx="10135673" cy="5050641"/>
          </a:xfrm>
        </p:spPr>
        <p:txBody>
          <a:bodyPr>
            <a:noAutofit/>
          </a:bodyPr>
          <a:lstStyle/>
          <a:p>
            <a:pPr>
              <a:buNone/>
            </a:pPr>
            <a:r>
              <a:rPr lang="en-US" sz="2100" dirty="0"/>
              <a:t>Examples: </a:t>
            </a:r>
          </a:p>
          <a:p>
            <a:pPr>
              <a:buNone/>
            </a:pPr>
            <a:r>
              <a:rPr lang="en-US" sz="2100" dirty="0">
                <a:solidFill>
                  <a:srgbClr val="002060"/>
                </a:solidFill>
              </a:rPr>
              <a:t>This is </a:t>
            </a:r>
            <a:r>
              <a:rPr lang="en-US" sz="2100" u="sng" dirty="0">
                <a:solidFill>
                  <a:srgbClr val="002060"/>
                </a:solidFill>
              </a:rPr>
              <a:t>my</a:t>
            </a:r>
            <a:r>
              <a:rPr lang="en-US" sz="2100" dirty="0">
                <a:solidFill>
                  <a:srgbClr val="002060"/>
                </a:solidFill>
              </a:rPr>
              <a:t> ruler (poss. Adj.)</a:t>
            </a:r>
          </a:p>
          <a:p>
            <a:pPr>
              <a:buNone/>
            </a:pPr>
            <a:r>
              <a:rPr lang="en-US" sz="2100" dirty="0">
                <a:solidFill>
                  <a:srgbClr val="002060"/>
                </a:solidFill>
              </a:rPr>
              <a:t>This ruler is </a:t>
            </a:r>
            <a:r>
              <a:rPr lang="en-US" sz="2100" u="sng" dirty="0">
                <a:solidFill>
                  <a:srgbClr val="002060"/>
                </a:solidFill>
              </a:rPr>
              <a:t>mine</a:t>
            </a:r>
            <a:r>
              <a:rPr lang="en-US" sz="2100" dirty="0">
                <a:solidFill>
                  <a:srgbClr val="002060"/>
                </a:solidFill>
              </a:rPr>
              <a:t> (poss. Pronoun)</a:t>
            </a:r>
          </a:p>
          <a:p>
            <a:pPr>
              <a:buNone/>
            </a:pPr>
            <a:r>
              <a:rPr lang="en-US" sz="2100" dirty="0">
                <a:solidFill>
                  <a:srgbClr val="002060"/>
                </a:solidFill>
              </a:rPr>
              <a:t>These are </a:t>
            </a:r>
            <a:r>
              <a:rPr lang="en-US" sz="2100" u="sng" dirty="0">
                <a:solidFill>
                  <a:srgbClr val="002060"/>
                </a:solidFill>
              </a:rPr>
              <a:t>our </a:t>
            </a:r>
            <a:r>
              <a:rPr lang="en-US" sz="2100" dirty="0">
                <a:solidFill>
                  <a:srgbClr val="002060"/>
                </a:solidFill>
              </a:rPr>
              <a:t>goods (poss. Pronoun).</a:t>
            </a:r>
          </a:p>
          <a:p>
            <a:pPr>
              <a:buNone/>
            </a:pPr>
            <a:r>
              <a:rPr lang="en-US" sz="2100" dirty="0">
                <a:solidFill>
                  <a:srgbClr val="002060"/>
                </a:solidFill>
              </a:rPr>
              <a:t>The house is neither </a:t>
            </a:r>
            <a:r>
              <a:rPr lang="en-US" sz="2100" u="sng" dirty="0">
                <a:solidFill>
                  <a:srgbClr val="002060"/>
                </a:solidFill>
              </a:rPr>
              <a:t>theirs</a:t>
            </a:r>
            <a:r>
              <a:rPr lang="en-US" sz="2100" dirty="0">
                <a:solidFill>
                  <a:srgbClr val="002060"/>
                </a:solidFill>
              </a:rPr>
              <a:t> nor </a:t>
            </a:r>
            <a:r>
              <a:rPr lang="en-US" sz="2100" u="sng" dirty="0">
                <a:solidFill>
                  <a:srgbClr val="002060"/>
                </a:solidFill>
              </a:rPr>
              <a:t>yours.</a:t>
            </a:r>
          </a:p>
          <a:p>
            <a:pPr>
              <a:buNone/>
            </a:pPr>
            <a:r>
              <a:rPr lang="en-US" sz="2100" b="1" dirty="0"/>
              <a:t>5. Demonstrative Pronouns: </a:t>
            </a:r>
            <a:r>
              <a:rPr lang="en-US" sz="2100" dirty="0"/>
              <a:t>these are used to locate or point at persons or things. They include </a:t>
            </a:r>
            <a:r>
              <a:rPr lang="en-US" sz="2100" b="1" i="1" dirty="0">
                <a:solidFill>
                  <a:srgbClr val="0070C0"/>
                </a:solidFill>
              </a:rPr>
              <a:t>this, these, that, </a:t>
            </a:r>
            <a:r>
              <a:rPr lang="en-US" sz="2100" dirty="0"/>
              <a:t>and</a:t>
            </a:r>
            <a:r>
              <a:rPr lang="en-US" sz="2100" b="1" dirty="0"/>
              <a:t> </a:t>
            </a:r>
            <a:r>
              <a:rPr lang="en-US" sz="2100" b="1" i="1" dirty="0">
                <a:solidFill>
                  <a:srgbClr val="0070C0"/>
                </a:solidFill>
              </a:rPr>
              <a:t>these</a:t>
            </a:r>
            <a:r>
              <a:rPr lang="en-US" sz="2100" b="1" i="1" dirty="0"/>
              <a:t>. </a:t>
            </a:r>
            <a:r>
              <a:rPr lang="en-US" sz="2100" b="1" dirty="0"/>
              <a:t>While </a:t>
            </a:r>
            <a:r>
              <a:rPr lang="en-US" sz="2100" b="1" i="1" dirty="0"/>
              <a:t>this </a:t>
            </a:r>
            <a:r>
              <a:rPr lang="en-US" sz="2100" dirty="0"/>
              <a:t>and </a:t>
            </a:r>
            <a:r>
              <a:rPr lang="en-US" sz="2100" b="1" i="1" dirty="0"/>
              <a:t>these</a:t>
            </a:r>
            <a:r>
              <a:rPr lang="en-US" sz="2100" dirty="0"/>
              <a:t> are used for near references, </a:t>
            </a:r>
            <a:r>
              <a:rPr lang="en-US" sz="2100" i="1" dirty="0">
                <a:solidFill>
                  <a:srgbClr val="C00000"/>
                </a:solidFill>
              </a:rPr>
              <a:t>that</a:t>
            </a:r>
            <a:r>
              <a:rPr lang="en-US" sz="2100" dirty="0"/>
              <a:t> and </a:t>
            </a:r>
            <a:r>
              <a:rPr lang="en-US" sz="2100" i="1" dirty="0">
                <a:solidFill>
                  <a:srgbClr val="C00000"/>
                </a:solidFill>
              </a:rPr>
              <a:t>those</a:t>
            </a:r>
            <a:r>
              <a:rPr lang="en-US" sz="2100" dirty="0"/>
              <a:t> are used for distant references. ‘This’ and ‘that’ are singular pronouns implying that they attract singular verbs in (they) are found in the subject position:</a:t>
            </a:r>
          </a:p>
          <a:p>
            <a:pPr>
              <a:buNone/>
            </a:pPr>
            <a:r>
              <a:rPr lang="en-US" sz="2100" dirty="0">
                <a:solidFill>
                  <a:srgbClr val="002060"/>
                </a:solidFill>
              </a:rPr>
              <a:t>And </a:t>
            </a:r>
            <a:r>
              <a:rPr lang="en-US" sz="2100" u="sng" dirty="0">
                <a:solidFill>
                  <a:srgbClr val="002060"/>
                </a:solidFill>
              </a:rPr>
              <a:t>that</a:t>
            </a:r>
            <a:r>
              <a:rPr lang="en-US" sz="2100" dirty="0">
                <a:solidFill>
                  <a:srgbClr val="002060"/>
                </a:solidFill>
              </a:rPr>
              <a:t> </a:t>
            </a:r>
            <a:r>
              <a:rPr lang="en-US" sz="2100" u="sng" dirty="0">
                <a:solidFill>
                  <a:srgbClr val="002060"/>
                </a:solidFill>
              </a:rPr>
              <a:t>has</a:t>
            </a:r>
            <a:r>
              <a:rPr lang="en-US" sz="2100" dirty="0">
                <a:solidFill>
                  <a:srgbClr val="002060"/>
                </a:solidFill>
              </a:rPr>
              <a:t> been going on for long.</a:t>
            </a:r>
          </a:p>
          <a:p>
            <a:pPr>
              <a:buNone/>
            </a:pPr>
            <a:r>
              <a:rPr lang="en-US" sz="2100" u="sng" dirty="0">
                <a:solidFill>
                  <a:srgbClr val="002060"/>
                </a:solidFill>
              </a:rPr>
              <a:t>This</a:t>
            </a:r>
            <a:r>
              <a:rPr lang="en-US" sz="2100" dirty="0">
                <a:solidFill>
                  <a:srgbClr val="002060"/>
                </a:solidFill>
              </a:rPr>
              <a:t> </a:t>
            </a:r>
            <a:r>
              <a:rPr lang="en-US" sz="2100" u="sng" dirty="0">
                <a:solidFill>
                  <a:srgbClr val="002060"/>
                </a:solidFill>
              </a:rPr>
              <a:t>does</a:t>
            </a:r>
            <a:r>
              <a:rPr lang="en-US" sz="2100" dirty="0">
                <a:solidFill>
                  <a:srgbClr val="002060"/>
                </a:solidFill>
              </a:rPr>
              <a:t> concern you. </a:t>
            </a:r>
          </a:p>
          <a:p>
            <a:pPr>
              <a:buNone/>
            </a:pPr>
            <a:r>
              <a:rPr lang="en-US" sz="2100" dirty="0"/>
              <a:t>‘These’ and ‘those’ are plurals.</a:t>
            </a:r>
          </a:p>
        </p:txBody>
      </p:sp>
    </p:spTree>
    <p:extLst>
      <p:ext uri="{BB962C8B-B14F-4D97-AF65-F5344CB8AC3E}">
        <p14:creationId xmlns:p14="http://schemas.microsoft.com/office/powerpoint/2010/main" val="3456188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611" y="530352"/>
            <a:ext cx="10712706" cy="5870448"/>
          </a:xfrm>
        </p:spPr>
        <p:txBody>
          <a:bodyPr>
            <a:normAutofit/>
          </a:bodyPr>
          <a:lstStyle/>
          <a:p>
            <a:pPr>
              <a:buNone/>
            </a:pPr>
            <a:r>
              <a:rPr lang="en-US" sz="2400" b="1" dirty="0"/>
              <a:t>6. Reflexive Pronouns: </a:t>
            </a:r>
            <a:r>
              <a:rPr lang="en-US" sz="2400" dirty="0"/>
              <a:t>These are similar to the emphatic pronouns in that both have the same forms/markers. Reflexive pronouns however show that a given subject (pronoun) exercises the action of the verb on himself/itself. They are used when there is no exchange of action in the sentence:</a:t>
            </a:r>
          </a:p>
          <a:p>
            <a:pPr>
              <a:buNone/>
            </a:pPr>
            <a:r>
              <a:rPr lang="en-US" sz="2400" dirty="0">
                <a:solidFill>
                  <a:srgbClr val="002060"/>
                </a:solidFill>
              </a:rPr>
              <a:t>They love </a:t>
            </a:r>
            <a:r>
              <a:rPr lang="en-US" sz="2400" u="sng" dirty="0">
                <a:solidFill>
                  <a:srgbClr val="002060"/>
                </a:solidFill>
              </a:rPr>
              <a:t>themselves</a:t>
            </a:r>
            <a:r>
              <a:rPr lang="en-US" sz="2400" dirty="0">
                <a:solidFill>
                  <a:srgbClr val="002060"/>
                </a:solidFill>
              </a:rPr>
              <a:t> (</a:t>
            </a:r>
            <a:r>
              <a:rPr lang="en-US" sz="2400" dirty="0" err="1">
                <a:solidFill>
                  <a:srgbClr val="002060"/>
                </a:solidFill>
              </a:rPr>
              <a:t>i.e</a:t>
            </a:r>
            <a:r>
              <a:rPr lang="en-US" sz="2400" dirty="0">
                <a:solidFill>
                  <a:srgbClr val="002060"/>
                </a:solidFill>
              </a:rPr>
              <a:t> the two people have love for oneself).</a:t>
            </a:r>
          </a:p>
          <a:p>
            <a:pPr>
              <a:buNone/>
            </a:pPr>
            <a:r>
              <a:rPr lang="en-US" sz="2400" dirty="0">
                <a:solidFill>
                  <a:srgbClr val="002060"/>
                </a:solidFill>
              </a:rPr>
              <a:t>He praised </a:t>
            </a:r>
            <a:r>
              <a:rPr lang="en-US" sz="2400" u="sng" dirty="0">
                <a:solidFill>
                  <a:srgbClr val="002060"/>
                </a:solidFill>
              </a:rPr>
              <a:t>himself</a:t>
            </a:r>
            <a:r>
              <a:rPr lang="en-US" sz="2400" dirty="0">
                <a:solidFill>
                  <a:srgbClr val="002060"/>
                </a:solidFill>
              </a:rPr>
              <a:t> for his success.</a:t>
            </a:r>
          </a:p>
          <a:p>
            <a:pPr>
              <a:buNone/>
            </a:pPr>
            <a:r>
              <a:rPr lang="en-US" sz="2400" dirty="0">
                <a:solidFill>
                  <a:srgbClr val="002060"/>
                </a:solidFill>
              </a:rPr>
              <a:t>She was talking to </a:t>
            </a:r>
            <a:r>
              <a:rPr lang="en-US" sz="2400" u="sng" dirty="0">
                <a:solidFill>
                  <a:srgbClr val="002060"/>
                </a:solidFill>
              </a:rPr>
              <a:t>herself</a:t>
            </a:r>
            <a:r>
              <a:rPr lang="en-US" sz="2400" dirty="0">
                <a:solidFill>
                  <a:srgbClr val="002060"/>
                </a:solidFill>
              </a:rPr>
              <a:t>.</a:t>
            </a:r>
          </a:p>
          <a:p>
            <a:pPr>
              <a:buNone/>
            </a:pPr>
            <a:r>
              <a:rPr lang="en-US" sz="2400" dirty="0">
                <a:solidFill>
                  <a:srgbClr val="002060"/>
                </a:solidFill>
              </a:rPr>
              <a:t>I blamed </a:t>
            </a:r>
            <a:r>
              <a:rPr lang="en-US" sz="2400" u="sng" dirty="0">
                <a:solidFill>
                  <a:srgbClr val="002060"/>
                </a:solidFill>
              </a:rPr>
              <a:t>myself</a:t>
            </a:r>
            <a:r>
              <a:rPr lang="en-US" sz="2400" dirty="0">
                <a:solidFill>
                  <a:srgbClr val="002060"/>
                </a:solidFill>
              </a:rPr>
              <a:t> for entering into the agreement.</a:t>
            </a:r>
          </a:p>
          <a:p>
            <a:pPr>
              <a:buNone/>
            </a:pPr>
            <a:r>
              <a:rPr lang="en-US" sz="2400" dirty="0">
                <a:solidFill>
                  <a:srgbClr val="002060"/>
                </a:solidFill>
              </a:rPr>
              <a:t>You have hurt </a:t>
            </a:r>
            <a:r>
              <a:rPr lang="en-US" sz="2400" u="sng" dirty="0">
                <a:solidFill>
                  <a:srgbClr val="002060"/>
                </a:solidFill>
              </a:rPr>
              <a:t>yourself</a:t>
            </a:r>
            <a:r>
              <a:rPr lang="en-US" sz="2400" dirty="0">
                <a:solidFill>
                  <a:srgbClr val="002060"/>
                </a:solidFill>
              </a:rPr>
              <a:t>.</a:t>
            </a:r>
          </a:p>
          <a:p>
            <a:pPr>
              <a:buNone/>
            </a:pPr>
            <a:r>
              <a:rPr lang="en-US" sz="2400" dirty="0" err="1">
                <a:solidFill>
                  <a:srgbClr val="002060"/>
                </a:solidFill>
              </a:rPr>
              <a:t>Taiwo</a:t>
            </a:r>
            <a:r>
              <a:rPr lang="en-US" sz="2400" dirty="0">
                <a:solidFill>
                  <a:srgbClr val="002060"/>
                </a:solidFill>
              </a:rPr>
              <a:t> was proud of </a:t>
            </a:r>
            <a:r>
              <a:rPr lang="en-US" sz="2400" u="sng" dirty="0">
                <a:solidFill>
                  <a:srgbClr val="002060"/>
                </a:solidFill>
              </a:rPr>
              <a:t>himself</a:t>
            </a:r>
            <a:r>
              <a:rPr lang="en-US" sz="2400" dirty="0">
                <a:solidFill>
                  <a:srgbClr val="002060"/>
                </a:solidFill>
              </a:rPr>
              <a:t>.</a:t>
            </a:r>
          </a:p>
        </p:txBody>
      </p:sp>
    </p:spTree>
    <p:extLst>
      <p:ext uri="{BB962C8B-B14F-4D97-AF65-F5344CB8AC3E}">
        <p14:creationId xmlns:p14="http://schemas.microsoft.com/office/powerpoint/2010/main" val="426611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9854" y="530352"/>
            <a:ext cx="9450946" cy="5034425"/>
          </a:xfrm>
        </p:spPr>
        <p:txBody>
          <a:bodyPr>
            <a:normAutofit fontScale="92500" lnSpcReduction="20000"/>
          </a:bodyPr>
          <a:lstStyle/>
          <a:p>
            <a:pPr marL="0" indent="0">
              <a:buNone/>
            </a:pPr>
            <a:r>
              <a:rPr lang="en-US" sz="2400" dirty="0"/>
              <a:t>7. </a:t>
            </a:r>
            <a:r>
              <a:rPr lang="en-US" sz="2400" b="1" dirty="0"/>
              <a:t>Emphatic pronouns</a:t>
            </a:r>
            <a:r>
              <a:rPr lang="en-US" sz="2400" dirty="0"/>
              <a:t>: They emphasize the doer of the action (subject) in a sentence. The different between reflexive and emphatic is that while the latter (reflexive) is indispensable in the sentence the former (emphatic) is dispensable. </a:t>
            </a:r>
            <a:r>
              <a:rPr lang="en-US" sz="2400" dirty="0" err="1"/>
              <a:t>i.e</a:t>
            </a:r>
            <a:r>
              <a:rPr lang="en-US" sz="2400" dirty="0"/>
              <a:t> if removed from the sentence, the sentence will still be correct:</a:t>
            </a:r>
          </a:p>
          <a:p>
            <a:r>
              <a:rPr lang="en-US" sz="2400" dirty="0"/>
              <a:t>The teachers themselves arranged the benches.</a:t>
            </a:r>
          </a:p>
          <a:p>
            <a:r>
              <a:rPr lang="en-US" sz="2400" dirty="0"/>
              <a:t>We baked the cake ourselves.</a:t>
            </a:r>
          </a:p>
          <a:p>
            <a:r>
              <a:rPr lang="en-US" sz="2400" dirty="0"/>
              <a:t>The principal himself rang the bell.</a:t>
            </a:r>
          </a:p>
          <a:p>
            <a:pPr marL="27674" indent="0">
              <a:buNone/>
            </a:pPr>
            <a:endParaRPr lang="en-US" sz="2400" dirty="0"/>
          </a:p>
          <a:p>
            <a:pPr>
              <a:buNone/>
            </a:pPr>
            <a:r>
              <a:rPr lang="en-US" sz="2400" dirty="0"/>
              <a:t>8. </a:t>
            </a:r>
            <a:r>
              <a:rPr lang="en-US" sz="2400" b="1" dirty="0"/>
              <a:t>Interrogative pronoun: </a:t>
            </a:r>
            <a:r>
              <a:rPr lang="en-US" sz="2400" dirty="0"/>
              <a:t>The pronouns have the same forms as relative pronouns, but they are however used for asking questions </a:t>
            </a:r>
            <a:r>
              <a:rPr lang="en-US" sz="2400" dirty="0" err="1"/>
              <a:t>e.g</a:t>
            </a:r>
            <a:r>
              <a:rPr lang="en-US" sz="2400" dirty="0"/>
              <a:t>, </a:t>
            </a:r>
            <a:r>
              <a:rPr lang="en-US" sz="2400" b="1" i="1" dirty="0">
                <a:solidFill>
                  <a:srgbClr val="0070C0"/>
                </a:solidFill>
              </a:rPr>
              <a:t>which, who, whom, what </a:t>
            </a:r>
            <a:r>
              <a:rPr lang="en-US" sz="2400" dirty="0">
                <a:solidFill>
                  <a:schemeClr val="tx1"/>
                </a:solidFill>
              </a:rPr>
              <a:t>and</a:t>
            </a:r>
            <a:r>
              <a:rPr lang="en-US" sz="2400" b="1" i="1" dirty="0">
                <a:solidFill>
                  <a:srgbClr val="0070C0"/>
                </a:solidFill>
              </a:rPr>
              <a:t> whose:</a:t>
            </a:r>
          </a:p>
          <a:p>
            <a:pPr>
              <a:buNone/>
            </a:pPr>
            <a:r>
              <a:rPr lang="en-US" sz="2400" i="1" u="sng" dirty="0">
                <a:solidFill>
                  <a:srgbClr val="002060"/>
                </a:solidFill>
              </a:rPr>
              <a:t>Whose</a:t>
            </a:r>
            <a:r>
              <a:rPr lang="en-US" sz="2400" i="1" dirty="0">
                <a:solidFill>
                  <a:srgbClr val="002060"/>
                </a:solidFill>
              </a:rPr>
              <a:t> car is this?</a:t>
            </a:r>
          </a:p>
          <a:p>
            <a:pPr>
              <a:buNone/>
            </a:pPr>
            <a:r>
              <a:rPr lang="en-US" sz="2400" i="1" u="sng" dirty="0">
                <a:solidFill>
                  <a:srgbClr val="002060"/>
                </a:solidFill>
              </a:rPr>
              <a:t>Who</a:t>
            </a:r>
            <a:r>
              <a:rPr lang="en-US" sz="2400" i="1" dirty="0">
                <a:solidFill>
                  <a:srgbClr val="002060"/>
                </a:solidFill>
              </a:rPr>
              <a:t> was that man that discovered the source of the River Niger?</a:t>
            </a:r>
          </a:p>
          <a:p>
            <a:pPr>
              <a:buNone/>
            </a:pPr>
            <a:r>
              <a:rPr lang="en-US" sz="2400" i="1" u="sng" dirty="0">
                <a:solidFill>
                  <a:srgbClr val="002060"/>
                </a:solidFill>
              </a:rPr>
              <a:t>Which</a:t>
            </a:r>
            <a:r>
              <a:rPr lang="en-US" sz="2400" i="1" dirty="0">
                <a:solidFill>
                  <a:srgbClr val="002060"/>
                </a:solidFill>
              </a:rPr>
              <a:t> is the shortest rout to </a:t>
            </a:r>
            <a:r>
              <a:rPr lang="en-US" sz="2400" i="1" dirty="0" err="1">
                <a:solidFill>
                  <a:srgbClr val="002060"/>
                </a:solidFill>
              </a:rPr>
              <a:t>Ikire</a:t>
            </a:r>
            <a:r>
              <a:rPr lang="en-US" sz="2400" i="1" dirty="0">
                <a:solidFill>
                  <a:srgbClr val="002060"/>
                </a:solidFill>
              </a:rPr>
              <a:t>?</a:t>
            </a:r>
          </a:p>
          <a:p>
            <a:pPr marL="27674" indent="0">
              <a:buNone/>
            </a:pPr>
            <a:endParaRPr lang="en-US" dirty="0"/>
          </a:p>
        </p:txBody>
      </p:sp>
    </p:spTree>
    <p:extLst>
      <p:ext uri="{BB962C8B-B14F-4D97-AF65-F5344CB8AC3E}">
        <p14:creationId xmlns:p14="http://schemas.microsoft.com/office/powerpoint/2010/main" val="144373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1824" y="451974"/>
            <a:ext cx="10032643" cy="5202592"/>
          </a:xfrm>
        </p:spPr>
        <p:txBody>
          <a:bodyPr>
            <a:normAutofit lnSpcReduction="10000"/>
          </a:bodyPr>
          <a:lstStyle/>
          <a:p>
            <a:pPr>
              <a:buNone/>
            </a:pPr>
            <a:r>
              <a:rPr lang="en-US" sz="2300" i="1" dirty="0">
                <a:solidFill>
                  <a:srgbClr val="002060"/>
                </a:solidFill>
              </a:rPr>
              <a:t>9. </a:t>
            </a:r>
            <a:r>
              <a:rPr lang="en-US" sz="2300" b="1" dirty="0"/>
              <a:t>Reciprocal Pronouns: </a:t>
            </a:r>
            <a:r>
              <a:rPr lang="en-US" sz="2300" dirty="0"/>
              <a:t>There are two of them: </a:t>
            </a:r>
            <a:r>
              <a:rPr lang="en-US" sz="2300" dirty="0">
                <a:solidFill>
                  <a:srgbClr val="002060"/>
                </a:solidFill>
              </a:rPr>
              <a:t>each other </a:t>
            </a:r>
            <a:r>
              <a:rPr lang="en-US" sz="2300" dirty="0"/>
              <a:t>and </a:t>
            </a:r>
            <a:r>
              <a:rPr lang="en-US" sz="2300" dirty="0">
                <a:solidFill>
                  <a:srgbClr val="002060"/>
                </a:solidFill>
              </a:rPr>
              <a:t>one another. </a:t>
            </a:r>
            <a:r>
              <a:rPr lang="en-US" sz="2300" dirty="0"/>
              <a:t>Both are used interchangeably. It is only for convenience's sake that it is traditionally taught that </a:t>
            </a:r>
            <a:r>
              <a:rPr lang="en-US" sz="2300" dirty="0">
                <a:solidFill>
                  <a:srgbClr val="002060"/>
                </a:solidFill>
              </a:rPr>
              <a:t>each other </a:t>
            </a:r>
            <a:r>
              <a:rPr lang="en-US" sz="2300" dirty="0"/>
              <a:t>be used for people and </a:t>
            </a:r>
            <a:r>
              <a:rPr lang="en-US" sz="2300" dirty="0">
                <a:solidFill>
                  <a:srgbClr val="002060"/>
                </a:solidFill>
              </a:rPr>
              <a:t>one another </a:t>
            </a:r>
            <a:r>
              <a:rPr lang="en-US" sz="2300" dirty="0"/>
              <a:t>for more than two people:</a:t>
            </a:r>
          </a:p>
          <a:p>
            <a:pPr>
              <a:buNone/>
            </a:pPr>
            <a:r>
              <a:rPr lang="en-US" sz="2300" i="1" dirty="0">
                <a:solidFill>
                  <a:srgbClr val="002060"/>
                </a:solidFill>
              </a:rPr>
              <a:t>We all congratulated </a:t>
            </a:r>
            <a:r>
              <a:rPr lang="en-US" sz="2300" i="1" u="sng" dirty="0">
                <a:solidFill>
                  <a:srgbClr val="002060"/>
                </a:solidFill>
              </a:rPr>
              <a:t>one another</a:t>
            </a:r>
            <a:r>
              <a:rPr lang="en-US" sz="2300" i="1" dirty="0">
                <a:solidFill>
                  <a:srgbClr val="002060"/>
                </a:solidFill>
              </a:rPr>
              <a:t>.</a:t>
            </a:r>
          </a:p>
          <a:p>
            <a:pPr>
              <a:buNone/>
            </a:pPr>
            <a:r>
              <a:rPr lang="en-US" sz="2300" i="1" dirty="0">
                <a:solidFill>
                  <a:srgbClr val="002060"/>
                </a:solidFill>
              </a:rPr>
              <a:t>My twin brothers love </a:t>
            </a:r>
            <a:r>
              <a:rPr lang="en-US" sz="2300" i="1" u="sng" dirty="0">
                <a:solidFill>
                  <a:srgbClr val="002060"/>
                </a:solidFill>
              </a:rPr>
              <a:t>each other</a:t>
            </a:r>
            <a:r>
              <a:rPr lang="en-US" sz="2300" i="1" dirty="0">
                <a:solidFill>
                  <a:srgbClr val="002060"/>
                </a:solidFill>
              </a:rPr>
              <a:t>.</a:t>
            </a:r>
          </a:p>
          <a:p>
            <a:pPr algn="ctr">
              <a:lnSpc>
                <a:spcPct val="100000"/>
              </a:lnSpc>
              <a:spcBef>
                <a:spcPts val="0"/>
              </a:spcBef>
              <a:buNone/>
            </a:pPr>
            <a:r>
              <a:rPr lang="en-US" sz="2300" b="1" dirty="0"/>
              <a:t>EXERCISES</a:t>
            </a:r>
          </a:p>
          <a:p>
            <a:pPr>
              <a:lnSpc>
                <a:spcPct val="100000"/>
              </a:lnSpc>
              <a:spcBef>
                <a:spcPts val="0"/>
              </a:spcBef>
              <a:buNone/>
            </a:pPr>
            <a:r>
              <a:rPr lang="en-US" sz="2300" b="1" dirty="0"/>
              <a:t>A. Identify and classify the pronouns in the following sentences:</a:t>
            </a:r>
          </a:p>
          <a:p>
            <a:pPr>
              <a:lnSpc>
                <a:spcPct val="100000"/>
              </a:lnSpc>
              <a:spcBef>
                <a:spcPts val="0"/>
              </a:spcBef>
              <a:buNone/>
            </a:pPr>
            <a:r>
              <a:rPr lang="en-US" sz="2300" dirty="0" err="1"/>
              <a:t>Tolulope</a:t>
            </a:r>
            <a:r>
              <a:rPr lang="en-US" sz="2300" dirty="0"/>
              <a:t> hurt herself during the competition.</a:t>
            </a:r>
          </a:p>
          <a:p>
            <a:pPr>
              <a:lnSpc>
                <a:spcPct val="100000"/>
              </a:lnSpc>
              <a:spcBef>
                <a:spcPts val="0"/>
              </a:spcBef>
              <a:buNone/>
            </a:pPr>
            <a:r>
              <a:rPr lang="en-US" sz="2300" dirty="0"/>
              <a:t>What did you do to my box?</a:t>
            </a:r>
          </a:p>
          <a:p>
            <a:pPr>
              <a:lnSpc>
                <a:spcPct val="100000"/>
              </a:lnSpc>
              <a:spcBef>
                <a:spcPts val="0"/>
              </a:spcBef>
              <a:buNone/>
            </a:pPr>
            <a:r>
              <a:rPr lang="en-US" sz="2300" dirty="0"/>
              <a:t>That is the room which I use as the store.</a:t>
            </a:r>
          </a:p>
          <a:p>
            <a:pPr>
              <a:lnSpc>
                <a:spcPct val="100000"/>
              </a:lnSpc>
              <a:spcBef>
                <a:spcPts val="0"/>
              </a:spcBef>
              <a:buNone/>
            </a:pPr>
            <a:r>
              <a:rPr lang="en-US" sz="2300" dirty="0"/>
              <a:t>My father painted the house himself</a:t>
            </a:r>
          </a:p>
          <a:p>
            <a:pPr>
              <a:lnSpc>
                <a:spcPct val="100000"/>
              </a:lnSpc>
              <a:spcBef>
                <a:spcPts val="0"/>
              </a:spcBef>
              <a:buNone/>
            </a:pPr>
            <a:r>
              <a:rPr lang="en-US" sz="2300" dirty="0"/>
              <a:t>Nobody is allowed to sleep in that room.</a:t>
            </a:r>
          </a:p>
          <a:p>
            <a:pPr>
              <a:buNone/>
            </a:pPr>
            <a:endParaRPr lang="en-US" sz="2300" i="1" dirty="0">
              <a:solidFill>
                <a:srgbClr val="002060"/>
              </a:solidFill>
            </a:endParaRPr>
          </a:p>
          <a:p>
            <a:pPr>
              <a:buNone/>
            </a:pPr>
            <a:endParaRPr lang="en-US" sz="2300" i="1" dirty="0">
              <a:solidFill>
                <a:srgbClr val="002060"/>
              </a:solidFill>
            </a:endParaRPr>
          </a:p>
        </p:txBody>
      </p:sp>
    </p:spTree>
    <p:extLst>
      <p:ext uri="{BB962C8B-B14F-4D97-AF65-F5344CB8AC3E}">
        <p14:creationId xmlns:p14="http://schemas.microsoft.com/office/powerpoint/2010/main" val="490966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9251" y="530352"/>
            <a:ext cx="9787943" cy="5651507"/>
          </a:xfrm>
        </p:spPr>
        <p:txBody>
          <a:bodyPr>
            <a:noAutofit/>
          </a:bodyPr>
          <a:lstStyle/>
          <a:p>
            <a:pPr>
              <a:lnSpc>
                <a:spcPct val="100000"/>
              </a:lnSpc>
              <a:spcBef>
                <a:spcPts val="0"/>
              </a:spcBef>
              <a:buNone/>
            </a:pPr>
            <a:endParaRPr lang="en-US" sz="2000" dirty="0"/>
          </a:p>
          <a:p>
            <a:pPr>
              <a:lnSpc>
                <a:spcPct val="100000"/>
              </a:lnSpc>
              <a:spcBef>
                <a:spcPts val="0"/>
              </a:spcBef>
              <a:buNone/>
            </a:pPr>
            <a:r>
              <a:rPr lang="en-US" sz="2000" b="1" dirty="0"/>
              <a:t>B. Substitute the correct pronouns for those that have been used wrongly.</a:t>
            </a:r>
          </a:p>
          <a:p>
            <a:pPr>
              <a:lnSpc>
                <a:spcPct val="100000"/>
              </a:lnSpc>
              <a:spcBef>
                <a:spcPts val="0"/>
              </a:spcBef>
              <a:buNone/>
            </a:pPr>
            <a:r>
              <a:rPr lang="en-US" sz="2000" dirty="0"/>
              <a:t>Mrs. </a:t>
            </a:r>
            <a:r>
              <a:rPr lang="en-US" sz="2000" dirty="0" err="1"/>
              <a:t>Akinade</a:t>
            </a:r>
            <a:r>
              <a:rPr lang="en-US" sz="2000" dirty="0"/>
              <a:t> and myself are friends.</a:t>
            </a:r>
          </a:p>
          <a:p>
            <a:pPr>
              <a:lnSpc>
                <a:spcPct val="100000"/>
              </a:lnSpc>
              <a:spcBef>
                <a:spcPts val="0"/>
              </a:spcBef>
              <a:buNone/>
            </a:pPr>
            <a:r>
              <a:rPr lang="en-US" sz="2000" dirty="0"/>
              <a:t>We first met ourselves about six years ago.</a:t>
            </a:r>
          </a:p>
          <a:p>
            <a:pPr>
              <a:lnSpc>
                <a:spcPct val="100000"/>
              </a:lnSpc>
              <a:spcBef>
                <a:spcPts val="0"/>
              </a:spcBef>
              <a:buNone/>
            </a:pPr>
            <a:r>
              <a:rPr lang="en-US" sz="2000" dirty="0"/>
              <a:t>Your children are fighting themselves again.</a:t>
            </a:r>
          </a:p>
          <a:p>
            <a:pPr>
              <a:lnSpc>
                <a:spcPct val="100000"/>
              </a:lnSpc>
              <a:spcBef>
                <a:spcPts val="0"/>
              </a:spcBef>
              <a:buNone/>
            </a:pPr>
            <a:r>
              <a:rPr lang="en-US" sz="2000" dirty="0"/>
              <a:t>To who did you give the letter?</a:t>
            </a:r>
          </a:p>
          <a:p>
            <a:pPr>
              <a:lnSpc>
                <a:spcPct val="100000"/>
              </a:lnSpc>
              <a:spcBef>
                <a:spcPts val="0"/>
              </a:spcBef>
              <a:buNone/>
            </a:pPr>
            <a:r>
              <a:rPr lang="en-US" sz="2000" dirty="0"/>
              <a:t>The money was given to both you and I.</a:t>
            </a:r>
          </a:p>
          <a:p>
            <a:pPr>
              <a:lnSpc>
                <a:spcPct val="100000"/>
              </a:lnSpc>
              <a:spcBef>
                <a:spcPts val="0"/>
              </a:spcBef>
              <a:buNone/>
            </a:pPr>
            <a:endParaRPr lang="en-US" sz="2000" b="1" dirty="0"/>
          </a:p>
          <a:p>
            <a:pPr>
              <a:lnSpc>
                <a:spcPct val="100000"/>
              </a:lnSpc>
              <a:spcBef>
                <a:spcPts val="0"/>
              </a:spcBef>
              <a:buNone/>
            </a:pPr>
            <a:r>
              <a:rPr lang="en-US" sz="2000" b="1" dirty="0"/>
              <a:t>C. pick correct pronouns:</a:t>
            </a:r>
          </a:p>
          <a:p>
            <a:pPr marL="0" indent="0">
              <a:lnSpc>
                <a:spcPct val="100000"/>
              </a:lnSpc>
              <a:spcBef>
                <a:spcPts val="0"/>
              </a:spcBef>
              <a:buNone/>
            </a:pPr>
            <a:r>
              <a:rPr lang="en-US" sz="2000" dirty="0"/>
              <a:t>Neither the </a:t>
            </a:r>
            <a:r>
              <a:rPr lang="en-US" sz="2000" dirty="0" err="1"/>
              <a:t>Akrans</a:t>
            </a:r>
            <a:r>
              <a:rPr lang="en-US" sz="2000" dirty="0"/>
              <a:t> nor </a:t>
            </a:r>
            <a:r>
              <a:rPr lang="en-US" sz="2000" u="sng" dirty="0"/>
              <a:t>us/we </a:t>
            </a:r>
            <a:r>
              <a:rPr lang="en-US" sz="2000" dirty="0"/>
              <a:t>will sell our land. </a:t>
            </a:r>
          </a:p>
          <a:p>
            <a:pPr marL="0" indent="0">
              <a:lnSpc>
                <a:spcPct val="100000"/>
              </a:lnSpc>
              <a:spcBef>
                <a:spcPts val="0"/>
              </a:spcBef>
              <a:buNone/>
            </a:pPr>
            <a:r>
              <a:rPr lang="en-US" sz="2000" dirty="0"/>
              <a:t>Just suppose it was we/us who were starving</a:t>
            </a:r>
          </a:p>
          <a:p>
            <a:pPr marL="0" indent="0">
              <a:lnSpc>
                <a:spcPct val="100000"/>
              </a:lnSpc>
              <a:spcBef>
                <a:spcPts val="0"/>
              </a:spcBef>
              <a:buNone/>
            </a:pPr>
            <a:r>
              <a:rPr lang="en-US" sz="2000" u="sng" dirty="0"/>
              <a:t>We/us</a:t>
            </a:r>
            <a:r>
              <a:rPr lang="en-US" sz="2000" dirty="0"/>
              <a:t> boys were not allowed to enter the hall.</a:t>
            </a:r>
          </a:p>
          <a:p>
            <a:pPr>
              <a:lnSpc>
                <a:spcPct val="100000"/>
              </a:lnSpc>
              <a:spcBef>
                <a:spcPts val="0"/>
              </a:spcBef>
              <a:buNone/>
            </a:pPr>
            <a:endParaRPr lang="en-US" sz="2000" dirty="0"/>
          </a:p>
        </p:txBody>
      </p:sp>
    </p:spTree>
    <p:extLst>
      <p:ext uri="{BB962C8B-B14F-4D97-AF65-F5344CB8AC3E}">
        <p14:creationId xmlns:p14="http://schemas.microsoft.com/office/powerpoint/2010/main" val="4114428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489" y="530351"/>
            <a:ext cx="9916733" cy="5217305"/>
          </a:xfrm>
        </p:spPr>
        <p:txBody>
          <a:bodyPr>
            <a:normAutofit fontScale="62500" lnSpcReduction="20000"/>
          </a:bodyPr>
          <a:lstStyle/>
          <a:p>
            <a:pPr algn="ctr">
              <a:buNone/>
            </a:pPr>
            <a:r>
              <a:rPr lang="en-US" sz="2900" b="1" dirty="0">
                <a:solidFill>
                  <a:srgbClr val="FF0000"/>
                </a:solidFill>
              </a:rPr>
              <a:t>SOME PROBLEMS WITH THE USE OF PRONOUNS</a:t>
            </a:r>
          </a:p>
          <a:p>
            <a:pPr marL="0" indent="0">
              <a:buNone/>
            </a:pPr>
            <a:r>
              <a:rPr lang="en-US" sz="2900" b="1" dirty="0"/>
              <a:t>1. Problems of number: </a:t>
            </a:r>
            <a:r>
              <a:rPr lang="en-US" sz="2900" dirty="0"/>
              <a:t>the plural pronouns </a:t>
            </a:r>
            <a:r>
              <a:rPr lang="en-US" sz="2900" i="1" dirty="0"/>
              <a:t>they/them</a:t>
            </a:r>
            <a:r>
              <a:rPr lang="en-US" sz="2900" dirty="0"/>
              <a:t> are often misused in place of the singular </a:t>
            </a:r>
            <a:r>
              <a:rPr lang="en-US" sz="2900" i="1" dirty="0"/>
              <a:t>he/she</a:t>
            </a:r>
            <a:r>
              <a:rPr lang="en-US" sz="2900" dirty="0"/>
              <a:t> to show respect or refer to a body or an institution.</a:t>
            </a:r>
          </a:p>
          <a:p>
            <a:pPr>
              <a:buNone/>
            </a:pPr>
            <a:r>
              <a:rPr lang="en-US" sz="2900" dirty="0"/>
              <a:t>Example: </a:t>
            </a:r>
          </a:p>
          <a:p>
            <a:pPr>
              <a:buFont typeface="Arial" charset="0"/>
              <a:buChar char="•"/>
            </a:pPr>
            <a:r>
              <a:rPr lang="en-US" sz="2900" dirty="0"/>
              <a:t>When Dad visited me in the hostel, I told them all my problems.</a:t>
            </a:r>
          </a:p>
          <a:p>
            <a:pPr>
              <a:buFont typeface="Arial" charset="0"/>
              <a:buChar char="•"/>
            </a:pPr>
            <a:r>
              <a:rPr lang="en-US" sz="2900" dirty="0"/>
              <a:t>*When I saw the house in darkness, I knew they had disconnected our electricity. (instead of </a:t>
            </a:r>
            <a:r>
              <a:rPr lang="en-US" sz="2900" i="1" dirty="0"/>
              <a:t>I knew our electricity had been disconnected</a:t>
            </a:r>
            <a:r>
              <a:rPr lang="en-US" sz="2900" dirty="0"/>
              <a:t>)</a:t>
            </a:r>
          </a:p>
          <a:p>
            <a:pPr>
              <a:buNone/>
            </a:pPr>
            <a:r>
              <a:rPr lang="en-US" sz="2900" b="1" dirty="0"/>
              <a:t>2. Inconsistent usage.</a:t>
            </a:r>
          </a:p>
          <a:p>
            <a:pPr>
              <a:buNone/>
            </a:pPr>
            <a:r>
              <a:rPr lang="en-US" sz="2900" dirty="0"/>
              <a:t>* When you travel in a car that over speeds, one is usually frightened.</a:t>
            </a:r>
          </a:p>
          <a:p>
            <a:r>
              <a:rPr lang="en-US" sz="2900" dirty="0"/>
              <a:t>I did not play football last week because one cannot spend all one's life playing for the school.</a:t>
            </a:r>
          </a:p>
          <a:p>
            <a:pPr marL="27674" indent="0">
              <a:buNone/>
            </a:pPr>
            <a:endParaRPr lang="en-US" sz="2900" dirty="0"/>
          </a:p>
          <a:p>
            <a:pPr>
              <a:buNone/>
            </a:pPr>
            <a:r>
              <a:rPr lang="en-US" sz="2900" b="1" dirty="0"/>
              <a:t>3</a:t>
            </a:r>
            <a:r>
              <a:rPr lang="en-US" sz="2900" dirty="0"/>
              <a:t>. </a:t>
            </a:r>
            <a:r>
              <a:rPr lang="en-US" sz="2900" b="1" dirty="0"/>
              <a:t>Wrong insertion of apostrophe. </a:t>
            </a:r>
            <a:r>
              <a:rPr lang="en-US" sz="2900" dirty="0"/>
              <a:t>Examples:</a:t>
            </a:r>
          </a:p>
          <a:p>
            <a:pPr>
              <a:buNone/>
            </a:pPr>
            <a:r>
              <a:rPr lang="en-US" sz="2900" dirty="0"/>
              <a:t>*</a:t>
            </a:r>
            <a:r>
              <a:rPr lang="en-US" sz="2900" dirty="0" err="1"/>
              <a:t>your’s</a:t>
            </a:r>
            <a:r>
              <a:rPr lang="en-US" sz="2900" dirty="0"/>
              <a:t> faithfully</a:t>
            </a:r>
          </a:p>
          <a:p>
            <a:pPr>
              <a:buNone/>
            </a:pPr>
            <a:r>
              <a:rPr lang="en-US" sz="2900" dirty="0"/>
              <a:t>*It’s food</a:t>
            </a:r>
          </a:p>
          <a:p>
            <a:pPr>
              <a:buNone/>
            </a:pPr>
            <a:r>
              <a:rPr lang="en-US" sz="2900" dirty="0"/>
              <a:t>*It is </a:t>
            </a:r>
            <a:r>
              <a:rPr lang="en-US" sz="2900" dirty="0" err="1"/>
              <a:t>her’s</a:t>
            </a:r>
            <a:endParaRPr lang="en-US" sz="2900" dirty="0"/>
          </a:p>
          <a:p>
            <a:pPr>
              <a:buNone/>
            </a:pPr>
            <a:r>
              <a:rPr lang="en-US" sz="2900" dirty="0"/>
              <a:t>* It is </a:t>
            </a:r>
            <a:r>
              <a:rPr lang="en-US" sz="2900" dirty="0" err="1"/>
              <a:t>their’s</a:t>
            </a:r>
            <a:r>
              <a:rPr lang="en-US" sz="2900" dirty="0"/>
              <a:t> </a:t>
            </a:r>
          </a:p>
          <a:p>
            <a:pPr marL="514350" indent="-514350">
              <a:buAutoNum type="romanUcPeriod"/>
            </a:pPr>
            <a:endParaRPr lang="en-US" sz="2400" dirty="0"/>
          </a:p>
          <a:p>
            <a:pPr>
              <a:buNone/>
            </a:pPr>
            <a:endParaRPr lang="en-US" sz="2000" b="1" dirty="0"/>
          </a:p>
          <a:p>
            <a:pPr>
              <a:buNone/>
            </a:pPr>
            <a:endParaRPr lang="en-US" sz="2000" dirty="0"/>
          </a:p>
          <a:p>
            <a:pPr>
              <a:buNone/>
            </a:pPr>
            <a:endParaRPr lang="en-US" sz="2000" dirty="0"/>
          </a:p>
        </p:txBody>
      </p:sp>
    </p:spTree>
    <p:extLst>
      <p:ext uri="{BB962C8B-B14F-4D97-AF65-F5344CB8AC3E}">
        <p14:creationId xmlns:p14="http://schemas.microsoft.com/office/powerpoint/2010/main" val="594021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1406"/>
            <a:ext cx="10353763" cy="970450"/>
          </a:xfrm>
        </p:spPr>
        <p:txBody>
          <a:bodyPr/>
          <a:lstStyle/>
          <a:p>
            <a:pPr algn="ctr"/>
            <a:r>
              <a:rPr lang="en-US" b="1" dirty="0">
                <a:solidFill>
                  <a:srgbClr val="FF0000"/>
                </a:solidFill>
              </a:rPr>
              <a:t>More on Verbs </a:t>
            </a:r>
          </a:p>
        </p:txBody>
      </p:sp>
      <p:sp>
        <p:nvSpPr>
          <p:cNvPr id="3" name="Content Placeholder 2"/>
          <p:cNvSpPr>
            <a:spLocks noGrp="1"/>
          </p:cNvSpPr>
          <p:nvPr>
            <p:ph idx="1"/>
          </p:nvPr>
        </p:nvSpPr>
        <p:spPr>
          <a:xfrm>
            <a:off x="757281" y="1125129"/>
            <a:ext cx="10515600" cy="4455864"/>
          </a:xfrm>
        </p:spPr>
        <p:txBody>
          <a:bodyPr>
            <a:noAutofit/>
          </a:bodyPr>
          <a:lstStyle/>
          <a:p>
            <a:r>
              <a:rPr lang="en-US" sz="2400" dirty="0"/>
              <a:t>The two main types of verbs are </a:t>
            </a:r>
            <a:r>
              <a:rPr lang="en-US" sz="2400" b="1" dirty="0"/>
              <a:t>Auxiliary verbs </a:t>
            </a:r>
            <a:r>
              <a:rPr lang="en-US" sz="2400" dirty="0"/>
              <a:t>and</a:t>
            </a:r>
            <a:r>
              <a:rPr lang="en-US" sz="2400" b="1" dirty="0"/>
              <a:t> lexical verbs.</a:t>
            </a:r>
          </a:p>
          <a:p>
            <a:pPr marL="0" indent="0">
              <a:buNone/>
            </a:pPr>
            <a:r>
              <a:rPr lang="en-US" sz="2400" b="1" dirty="0"/>
              <a:t>Auxiliary verb: </a:t>
            </a:r>
            <a:r>
              <a:rPr lang="en-US" sz="2400" dirty="0"/>
              <a:t>A verb is called an auxiliary because it helps a main verb in a sentence and cannot stand alone unless it functions as a lexical (main) verb of the sentence. They always come first when they occur alongside a lexical verb to make a complex verbal structure. For example, in the </a:t>
            </a:r>
            <a:r>
              <a:rPr lang="en-US" sz="2400" dirty="0">
                <a:solidFill>
                  <a:srgbClr val="FF0000"/>
                </a:solidFill>
              </a:rPr>
              <a:t>“We </a:t>
            </a:r>
            <a:r>
              <a:rPr lang="en-US" sz="2400" b="1" u="sng" dirty="0">
                <a:solidFill>
                  <a:srgbClr val="FF0000"/>
                </a:solidFill>
              </a:rPr>
              <a:t>can </a:t>
            </a:r>
            <a:r>
              <a:rPr lang="en-US" sz="2400" u="sng" dirty="0">
                <a:solidFill>
                  <a:srgbClr val="FF0000"/>
                </a:solidFill>
              </a:rPr>
              <a:t>see </a:t>
            </a:r>
            <a:r>
              <a:rPr lang="en-US" sz="2400" dirty="0">
                <a:solidFill>
                  <a:srgbClr val="FF0000"/>
                </a:solidFill>
              </a:rPr>
              <a:t>them afar ,” </a:t>
            </a:r>
            <a:r>
              <a:rPr lang="en-US" sz="2400" b="1" dirty="0"/>
              <a:t>can</a:t>
            </a:r>
            <a:r>
              <a:rPr lang="en-US" sz="2400" dirty="0"/>
              <a:t> is an auxiliary verb while </a:t>
            </a:r>
            <a:r>
              <a:rPr lang="en-US" sz="2400" b="1" dirty="0"/>
              <a:t>see </a:t>
            </a:r>
            <a:r>
              <a:rPr lang="en-US" sz="2400" dirty="0"/>
              <a:t>is a lexical verb. Both of them make a complex verbal structure.</a:t>
            </a:r>
          </a:p>
          <a:p>
            <a:pPr marL="0" indent="0">
              <a:buNone/>
            </a:pPr>
            <a:r>
              <a:rPr lang="en-US" sz="2400" dirty="0"/>
              <a:t>The main types of auxiliary verbs are </a:t>
            </a:r>
            <a:r>
              <a:rPr lang="en-US" sz="2400" b="1" dirty="0">
                <a:solidFill>
                  <a:srgbClr val="0070C0"/>
                </a:solidFill>
              </a:rPr>
              <a:t>primary</a:t>
            </a:r>
            <a:r>
              <a:rPr lang="en-US" sz="2400" dirty="0"/>
              <a:t> and </a:t>
            </a:r>
            <a:r>
              <a:rPr lang="en-US" sz="2400" b="1" dirty="0">
                <a:solidFill>
                  <a:srgbClr val="0070C0"/>
                </a:solidFill>
              </a:rPr>
              <a:t>secondary</a:t>
            </a:r>
            <a:r>
              <a:rPr lang="en-US" sz="2400" dirty="0"/>
              <a:t>. Each of these two types has its subtypes and forms (also called variants), which we will examine shortly.</a:t>
            </a:r>
          </a:p>
        </p:txBody>
      </p:sp>
    </p:spTree>
    <p:extLst>
      <p:ext uri="{BB962C8B-B14F-4D97-AF65-F5344CB8AC3E}">
        <p14:creationId xmlns:p14="http://schemas.microsoft.com/office/powerpoint/2010/main" val="3634234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625" y="438286"/>
            <a:ext cx="10515600" cy="5258322"/>
          </a:xfrm>
        </p:spPr>
        <p:txBody>
          <a:bodyPr>
            <a:normAutofit fontScale="92500" lnSpcReduction="10000"/>
          </a:bodyPr>
          <a:lstStyle/>
          <a:p>
            <a:pPr marL="0" indent="0" algn="ctr">
              <a:buNone/>
            </a:pPr>
            <a:r>
              <a:rPr lang="en-US" sz="2400" dirty="0"/>
              <a:t>Primary auxiliary verbs are </a:t>
            </a:r>
            <a:r>
              <a:rPr lang="en-US" sz="2300" b="1" dirty="0">
                <a:solidFill>
                  <a:srgbClr val="0070C0"/>
                </a:solidFill>
              </a:rPr>
              <a:t>BE, HAVE, </a:t>
            </a:r>
            <a:r>
              <a:rPr lang="en-US" sz="2300" dirty="0">
                <a:solidFill>
                  <a:schemeClr val="tx1"/>
                </a:solidFill>
              </a:rPr>
              <a:t>and</a:t>
            </a:r>
            <a:r>
              <a:rPr lang="en-US" sz="2300" b="1" dirty="0">
                <a:solidFill>
                  <a:srgbClr val="0070C0"/>
                </a:solidFill>
              </a:rPr>
              <a:t> DO</a:t>
            </a:r>
            <a:r>
              <a:rPr lang="en-US" sz="2300" b="1" dirty="0"/>
              <a:t>.</a:t>
            </a:r>
          </a:p>
          <a:p>
            <a:pPr marL="0" indent="0">
              <a:buNone/>
            </a:pPr>
            <a:r>
              <a:rPr lang="en-US" sz="2300" b="1" dirty="0"/>
              <a:t>(</a:t>
            </a:r>
            <a:r>
              <a:rPr lang="en-US" sz="2300" b="1" dirty="0" err="1"/>
              <a:t>i</a:t>
            </a:r>
            <a:r>
              <a:rPr lang="en-US" sz="2300" b="1" dirty="0"/>
              <a:t>) BE: </a:t>
            </a:r>
            <a:r>
              <a:rPr lang="en-US" sz="2300" dirty="0"/>
              <a:t>this has seven forms, namely</a:t>
            </a:r>
            <a:r>
              <a:rPr lang="en-US" sz="2300" b="1" dirty="0"/>
              <a:t>: </a:t>
            </a:r>
            <a:r>
              <a:rPr lang="en-US" sz="2300" b="1" dirty="0">
                <a:solidFill>
                  <a:srgbClr val="0070C0"/>
                </a:solidFill>
              </a:rPr>
              <a:t>am, is, are, was, were,  be, been, </a:t>
            </a:r>
            <a:r>
              <a:rPr lang="en-US" sz="2300" dirty="0"/>
              <a:t>and</a:t>
            </a:r>
            <a:r>
              <a:rPr lang="en-US" sz="2300" b="1" dirty="0"/>
              <a:t> </a:t>
            </a:r>
            <a:r>
              <a:rPr lang="en-US" sz="2300" b="1" dirty="0">
                <a:solidFill>
                  <a:srgbClr val="0070C0"/>
                </a:solidFill>
              </a:rPr>
              <a:t>being</a:t>
            </a:r>
            <a:r>
              <a:rPr lang="en-US" sz="2300" b="1" dirty="0"/>
              <a:t>.</a:t>
            </a:r>
            <a:r>
              <a:rPr lang="en-US" sz="2300" dirty="0"/>
              <a:t>  </a:t>
            </a:r>
            <a:endParaRPr lang="en-US" sz="2300" b="1" dirty="0"/>
          </a:p>
          <a:p>
            <a:pPr marL="0" indent="0">
              <a:buNone/>
            </a:pPr>
            <a:r>
              <a:rPr lang="en-US" sz="2300" dirty="0"/>
              <a:t>	Examples: (</a:t>
            </a:r>
            <a:r>
              <a:rPr lang="en-US" sz="2300" dirty="0" err="1"/>
              <a:t>i</a:t>
            </a:r>
            <a:r>
              <a:rPr lang="en-US" sz="2300" dirty="0"/>
              <a:t>) </a:t>
            </a:r>
            <a:r>
              <a:rPr lang="en-US" sz="2300" dirty="0" err="1"/>
              <a:t>Yetunde</a:t>
            </a:r>
            <a:r>
              <a:rPr lang="en-US" sz="2300" b="1" dirty="0"/>
              <a:t> is </a:t>
            </a:r>
            <a:r>
              <a:rPr lang="en-US" sz="2300" dirty="0"/>
              <a:t>lazy (ii) The boys </a:t>
            </a:r>
            <a:r>
              <a:rPr lang="en-US" sz="2300" b="1" dirty="0"/>
              <a:t>were</a:t>
            </a:r>
            <a:r>
              <a:rPr lang="en-US" sz="2300" dirty="0"/>
              <a:t> busy all through</a:t>
            </a:r>
          </a:p>
          <a:p>
            <a:pPr>
              <a:buNone/>
            </a:pPr>
            <a:r>
              <a:rPr lang="en-US" sz="2300" b="1" dirty="0"/>
              <a:t>(ii) HAVE: </a:t>
            </a:r>
            <a:r>
              <a:rPr lang="en-US" sz="2300" dirty="0"/>
              <a:t>This has three forms, namely: </a:t>
            </a:r>
            <a:r>
              <a:rPr lang="en-US" sz="2300" b="1" i="1" dirty="0"/>
              <a:t>has</a:t>
            </a:r>
            <a:r>
              <a:rPr lang="en-US" sz="2300" dirty="0"/>
              <a:t> (the singular present tense), </a:t>
            </a:r>
            <a:r>
              <a:rPr lang="en-US" sz="2300" b="1" i="1" dirty="0"/>
              <a:t>have </a:t>
            </a:r>
            <a:r>
              <a:rPr lang="en-US" sz="2300" dirty="0"/>
              <a:t>(the plural present tense), and </a:t>
            </a:r>
            <a:r>
              <a:rPr lang="en-US" sz="2300" b="1" i="1" dirty="0"/>
              <a:t>had</a:t>
            </a:r>
            <a:r>
              <a:rPr lang="en-US" sz="2300" dirty="0"/>
              <a:t> (the past tense)</a:t>
            </a:r>
          </a:p>
          <a:p>
            <a:pPr>
              <a:buNone/>
            </a:pPr>
            <a:r>
              <a:rPr lang="en-US" sz="2300" dirty="0"/>
              <a:t>Examples: (</a:t>
            </a:r>
            <a:r>
              <a:rPr lang="en-US" sz="2300" dirty="0" err="1"/>
              <a:t>i</a:t>
            </a:r>
            <a:r>
              <a:rPr lang="en-US" sz="2300" dirty="0"/>
              <a:t>) We </a:t>
            </a:r>
            <a:r>
              <a:rPr lang="en-US" sz="2300" b="1" dirty="0"/>
              <a:t>have</a:t>
            </a:r>
            <a:r>
              <a:rPr lang="en-US" sz="2300" dirty="0"/>
              <a:t> eaten tonight. (ii). She </a:t>
            </a:r>
            <a:r>
              <a:rPr lang="en-US" sz="2300" b="1" dirty="0"/>
              <a:t>has </a:t>
            </a:r>
            <a:r>
              <a:rPr lang="en-US" sz="2300" dirty="0"/>
              <a:t>finished the assignment. (iii). The children </a:t>
            </a:r>
            <a:r>
              <a:rPr lang="en-US" sz="2300" b="1" dirty="0"/>
              <a:t>had</a:t>
            </a:r>
            <a:r>
              <a:rPr lang="en-US" sz="2300" dirty="0"/>
              <a:t> eaten before their mother returned.</a:t>
            </a:r>
          </a:p>
          <a:p>
            <a:pPr>
              <a:buNone/>
            </a:pPr>
            <a:r>
              <a:rPr lang="en-US" sz="2300" b="1" dirty="0"/>
              <a:t>(iii) DO: </a:t>
            </a:r>
            <a:r>
              <a:rPr lang="en-US" sz="2300" dirty="0"/>
              <a:t>This has three forms: </a:t>
            </a:r>
            <a:r>
              <a:rPr lang="en-US" sz="2300" b="1" i="1" dirty="0"/>
              <a:t>do, does, </a:t>
            </a:r>
            <a:r>
              <a:rPr lang="en-US" sz="2300" dirty="0"/>
              <a:t>and</a:t>
            </a:r>
            <a:r>
              <a:rPr lang="en-US" sz="2300" i="1" dirty="0"/>
              <a:t> </a:t>
            </a:r>
            <a:r>
              <a:rPr lang="en-US" sz="2300" b="1" i="1" dirty="0"/>
              <a:t>did. </a:t>
            </a:r>
            <a:r>
              <a:rPr lang="en-US" sz="2300" dirty="0"/>
              <a:t>They are used for emphasis, stressing the speaker's point in a sentence. Examples:</a:t>
            </a:r>
          </a:p>
          <a:p>
            <a:r>
              <a:rPr lang="en-US" sz="2300" dirty="0"/>
              <a:t>They </a:t>
            </a:r>
            <a:r>
              <a:rPr lang="en-US" sz="2300" b="1" dirty="0"/>
              <a:t>did</a:t>
            </a:r>
            <a:r>
              <a:rPr lang="en-US" sz="2300" dirty="0"/>
              <a:t> come yesterday.</a:t>
            </a:r>
          </a:p>
          <a:p>
            <a:r>
              <a:rPr lang="en-US" sz="2300" dirty="0"/>
              <a:t>My mother</a:t>
            </a:r>
            <a:r>
              <a:rPr lang="en-US" sz="2300" b="1" dirty="0"/>
              <a:t> did </a:t>
            </a:r>
            <a:r>
              <a:rPr lang="en-US" sz="2300" dirty="0"/>
              <a:t>state that nobody should meddle with those tumblers </a:t>
            </a:r>
          </a:p>
          <a:p>
            <a:pPr>
              <a:buNone/>
            </a:pPr>
            <a:r>
              <a:rPr lang="en-US" sz="2300" b="1" dirty="0"/>
              <a:t>For question tag</a:t>
            </a:r>
            <a:r>
              <a:rPr lang="en-US" sz="2300" dirty="0"/>
              <a:t>: </a:t>
            </a:r>
          </a:p>
          <a:p>
            <a:pPr>
              <a:buNone/>
            </a:pPr>
            <a:r>
              <a:rPr lang="en-US" sz="2300" dirty="0"/>
              <a:t>She goes to work every day, </a:t>
            </a:r>
            <a:r>
              <a:rPr lang="en-US" sz="2300" b="1" dirty="0"/>
              <a:t>does</a:t>
            </a:r>
            <a:r>
              <a:rPr lang="en-US" sz="2300" dirty="0"/>
              <a:t> she? Yes, she </a:t>
            </a:r>
            <a:r>
              <a:rPr lang="en-US" sz="2300" b="1" dirty="0"/>
              <a:t>does</a:t>
            </a:r>
            <a:r>
              <a:rPr lang="en-US" sz="2300" dirty="0"/>
              <a:t> (go to work every day).</a:t>
            </a:r>
          </a:p>
          <a:p>
            <a:pPr>
              <a:buNone/>
            </a:pPr>
            <a:endParaRPr lang="en-US" sz="2300" dirty="0"/>
          </a:p>
          <a:p>
            <a:pPr marL="0" indent="0">
              <a:buNone/>
            </a:pPr>
            <a:endParaRPr lang="en-US" dirty="0"/>
          </a:p>
        </p:txBody>
      </p:sp>
    </p:spTree>
    <p:extLst>
      <p:ext uri="{BB962C8B-B14F-4D97-AF65-F5344CB8AC3E}">
        <p14:creationId xmlns:p14="http://schemas.microsoft.com/office/powerpoint/2010/main" val="3564913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0825"/>
            <a:ext cx="10515600" cy="1325563"/>
          </a:xfrm>
        </p:spPr>
        <p:txBody>
          <a:bodyPr>
            <a:normAutofit/>
          </a:bodyPr>
          <a:lstStyle/>
          <a:p>
            <a:r>
              <a:rPr lang="en-US" dirty="0"/>
              <a:t>Secondary Auxiliary verb: </a:t>
            </a:r>
            <a:r>
              <a:rPr lang="en-US" b="1" dirty="0"/>
              <a:t>Modal verbs</a:t>
            </a:r>
          </a:p>
        </p:txBody>
      </p:sp>
      <p:sp>
        <p:nvSpPr>
          <p:cNvPr id="3" name="Content Placeholder 2"/>
          <p:cNvSpPr>
            <a:spLocks noGrp="1"/>
          </p:cNvSpPr>
          <p:nvPr>
            <p:ph idx="1"/>
          </p:nvPr>
        </p:nvSpPr>
        <p:spPr>
          <a:xfrm>
            <a:off x="668383" y="1184503"/>
            <a:ext cx="10515600" cy="4351338"/>
          </a:xfrm>
        </p:spPr>
        <p:txBody>
          <a:bodyPr>
            <a:noAutofit/>
          </a:bodyPr>
          <a:lstStyle/>
          <a:p>
            <a:pPr>
              <a:buNone/>
            </a:pPr>
            <a:r>
              <a:rPr lang="en-US" sz="2400" dirty="0"/>
              <a:t>The modal verbs are the secondary auxiliary verbs. They are called modal because they are used (of course with another verb) to express intentions such as </a:t>
            </a:r>
            <a:r>
              <a:rPr lang="en-US" sz="2400" b="1" dirty="0"/>
              <a:t>Possibility, certain, willingness, politeness, respect, ability, compulsion, (in)assurance, tendency, feasibility, past tense action, unreal action, etc.</a:t>
            </a:r>
          </a:p>
          <a:p>
            <a:r>
              <a:rPr lang="en-US" sz="2400" dirty="0"/>
              <a:t>The modal verbs are</a:t>
            </a:r>
            <a:r>
              <a:rPr lang="en-US" sz="2400" b="1" dirty="0"/>
              <a:t> </a:t>
            </a:r>
            <a:r>
              <a:rPr lang="en-US" sz="2400" b="1" dirty="0">
                <a:solidFill>
                  <a:srgbClr val="0070C0"/>
                </a:solidFill>
              </a:rPr>
              <a:t>can, could, will, would, may, might, must, had to, ought to, shall,</a:t>
            </a:r>
            <a:r>
              <a:rPr lang="en-US" sz="2400" b="1" dirty="0"/>
              <a:t> </a:t>
            </a:r>
            <a:r>
              <a:rPr lang="en-US" sz="2400" dirty="0"/>
              <a:t>and</a:t>
            </a:r>
            <a:r>
              <a:rPr lang="en-US" sz="2400" b="1" dirty="0"/>
              <a:t> </a:t>
            </a:r>
            <a:r>
              <a:rPr lang="en-US" sz="2400" b="1" dirty="0">
                <a:solidFill>
                  <a:srgbClr val="0070C0"/>
                </a:solidFill>
              </a:rPr>
              <a:t>should</a:t>
            </a:r>
            <a:r>
              <a:rPr lang="en-US" sz="2400" b="1" dirty="0"/>
              <a:t>.</a:t>
            </a:r>
          </a:p>
          <a:p>
            <a:pPr>
              <a:buNone/>
            </a:pPr>
            <a:r>
              <a:rPr lang="en-US" sz="2400" dirty="0"/>
              <a:t>Examples of sentences expressing their intention are: </a:t>
            </a:r>
          </a:p>
          <a:p>
            <a:pPr marL="514350" indent="-514350">
              <a:buAutoNum type="arabicPeriod"/>
            </a:pPr>
            <a:r>
              <a:rPr lang="en-US" sz="2400" dirty="0"/>
              <a:t>We </a:t>
            </a:r>
            <a:r>
              <a:rPr lang="en-US" sz="2400" b="1" dirty="0"/>
              <a:t>ought to </a:t>
            </a:r>
            <a:r>
              <a:rPr lang="en-US" sz="2400" dirty="0"/>
              <a:t>pay the gas bill. (It is our duty to do so.)</a:t>
            </a:r>
          </a:p>
          <a:p>
            <a:pPr marL="514350" indent="-514350">
              <a:buAutoNum type="arabicPeriod"/>
            </a:pPr>
            <a:r>
              <a:rPr lang="en-US" sz="2400" dirty="0"/>
              <a:t>The ladies </a:t>
            </a:r>
            <a:r>
              <a:rPr lang="en-US" sz="2400" b="1" dirty="0"/>
              <a:t>will</a:t>
            </a:r>
            <a:r>
              <a:rPr lang="en-US" sz="2400" dirty="0"/>
              <a:t> come to the party tonight. (There is certainty that they will be  present.)</a:t>
            </a:r>
          </a:p>
          <a:p>
            <a:pPr marL="514350" indent="-514350">
              <a:buAutoNum type="arabicPeriod"/>
            </a:pPr>
            <a:r>
              <a:rPr lang="en-US" sz="2400" dirty="0"/>
              <a:t> </a:t>
            </a:r>
          </a:p>
        </p:txBody>
      </p:sp>
    </p:spTree>
    <p:extLst>
      <p:ext uri="{BB962C8B-B14F-4D97-AF65-F5344CB8AC3E}">
        <p14:creationId xmlns:p14="http://schemas.microsoft.com/office/powerpoint/2010/main" val="1348689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452" y="855707"/>
            <a:ext cx="10515600" cy="4851410"/>
          </a:xfrm>
        </p:spPr>
        <p:txBody>
          <a:bodyPr>
            <a:noAutofit/>
          </a:bodyPr>
          <a:lstStyle/>
          <a:p>
            <a:pPr marL="514350" indent="-514350">
              <a:buAutoNum type="arabicPeriod"/>
            </a:pPr>
            <a:r>
              <a:rPr lang="en-US" sz="2400" dirty="0"/>
              <a:t>I </a:t>
            </a:r>
            <a:r>
              <a:rPr lang="en-US" sz="2400" b="1" dirty="0"/>
              <a:t>should</a:t>
            </a:r>
            <a:r>
              <a:rPr lang="en-US" sz="2400" dirty="0"/>
              <a:t> pay you tomorrow—I am not sure if I will pay, but I wish to do so.</a:t>
            </a:r>
          </a:p>
          <a:p>
            <a:pPr marL="514350" indent="-514350">
              <a:buAutoNum type="arabicPeriod"/>
            </a:pPr>
            <a:r>
              <a:rPr lang="en-US" sz="2400" dirty="0"/>
              <a:t>You </a:t>
            </a:r>
            <a:r>
              <a:rPr lang="en-US" sz="2400" b="1" dirty="0"/>
              <a:t>could</a:t>
            </a:r>
            <a:r>
              <a:rPr lang="en-US" sz="2400" dirty="0"/>
              <a:t> come in—politeness</a:t>
            </a:r>
          </a:p>
          <a:p>
            <a:pPr marL="514350" indent="-514350">
              <a:buAutoNum type="arabicPeriod"/>
            </a:pPr>
            <a:r>
              <a:rPr lang="en-US" sz="2400" b="1" dirty="0"/>
              <a:t>Could</a:t>
            </a:r>
            <a:r>
              <a:rPr lang="en-US" sz="2400" dirty="0"/>
              <a:t> you lend me N500?—request</a:t>
            </a:r>
          </a:p>
          <a:p>
            <a:pPr marL="0" indent="0" algn="ctr">
              <a:buNone/>
            </a:pPr>
            <a:r>
              <a:rPr lang="en-US" sz="3000" b="1" dirty="0"/>
              <a:t>Semi-modal Auxiliary verb</a:t>
            </a:r>
            <a:endParaRPr lang="en-US" sz="3000" dirty="0"/>
          </a:p>
          <a:p>
            <a:pPr marL="0" indent="0">
              <a:buNone/>
            </a:pPr>
            <a:r>
              <a:rPr lang="en-US" sz="2400" dirty="0"/>
              <a:t>These are verbs that sometimes serve as lexical verbs and , at other times, as modal verbs. Examples are</a:t>
            </a:r>
          </a:p>
          <a:p>
            <a:pPr>
              <a:buNone/>
            </a:pPr>
            <a:r>
              <a:rPr lang="en-US" sz="2400" b="1" dirty="0"/>
              <a:t>Dare (to), need (to), try (to), </a:t>
            </a:r>
            <a:r>
              <a:rPr lang="en-US" sz="2400" dirty="0"/>
              <a:t>etc.</a:t>
            </a:r>
          </a:p>
          <a:p>
            <a:pPr>
              <a:buNone/>
            </a:pPr>
            <a:r>
              <a:rPr lang="en-US" sz="2400" dirty="0"/>
              <a:t>You </a:t>
            </a:r>
            <a:r>
              <a:rPr lang="en-US" sz="2400" u="sng" dirty="0"/>
              <a:t>need</a:t>
            </a:r>
            <a:r>
              <a:rPr lang="en-US" sz="2400" dirty="0"/>
              <a:t> come tomorrow</a:t>
            </a:r>
          </a:p>
          <a:p>
            <a:pPr>
              <a:buNone/>
            </a:pPr>
            <a:r>
              <a:rPr lang="en-US" sz="2400" dirty="0"/>
              <a:t>You </a:t>
            </a:r>
            <a:r>
              <a:rPr lang="en-US" sz="2400" u="sng" dirty="0"/>
              <a:t>needn’t</a:t>
            </a:r>
            <a:r>
              <a:rPr lang="en-US" sz="2400" dirty="0"/>
              <a:t> come again</a:t>
            </a:r>
          </a:p>
        </p:txBody>
      </p:sp>
    </p:spTree>
    <p:extLst>
      <p:ext uri="{BB962C8B-B14F-4D97-AF65-F5344CB8AC3E}">
        <p14:creationId xmlns:p14="http://schemas.microsoft.com/office/powerpoint/2010/main" val="194941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807" y="274638"/>
            <a:ext cx="10100441" cy="868362"/>
          </a:xfrm>
        </p:spPr>
        <p:txBody>
          <a:bodyPr/>
          <a:lstStyle/>
          <a:p>
            <a:pPr algn="ctr"/>
            <a:r>
              <a:rPr lang="en-US" b="1" dirty="0">
                <a:solidFill>
                  <a:srgbClr val="FF0000"/>
                </a:solidFill>
              </a:rPr>
              <a:t>Lexical Verbs</a:t>
            </a:r>
          </a:p>
        </p:txBody>
      </p:sp>
      <p:sp>
        <p:nvSpPr>
          <p:cNvPr id="3" name="Content Placeholder 2"/>
          <p:cNvSpPr>
            <a:spLocks noGrp="1"/>
          </p:cNvSpPr>
          <p:nvPr>
            <p:ph idx="1"/>
          </p:nvPr>
        </p:nvSpPr>
        <p:spPr>
          <a:xfrm>
            <a:off x="727847" y="1143000"/>
            <a:ext cx="9796462" cy="4397828"/>
          </a:xfrm>
        </p:spPr>
        <p:txBody>
          <a:bodyPr>
            <a:normAutofit/>
          </a:bodyPr>
          <a:lstStyle/>
          <a:p>
            <a:pPr marL="0" indent="0">
              <a:buNone/>
            </a:pPr>
            <a:r>
              <a:rPr lang="en-US" sz="2400" b="1" dirty="0"/>
              <a:t>Lexical verbs: </a:t>
            </a:r>
            <a:r>
              <a:rPr lang="en-US" sz="2400" dirty="0"/>
              <a:t>These are verbs that carry the actions in a sentence. Examples are </a:t>
            </a:r>
            <a:r>
              <a:rPr lang="en-US" sz="2400" b="1" i="1" dirty="0">
                <a:solidFill>
                  <a:srgbClr val="0070C0"/>
                </a:solidFill>
              </a:rPr>
              <a:t>run, eat</a:t>
            </a:r>
            <a:r>
              <a:rPr lang="en-US" sz="2400" i="1" dirty="0">
                <a:solidFill>
                  <a:srgbClr val="0070C0"/>
                </a:solidFill>
              </a:rPr>
              <a:t>, </a:t>
            </a:r>
            <a:r>
              <a:rPr lang="en-US" sz="2400" b="1" i="1" dirty="0">
                <a:solidFill>
                  <a:srgbClr val="0070C0"/>
                </a:solidFill>
              </a:rPr>
              <a:t>sleep</a:t>
            </a:r>
            <a:r>
              <a:rPr lang="en-US" sz="2400" i="1" dirty="0">
                <a:solidFill>
                  <a:srgbClr val="0070C0"/>
                </a:solidFill>
              </a:rPr>
              <a:t>,</a:t>
            </a:r>
            <a:r>
              <a:rPr lang="en-US" sz="2400" dirty="0"/>
              <a:t> etc. They are inexhaustible in the English dictionary.</a:t>
            </a:r>
          </a:p>
          <a:p>
            <a:pPr algn="ctr">
              <a:buNone/>
            </a:pPr>
            <a:r>
              <a:rPr lang="en-US" sz="2400" b="1" dirty="0">
                <a:solidFill>
                  <a:srgbClr val="FF0000"/>
                </a:solidFill>
              </a:rPr>
              <a:t>TENSES OF VERBS</a:t>
            </a:r>
          </a:p>
          <a:p>
            <a:pPr>
              <a:buNone/>
            </a:pPr>
            <a:r>
              <a:rPr lang="en-US" sz="2400" dirty="0"/>
              <a:t>The term </a:t>
            </a:r>
            <a:r>
              <a:rPr lang="en-US" sz="2400" b="1" dirty="0"/>
              <a:t>tense </a:t>
            </a:r>
            <a:r>
              <a:rPr lang="en-US" sz="2400" dirty="0"/>
              <a:t>refers to any of the forms of a verb that show the time at which an action happened. Tenses are grouped into:  </a:t>
            </a:r>
          </a:p>
          <a:p>
            <a:pPr>
              <a:buNone/>
            </a:pPr>
            <a:r>
              <a:rPr lang="en-US" sz="2400" i="1" dirty="0"/>
              <a:t>Present simple; past simple; present continuous; </a:t>
            </a:r>
          </a:p>
          <a:p>
            <a:pPr>
              <a:buNone/>
            </a:pPr>
            <a:r>
              <a:rPr lang="en-US" sz="2400" i="1" dirty="0"/>
              <a:t>Present past; past perfect; present perfect continuous; past perfect continuous</a:t>
            </a:r>
          </a:p>
          <a:p>
            <a:pPr>
              <a:buNone/>
            </a:pPr>
            <a:r>
              <a:rPr lang="en-US" sz="2400" b="1" i="1" dirty="0"/>
              <a:t>Examples are given below in each case:</a:t>
            </a:r>
          </a:p>
        </p:txBody>
      </p:sp>
    </p:spTree>
    <p:extLst>
      <p:ext uri="{BB962C8B-B14F-4D97-AF65-F5344CB8AC3E}">
        <p14:creationId xmlns:p14="http://schemas.microsoft.com/office/powerpoint/2010/main" val="4137136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1112" y="1028701"/>
            <a:ext cx="10357894" cy="4705893"/>
          </a:xfrm>
        </p:spPr>
        <p:txBody>
          <a:bodyPr>
            <a:normAutofit/>
          </a:bodyPr>
          <a:lstStyle/>
          <a:p>
            <a:pPr>
              <a:buNone/>
            </a:pPr>
            <a:r>
              <a:rPr lang="en-US" sz="2600" i="1" dirty="0"/>
              <a:t>1. We often </a:t>
            </a:r>
            <a:r>
              <a:rPr lang="en-US" sz="2600" b="1" i="1" dirty="0"/>
              <a:t>eat </a:t>
            </a:r>
            <a:r>
              <a:rPr lang="en-US" sz="2600" i="1" dirty="0"/>
              <a:t>every morning—</a:t>
            </a:r>
            <a:r>
              <a:rPr lang="en-US" sz="2600" b="1" i="1" dirty="0">
                <a:solidFill>
                  <a:srgbClr val="C00000"/>
                </a:solidFill>
              </a:rPr>
              <a:t>present simple</a:t>
            </a:r>
          </a:p>
          <a:p>
            <a:pPr>
              <a:buNone/>
            </a:pPr>
            <a:r>
              <a:rPr lang="en-US" sz="2600" i="1" dirty="0"/>
              <a:t>2. We </a:t>
            </a:r>
            <a:r>
              <a:rPr lang="en-US" sz="2600" b="1" i="1" dirty="0"/>
              <a:t>ate</a:t>
            </a:r>
            <a:r>
              <a:rPr lang="en-US" sz="2600" i="1" dirty="0"/>
              <a:t> yesterday—</a:t>
            </a:r>
            <a:r>
              <a:rPr lang="en-US" sz="2600" b="1" i="1" dirty="0">
                <a:solidFill>
                  <a:srgbClr val="C00000"/>
                </a:solidFill>
              </a:rPr>
              <a:t>past simple</a:t>
            </a:r>
          </a:p>
          <a:p>
            <a:pPr>
              <a:buNone/>
            </a:pPr>
            <a:r>
              <a:rPr lang="en-US" sz="2600" i="1" dirty="0"/>
              <a:t>3. I</a:t>
            </a:r>
            <a:r>
              <a:rPr lang="en-US" sz="2600" b="1" i="1" dirty="0"/>
              <a:t> am working </a:t>
            </a:r>
            <a:r>
              <a:rPr lang="en-US" sz="2600" i="1" dirty="0"/>
              <a:t>at the office—</a:t>
            </a:r>
            <a:r>
              <a:rPr lang="en-US" sz="2600" b="1" i="1" dirty="0">
                <a:solidFill>
                  <a:srgbClr val="C00000"/>
                </a:solidFill>
              </a:rPr>
              <a:t>present continuous</a:t>
            </a:r>
          </a:p>
          <a:p>
            <a:pPr>
              <a:buNone/>
            </a:pPr>
            <a:r>
              <a:rPr lang="en-US" sz="2600" i="1" dirty="0"/>
              <a:t>4. They </a:t>
            </a:r>
            <a:r>
              <a:rPr lang="en-US" sz="2600" b="1" i="1" dirty="0"/>
              <a:t>have completed </a:t>
            </a:r>
            <a:r>
              <a:rPr lang="en-US" sz="2600" i="1" dirty="0"/>
              <a:t>the project—</a:t>
            </a:r>
            <a:r>
              <a:rPr lang="en-US" sz="2600" b="1" i="1" dirty="0">
                <a:solidFill>
                  <a:srgbClr val="C00000"/>
                </a:solidFill>
              </a:rPr>
              <a:t>present perfect</a:t>
            </a:r>
          </a:p>
          <a:p>
            <a:pPr>
              <a:buNone/>
            </a:pPr>
            <a:r>
              <a:rPr lang="en-US" sz="2600" i="1" dirty="0"/>
              <a:t>5. They had left home before their uncle arrived from Lagos—</a:t>
            </a:r>
            <a:r>
              <a:rPr lang="en-US" sz="2600" b="1" i="1" dirty="0">
                <a:solidFill>
                  <a:srgbClr val="C00000"/>
                </a:solidFill>
              </a:rPr>
              <a:t>past perfect</a:t>
            </a:r>
          </a:p>
          <a:p>
            <a:pPr>
              <a:buNone/>
            </a:pPr>
            <a:r>
              <a:rPr lang="en-US" sz="2600" i="1" dirty="0"/>
              <a:t>6</a:t>
            </a:r>
            <a:r>
              <a:rPr lang="en-US" sz="2600" b="1" i="1" dirty="0"/>
              <a:t>. </a:t>
            </a:r>
            <a:r>
              <a:rPr lang="en-US" sz="2600" i="1" dirty="0"/>
              <a:t>She </a:t>
            </a:r>
            <a:r>
              <a:rPr lang="en-US" sz="2600" b="1" i="1" dirty="0"/>
              <a:t>has been doing </a:t>
            </a:r>
            <a:r>
              <a:rPr lang="en-US" sz="2600" i="1" dirty="0"/>
              <a:t>the work since noon—</a:t>
            </a:r>
            <a:r>
              <a:rPr lang="en-US" sz="2600" b="1" i="1" dirty="0">
                <a:solidFill>
                  <a:srgbClr val="C00000"/>
                </a:solidFill>
              </a:rPr>
              <a:t>present perfect continuous</a:t>
            </a:r>
          </a:p>
          <a:p>
            <a:pPr>
              <a:buNone/>
            </a:pPr>
            <a:r>
              <a:rPr lang="en-US" sz="2600" i="1" dirty="0"/>
              <a:t>7. She had been working before her brother joined her in the same company—</a:t>
            </a:r>
            <a:r>
              <a:rPr lang="en-US" sz="2600" b="1" i="1" dirty="0">
                <a:solidFill>
                  <a:srgbClr val="C00000"/>
                </a:solidFill>
              </a:rPr>
              <a:t>past perfect continuous</a:t>
            </a:r>
          </a:p>
          <a:p>
            <a:endParaRPr lang="en-US" dirty="0"/>
          </a:p>
        </p:txBody>
      </p:sp>
    </p:spTree>
    <p:extLst>
      <p:ext uri="{BB962C8B-B14F-4D97-AF65-F5344CB8AC3E}">
        <p14:creationId xmlns:p14="http://schemas.microsoft.com/office/powerpoint/2010/main" val="1455881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14" y="134255"/>
            <a:ext cx="10308688" cy="1757607"/>
          </a:xfrm>
        </p:spPr>
        <p:txBody>
          <a:bodyPr>
            <a:noAutofit/>
          </a:bodyPr>
          <a:lstStyle/>
          <a:p>
            <a:pPr algn="l"/>
            <a:r>
              <a:rPr lang="en-US" sz="3200" b="1" dirty="0">
                <a:solidFill>
                  <a:srgbClr val="FF0000"/>
                </a:solidFill>
              </a:rPr>
              <a:t>More on Adjectives </a:t>
            </a:r>
            <a:br>
              <a:rPr lang="en-US" sz="3200" dirty="0"/>
            </a:br>
            <a:r>
              <a:rPr lang="en-US" sz="2400" dirty="0"/>
              <a:t>An adjective is a word that describes a noun or pronoun by limiting its meaning. Adjectives answer any one of the following questions about a noun or pronoun.</a:t>
            </a:r>
          </a:p>
        </p:txBody>
      </p:sp>
      <p:sp>
        <p:nvSpPr>
          <p:cNvPr id="3" name="Content Placeholder 2"/>
          <p:cNvSpPr>
            <a:spLocks noGrp="1"/>
          </p:cNvSpPr>
          <p:nvPr>
            <p:ph idx="1"/>
          </p:nvPr>
        </p:nvSpPr>
        <p:spPr>
          <a:xfrm>
            <a:off x="767761" y="1891862"/>
            <a:ext cx="10492422" cy="3888828"/>
          </a:xfrm>
        </p:spPr>
        <p:txBody>
          <a:bodyPr>
            <a:noAutofit/>
          </a:bodyPr>
          <a:lstStyle/>
          <a:p>
            <a:pPr marL="0" indent="0">
              <a:buNone/>
            </a:pPr>
            <a:r>
              <a:rPr lang="en-US" sz="2000" b="1" dirty="0"/>
              <a:t>What kind?</a:t>
            </a:r>
          </a:p>
          <a:p>
            <a:pPr>
              <a:buFont typeface="Arial" panose="020B0604020202020204" pitchFamily="34" charset="0"/>
              <a:buChar char="•"/>
            </a:pPr>
            <a:r>
              <a:rPr lang="en-US" sz="2000" dirty="0"/>
              <a:t>She is wearing a </a:t>
            </a:r>
            <a:r>
              <a:rPr lang="en-US" sz="2000" u="sng" dirty="0"/>
              <a:t>black</a:t>
            </a:r>
            <a:r>
              <a:rPr lang="en-US" sz="2000" dirty="0"/>
              <a:t> dress.</a:t>
            </a:r>
          </a:p>
          <a:p>
            <a:pPr>
              <a:buFont typeface="Arial" panose="020B0604020202020204" pitchFamily="34" charset="0"/>
              <a:buChar char="•"/>
            </a:pPr>
            <a:r>
              <a:rPr lang="en-US" sz="2000" dirty="0"/>
              <a:t>He is married to an </a:t>
            </a:r>
            <a:r>
              <a:rPr lang="en-US" sz="2000" u="sng" dirty="0"/>
              <a:t>Indian</a:t>
            </a:r>
            <a:r>
              <a:rPr lang="en-US" sz="2000" dirty="0"/>
              <a:t> woman.</a:t>
            </a:r>
          </a:p>
          <a:p>
            <a:pPr marL="0" indent="0">
              <a:buNone/>
            </a:pPr>
            <a:r>
              <a:rPr lang="en-US" sz="2000" b="1" dirty="0"/>
              <a:t>Which one? </a:t>
            </a:r>
          </a:p>
          <a:p>
            <a:pPr>
              <a:buFont typeface="Arial" panose="020B0604020202020204" pitchFamily="34" charset="0"/>
              <a:buChar char="•"/>
            </a:pPr>
            <a:r>
              <a:rPr lang="en-US" sz="2000" dirty="0"/>
              <a:t>He is celebrating his </a:t>
            </a:r>
            <a:r>
              <a:rPr lang="en-US" sz="2000" u="sng" dirty="0"/>
              <a:t>fiftieth</a:t>
            </a:r>
            <a:r>
              <a:rPr lang="en-US" sz="2000" dirty="0"/>
              <a:t> birthday.</a:t>
            </a:r>
          </a:p>
          <a:p>
            <a:pPr>
              <a:buFont typeface="Arial" panose="020B0604020202020204" pitchFamily="34" charset="0"/>
              <a:buChar char="•"/>
            </a:pPr>
            <a:r>
              <a:rPr lang="en-US" sz="2000" u="sng" dirty="0"/>
              <a:t>That</a:t>
            </a:r>
            <a:r>
              <a:rPr lang="en-US" sz="2000" dirty="0"/>
              <a:t> girl is my friend.</a:t>
            </a:r>
          </a:p>
          <a:p>
            <a:pPr marL="0" indent="0">
              <a:buNone/>
            </a:pPr>
            <a:r>
              <a:rPr lang="en-US" sz="2000" b="1" dirty="0"/>
              <a:t>How many?</a:t>
            </a:r>
          </a:p>
          <a:p>
            <a:pPr>
              <a:buFont typeface="Arial" panose="020B0604020202020204" pitchFamily="34" charset="0"/>
              <a:buChar char="•"/>
            </a:pPr>
            <a:r>
              <a:rPr lang="en-US" sz="2000" dirty="0"/>
              <a:t>I have </a:t>
            </a:r>
            <a:r>
              <a:rPr lang="en-US" sz="2000" u="sng" dirty="0"/>
              <a:t>three </a:t>
            </a:r>
            <a:r>
              <a:rPr lang="en-US" sz="2000" dirty="0"/>
              <a:t>sisters </a:t>
            </a:r>
          </a:p>
          <a:p>
            <a:pPr>
              <a:buFont typeface="Arial" panose="020B0604020202020204" pitchFamily="34" charset="0"/>
              <a:buChar char="•"/>
            </a:pPr>
            <a:r>
              <a:rPr lang="en-US" sz="2000" dirty="0"/>
              <a:t>He made </a:t>
            </a:r>
            <a:r>
              <a:rPr lang="en-US" sz="2000" u="sng" dirty="0"/>
              <a:t>several</a:t>
            </a:r>
            <a:r>
              <a:rPr lang="en-US" sz="2000" dirty="0"/>
              <a:t> phone calls</a:t>
            </a:r>
          </a:p>
        </p:txBody>
      </p:sp>
    </p:spTree>
    <p:extLst>
      <p:ext uri="{BB962C8B-B14F-4D97-AF65-F5344CB8AC3E}">
        <p14:creationId xmlns:p14="http://schemas.microsoft.com/office/powerpoint/2010/main" val="3548521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75846" y="594235"/>
            <a:ext cx="9724571" cy="4893647"/>
          </a:xfrm>
          <a:prstGeom prst="rect">
            <a:avLst/>
          </a:prstGeom>
        </p:spPr>
        <p:txBody>
          <a:bodyPr wrap="square">
            <a:spAutoFit/>
          </a:bodyPr>
          <a:lstStyle/>
          <a:p>
            <a:r>
              <a:rPr lang="en-US" sz="2400" b="1" dirty="0">
                <a:solidFill>
                  <a:srgbClr val="FF0000"/>
                </a:solidFill>
              </a:rPr>
              <a:t>Descriptive adjectives</a:t>
            </a:r>
          </a:p>
          <a:p>
            <a:r>
              <a:rPr lang="en-US" sz="2400" dirty="0"/>
              <a:t>These adjectives describe the attitude of a person or thing. They also describe the quality, quantity, color, size, number, length, or any other attribute or characteristic that somebody or something can have.</a:t>
            </a:r>
          </a:p>
          <a:p>
            <a:endParaRPr lang="en-US" sz="2400" dirty="0"/>
          </a:p>
          <a:p>
            <a:r>
              <a:rPr lang="en-US" sz="2400" b="1" dirty="0"/>
              <a:t>Examples</a:t>
            </a:r>
          </a:p>
          <a:p>
            <a:r>
              <a:rPr lang="en-US" sz="2400" dirty="0"/>
              <a:t>The crowd jeered at the </a:t>
            </a:r>
            <a:r>
              <a:rPr lang="en-US" sz="2400" u="sng" dirty="0"/>
              <a:t>wicked</a:t>
            </a:r>
            <a:r>
              <a:rPr lang="en-US" sz="2400" dirty="0"/>
              <a:t> man.</a:t>
            </a:r>
          </a:p>
          <a:p>
            <a:r>
              <a:rPr lang="en-US" sz="2400" dirty="0"/>
              <a:t>The woman is extremely </a:t>
            </a:r>
            <a:r>
              <a:rPr lang="en-US" sz="2400" u="sng" dirty="0"/>
              <a:t>beautiful</a:t>
            </a:r>
            <a:r>
              <a:rPr lang="en-US" sz="2400" dirty="0"/>
              <a:t>.</a:t>
            </a:r>
          </a:p>
          <a:p>
            <a:r>
              <a:rPr lang="en-US" sz="2400" dirty="0"/>
              <a:t>She cooked a very </a:t>
            </a:r>
            <a:r>
              <a:rPr lang="en-US" sz="2400" u="sng" dirty="0"/>
              <a:t>delicious</a:t>
            </a:r>
            <a:r>
              <a:rPr lang="en-US" sz="2400" dirty="0"/>
              <a:t> food.</a:t>
            </a:r>
          </a:p>
          <a:p>
            <a:r>
              <a:rPr lang="en-US" sz="2400" dirty="0"/>
              <a:t>He has lost a </a:t>
            </a:r>
            <a:r>
              <a:rPr lang="en-US" sz="2400" u="sng" dirty="0"/>
              <a:t>black</a:t>
            </a:r>
            <a:r>
              <a:rPr lang="en-US" sz="2400" dirty="0"/>
              <a:t> car.</a:t>
            </a:r>
          </a:p>
          <a:p>
            <a:r>
              <a:rPr lang="en-US" sz="2400" dirty="0"/>
              <a:t>I punished the</a:t>
            </a:r>
            <a:r>
              <a:rPr lang="en-US" sz="2400" u="sng" dirty="0"/>
              <a:t> lazy </a:t>
            </a:r>
            <a:r>
              <a:rPr lang="en-US" sz="2400" dirty="0"/>
              <a:t>girl.</a:t>
            </a:r>
          </a:p>
          <a:p>
            <a:r>
              <a:rPr lang="en-US" sz="2400" dirty="0"/>
              <a:t>Sunday is the </a:t>
            </a:r>
            <a:r>
              <a:rPr lang="en-US" sz="2400" u="sng" dirty="0"/>
              <a:t>first</a:t>
            </a:r>
            <a:r>
              <a:rPr lang="en-US" sz="2400" dirty="0"/>
              <a:t> day of the week. </a:t>
            </a:r>
          </a:p>
          <a:p>
            <a:r>
              <a:rPr lang="en-US" sz="2400" dirty="0"/>
              <a:t>I have got  </a:t>
            </a:r>
            <a:r>
              <a:rPr lang="en-US" sz="2400" u="sng" dirty="0"/>
              <a:t>brown</a:t>
            </a:r>
            <a:r>
              <a:rPr lang="en-US" sz="2400" dirty="0"/>
              <a:t> shoes.</a:t>
            </a:r>
          </a:p>
        </p:txBody>
      </p:sp>
    </p:spTree>
    <p:extLst>
      <p:ext uri="{BB962C8B-B14F-4D97-AF65-F5344CB8AC3E}">
        <p14:creationId xmlns:p14="http://schemas.microsoft.com/office/powerpoint/2010/main" val="115191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079" y="362852"/>
            <a:ext cx="8911687" cy="882718"/>
          </a:xfrm>
        </p:spPr>
        <p:txBody>
          <a:bodyPr>
            <a:normAutofit/>
          </a:bodyPr>
          <a:lstStyle/>
          <a:p>
            <a:r>
              <a:rPr lang="en-US" b="1" dirty="0"/>
              <a:t>Comparative and Superlative Adjectives</a:t>
            </a:r>
          </a:p>
        </p:txBody>
      </p:sp>
      <p:sp>
        <p:nvSpPr>
          <p:cNvPr id="3" name="Content Placeholder 2"/>
          <p:cNvSpPr>
            <a:spLocks noGrp="1"/>
          </p:cNvSpPr>
          <p:nvPr>
            <p:ph idx="1"/>
          </p:nvPr>
        </p:nvSpPr>
        <p:spPr>
          <a:xfrm>
            <a:off x="627017" y="1052484"/>
            <a:ext cx="10489473" cy="4623101"/>
          </a:xfrm>
        </p:spPr>
        <p:txBody>
          <a:bodyPr>
            <a:noAutofit/>
          </a:bodyPr>
          <a:lstStyle/>
          <a:p>
            <a:pPr marL="0" indent="0">
              <a:buNone/>
            </a:pPr>
            <a:r>
              <a:rPr lang="en-US" sz="2000" dirty="0"/>
              <a:t>Some descriptive adjectives can be used to compare the measure or degree of a quality, where more than one thing has that quality. Some of these adjectives that attract the suffix –</a:t>
            </a:r>
            <a:r>
              <a:rPr lang="en-US" sz="2000" i="1" dirty="0"/>
              <a:t>er</a:t>
            </a:r>
            <a:r>
              <a:rPr lang="en-US" sz="2000" dirty="0"/>
              <a:t> to describe the thing/person with the higher quality out of two things/persons with the quality are compared. That adjective with –</a:t>
            </a:r>
            <a:r>
              <a:rPr lang="en-US" sz="2000" i="1" dirty="0"/>
              <a:t>er</a:t>
            </a:r>
            <a:r>
              <a:rPr lang="en-US" sz="2000" dirty="0"/>
              <a:t> is called a </a:t>
            </a:r>
            <a:r>
              <a:rPr lang="en-US" sz="2000" b="1" dirty="0">
                <a:solidFill>
                  <a:srgbClr val="0070C0"/>
                </a:solidFill>
              </a:rPr>
              <a:t>comparative adjective</a:t>
            </a:r>
            <a:r>
              <a:rPr lang="en-US" sz="2000" b="1" dirty="0"/>
              <a:t>.</a:t>
            </a:r>
          </a:p>
          <a:p>
            <a:pPr marL="0" indent="0">
              <a:buNone/>
            </a:pPr>
            <a:r>
              <a:rPr lang="en-US" sz="2000" dirty="0"/>
              <a:t>The suffix –</a:t>
            </a:r>
            <a:r>
              <a:rPr lang="en-US" sz="2000" i="1" dirty="0" err="1"/>
              <a:t>est</a:t>
            </a:r>
            <a:r>
              <a:rPr lang="en-US" sz="2000" dirty="0"/>
              <a:t> is equally used to describe the thing/person with the highest quality out of more than two (or many) things/people with that quality. That adjective with –</a:t>
            </a:r>
            <a:r>
              <a:rPr lang="en-US" sz="2000" i="1" dirty="0" err="1"/>
              <a:t>est</a:t>
            </a:r>
            <a:r>
              <a:rPr lang="en-US" sz="2000" dirty="0"/>
              <a:t> is called a </a:t>
            </a:r>
            <a:r>
              <a:rPr lang="en-US" sz="2000" b="1" dirty="0">
                <a:solidFill>
                  <a:srgbClr val="0070C0"/>
                </a:solidFill>
              </a:rPr>
              <a:t>superlative adjective</a:t>
            </a:r>
            <a:r>
              <a:rPr lang="en-US" sz="2000" dirty="0">
                <a:solidFill>
                  <a:srgbClr val="0070C0"/>
                </a:solidFill>
              </a:rPr>
              <a:t>.</a:t>
            </a:r>
          </a:p>
          <a:p>
            <a:pPr marL="0" indent="0">
              <a:buNone/>
            </a:pPr>
            <a:r>
              <a:rPr lang="en-US" sz="2000" dirty="0"/>
              <a:t>Examples</a:t>
            </a:r>
          </a:p>
          <a:p>
            <a:pPr marL="0" indent="0">
              <a:buNone/>
            </a:pPr>
            <a:r>
              <a:rPr lang="en-US" sz="2000" dirty="0"/>
              <a:t>The first baby is </a:t>
            </a:r>
            <a:r>
              <a:rPr lang="en-US" sz="2000" u="sng" dirty="0"/>
              <a:t>cuter </a:t>
            </a:r>
            <a:r>
              <a:rPr lang="en-US" sz="2000" dirty="0"/>
              <a:t>than the second. (comparative)</a:t>
            </a:r>
          </a:p>
          <a:p>
            <a:pPr marL="0" indent="0">
              <a:buNone/>
            </a:pPr>
            <a:r>
              <a:rPr lang="en-US" sz="2000" dirty="0"/>
              <a:t>She looks </a:t>
            </a:r>
            <a:r>
              <a:rPr lang="en-US" sz="2000" u="sng" dirty="0"/>
              <a:t>smarter</a:t>
            </a:r>
            <a:r>
              <a:rPr lang="en-US" sz="2000" dirty="0"/>
              <a:t> in her school uniform than her friend. (superlative )</a:t>
            </a:r>
          </a:p>
          <a:p>
            <a:pPr marL="0" indent="0">
              <a:buNone/>
            </a:pPr>
            <a:r>
              <a:rPr lang="en-US" sz="2000" dirty="0"/>
              <a:t>She is the </a:t>
            </a:r>
            <a:r>
              <a:rPr lang="en-US" sz="2000" u="sng" dirty="0"/>
              <a:t>smartest</a:t>
            </a:r>
            <a:r>
              <a:rPr lang="en-US" sz="2000" dirty="0"/>
              <a:t> of all. (Superlative) </a:t>
            </a:r>
          </a:p>
          <a:p>
            <a:pPr marL="0" indent="0">
              <a:buNone/>
            </a:pPr>
            <a:r>
              <a:rPr lang="en-US" sz="2000" dirty="0"/>
              <a:t>The baby is the </a:t>
            </a:r>
            <a:r>
              <a:rPr lang="en-US" sz="2000" u="sng" dirty="0"/>
              <a:t>cutest </a:t>
            </a:r>
            <a:r>
              <a:rPr lang="en-US" sz="2000" dirty="0"/>
              <a:t>(of all the babies). (superlative)</a:t>
            </a:r>
          </a:p>
          <a:p>
            <a:pPr marL="0" indent="0">
              <a:buNone/>
            </a:pPr>
            <a:endParaRPr lang="en-US" sz="2000" dirty="0"/>
          </a:p>
        </p:txBody>
      </p:sp>
    </p:spTree>
    <p:extLst>
      <p:ext uri="{BB962C8B-B14F-4D97-AF65-F5344CB8AC3E}">
        <p14:creationId xmlns:p14="http://schemas.microsoft.com/office/powerpoint/2010/main" val="3534754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1" y="312313"/>
            <a:ext cx="10140951" cy="5370309"/>
          </a:xfrm>
        </p:spPr>
        <p:txBody>
          <a:bodyPr>
            <a:normAutofit/>
          </a:bodyPr>
          <a:lstStyle/>
          <a:p>
            <a:pPr marL="0" indent="0">
              <a:buNone/>
            </a:pPr>
            <a:r>
              <a:rPr lang="en-US" sz="2400" dirty="0"/>
              <a:t>Some other descriptive adjectives attract </a:t>
            </a:r>
            <a:r>
              <a:rPr lang="en-US" sz="2400" u="sng" dirty="0"/>
              <a:t>more </a:t>
            </a:r>
            <a:r>
              <a:rPr lang="en-US" sz="2400" dirty="0"/>
              <a:t>and </a:t>
            </a:r>
            <a:r>
              <a:rPr lang="en-US" sz="2400" u="sng" dirty="0"/>
              <a:t>more</a:t>
            </a:r>
            <a:r>
              <a:rPr lang="en-US" sz="2400" dirty="0"/>
              <a:t> for this exact purpose. </a:t>
            </a:r>
          </a:p>
          <a:p>
            <a:pPr marL="0" indent="0">
              <a:buNone/>
            </a:pPr>
            <a:r>
              <a:rPr lang="en-US" sz="2400" dirty="0" err="1"/>
              <a:t>Ngozi</a:t>
            </a:r>
            <a:r>
              <a:rPr lang="en-US" sz="2400" dirty="0"/>
              <a:t> is </a:t>
            </a:r>
            <a:r>
              <a:rPr lang="en-US" sz="2400" u="sng" dirty="0"/>
              <a:t>more </a:t>
            </a:r>
            <a:r>
              <a:rPr lang="en-US" sz="2400" dirty="0"/>
              <a:t>beautiful than her sister. </a:t>
            </a:r>
          </a:p>
          <a:p>
            <a:pPr marL="0" indent="0">
              <a:buNone/>
            </a:pPr>
            <a:r>
              <a:rPr lang="en-US" sz="2400" dirty="0" err="1"/>
              <a:t>Ngozi</a:t>
            </a:r>
            <a:r>
              <a:rPr lang="en-US" sz="2400" dirty="0"/>
              <a:t> is the </a:t>
            </a:r>
            <a:r>
              <a:rPr lang="en-US" sz="2400" u="sng" dirty="0"/>
              <a:t>most </a:t>
            </a:r>
            <a:r>
              <a:rPr lang="en-US" sz="2400" dirty="0"/>
              <a:t>beautiful (of all her sisters).</a:t>
            </a:r>
          </a:p>
          <a:p>
            <a:pPr marL="0" indent="0">
              <a:buNone/>
            </a:pPr>
            <a:r>
              <a:rPr lang="en-US" sz="2400" b="1" dirty="0"/>
              <a:t>Assignment</a:t>
            </a:r>
          </a:p>
          <a:p>
            <a:pPr marL="0" indent="0">
              <a:buNone/>
            </a:pPr>
            <a:r>
              <a:rPr lang="en-US" sz="2400" dirty="0"/>
              <a:t>Write the comparative and the superlative degrees of the adjectives given below. </a:t>
            </a:r>
          </a:p>
          <a:p>
            <a:pPr marL="0" indent="0">
              <a:buNone/>
            </a:pP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045140117"/>
              </p:ext>
            </p:extLst>
          </p:nvPr>
        </p:nvGraphicFramePr>
        <p:xfrm>
          <a:off x="1260065" y="3692511"/>
          <a:ext cx="7060974" cy="1851366"/>
        </p:xfrm>
        <a:graphic>
          <a:graphicData uri="http://schemas.openxmlformats.org/drawingml/2006/table">
            <a:tbl>
              <a:tblPr firstRow="1" bandRow="1">
                <a:tableStyleId>{5C22544A-7EE6-4342-B048-85BDC9FD1C3A}</a:tableStyleId>
              </a:tblPr>
              <a:tblGrid>
                <a:gridCol w="2353658">
                  <a:extLst>
                    <a:ext uri="{9D8B030D-6E8A-4147-A177-3AD203B41FA5}">
                      <a16:colId xmlns:a16="http://schemas.microsoft.com/office/drawing/2014/main" val="20000"/>
                    </a:ext>
                  </a:extLst>
                </a:gridCol>
                <a:gridCol w="2353658">
                  <a:extLst>
                    <a:ext uri="{9D8B030D-6E8A-4147-A177-3AD203B41FA5}">
                      <a16:colId xmlns:a16="http://schemas.microsoft.com/office/drawing/2014/main" val="20001"/>
                    </a:ext>
                  </a:extLst>
                </a:gridCol>
                <a:gridCol w="2353658">
                  <a:extLst>
                    <a:ext uri="{9D8B030D-6E8A-4147-A177-3AD203B41FA5}">
                      <a16:colId xmlns:a16="http://schemas.microsoft.com/office/drawing/2014/main" val="20002"/>
                    </a:ext>
                  </a:extLst>
                </a:gridCol>
              </a:tblGrid>
              <a:tr h="308561">
                <a:tc>
                  <a:txBody>
                    <a:bodyPr/>
                    <a:lstStyle/>
                    <a:p>
                      <a:r>
                        <a:rPr lang="en-US" dirty="0"/>
                        <a:t>Positive </a:t>
                      </a:r>
                    </a:p>
                  </a:txBody>
                  <a:tcPr/>
                </a:tc>
                <a:tc>
                  <a:txBody>
                    <a:bodyPr/>
                    <a:lstStyle/>
                    <a:p>
                      <a:r>
                        <a:rPr lang="en-US" dirty="0"/>
                        <a:t>Comparative</a:t>
                      </a:r>
                    </a:p>
                  </a:txBody>
                  <a:tcPr/>
                </a:tc>
                <a:tc>
                  <a:txBody>
                    <a:bodyPr/>
                    <a:lstStyle/>
                    <a:p>
                      <a:r>
                        <a:rPr lang="en-US" dirty="0"/>
                        <a:t>Superlative</a:t>
                      </a:r>
                    </a:p>
                  </a:txBody>
                  <a:tcPr/>
                </a:tc>
                <a:extLst>
                  <a:ext uri="{0D108BD9-81ED-4DB2-BD59-A6C34878D82A}">
                    <a16:rowId xmlns:a16="http://schemas.microsoft.com/office/drawing/2014/main" val="10000"/>
                  </a:ext>
                </a:extLst>
              </a:tr>
              <a:tr h="308561">
                <a:tc>
                  <a:txBody>
                    <a:bodyPr/>
                    <a:lstStyle/>
                    <a:p>
                      <a:r>
                        <a:rPr lang="en-US" dirty="0"/>
                        <a:t>hungry</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308561">
                <a:tc>
                  <a:txBody>
                    <a:bodyPr/>
                    <a:lstStyle/>
                    <a:p>
                      <a:r>
                        <a:rPr lang="en-US" dirty="0"/>
                        <a:t>pleasant</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308561">
                <a:tc>
                  <a:txBody>
                    <a:bodyPr/>
                    <a:lstStyle/>
                    <a:p>
                      <a:r>
                        <a:rPr lang="en-US" dirty="0"/>
                        <a:t>lovely</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308561">
                <a:tc>
                  <a:txBody>
                    <a:bodyPr/>
                    <a:lstStyle/>
                    <a:p>
                      <a:r>
                        <a:rPr lang="en-US" dirty="0"/>
                        <a:t>clever</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308561">
                <a:tc>
                  <a:txBody>
                    <a:bodyPr/>
                    <a:lstStyle/>
                    <a:p>
                      <a:r>
                        <a:rPr lang="en-US" dirty="0"/>
                        <a:t>dangerous </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5061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399" y="319131"/>
            <a:ext cx="9929813" cy="5564148"/>
          </a:xfrm>
        </p:spPr>
        <p:txBody>
          <a:bodyPr>
            <a:normAutofit fontScale="92500" lnSpcReduction="20000"/>
          </a:bodyPr>
          <a:lstStyle/>
          <a:p>
            <a:pPr marL="0" indent="0" algn="ctr">
              <a:buNone/>
            </a:pPr>
            <a:r>
              <a:rPr lang="en-US" sz="3500" dirty="0">
                <a:solidFill>
                  <a:srgbClr val="FF0000"/>
                </a:solidFill>
              </a:rPr>
              <a:t>More on Adverbs </a:t>
            </a:r>
          </a:p>
          <a:p>
            <a:pPr marL="0" indent="0"/>
            <a:r>
              <a:rPr lang="en-US" sz="2400" dirty="0"/>
              <a:t>An adverb describes the conditions surrounding how an action is performed. Action, in this way, refers to the verb of the sentence. </a:t>
            </a:r>
          </a:p>
          <a:p>
            <a:pPr marL="0" indent="0"/>
            <a:r>
              <a:rPr lang="en-US" sz="2400" dirty="0"/>
              <a:t>Another definition is that an adverb generally describes or gives more information about a verb, adjective, adverb, or phrase.</a:t>
            </a:r>
          </a:p>
          <a:p>
            <a:pPr marL="0" indent="0"/>
            <a:r>
              <a:rPr lang="en-US" sz="2400" dirty="0"/>
              <a:t>The position where you find an adverb depends on what the speaker wants to emphasize. Examples of adverbs are </a:t>
            </a:r>
            <a:r>
              <a:rPr lang="en-US" sz="2400" b="1" i="1" dirty="0">
                <a:solidFill>
                  <a:srgbClr val="0070C0"/>
                </a:solidFill>
              </a:rPr>
              <a:t>now, tomorrow, today, often, never, always, here. </a:t>
            </a:r>
          </a:p>
          <a:p>
            <a:pPr marL="0" indent="0"/>
            <a:r>
              <a:rPr lang="en-US" sz="2400" dirty="0"/>
              <a:t>Some adverbs also end with the suffix “-</a:t>
            </a:r>
            <a:r>
              <a:rPr lang="en-US" sz="2400" i="1" dirty="0" err="1"/>
              <a:t>ly</a:t>
            </a:r>
            <a:r>
              <a:rPr lang="en-US" sz="2400" dirty="0"/>
              <a:t>,” which means joyful, smart, and beautiful</a:t>
            </a:r>
            <a:r>
              <a:rPr lang="en-US" sz="2400" b="1" i="1" dirty="0">
                <a:solidFill>
                  <a:srgbClr val="0070C0"/>
                </a:solidFill>
              </a:rPr>
              <a:t>.</a:t>
            </a:r>
          </a:p>
          <a:p>
            <a:pPr marL="0" indent="0" algn="ctr">
              <a:buNone/>
            </a:pPr>
            <a:r>
              <a:rPr lang="en-US" sz="2400" b="1" dirty="0">
                <a:solidFill>
                  <a:srgbClr val="FF0000"/>
                </a:solidFill>
              </a:rPr>
              <a:t>Types of Adverbs</a:t>
            </a:r>
          </a:p>
          <a:p>
            <a:pPr marL="514350" indent="-514350">
              <a:buAutoNum type="arabicPeriod"/>
            </a:pPr>
            <a:r>
              <a:rPr lang="en-US" sz="2400" b="1" dirty="0"/>
              <a:t>Adverb of Time: </a:t>
            </a:r>
            <a:r>
              <a:rPr lang="en-US" sz="2400" dirty="0"/>
              <a:t>this adverb provides the time setting of an action. It answers the question, “When?” Example: </a:t>
            </a:r>
          </a:p>
          <a:p>
            <a:pPr marL="0" indent="0">
              <a:buNone/>
            </a:pPr>
            <a:r>
              <a:rPr lang="en-US" sz="2400" dirty="0"/>
              <a:t>He traveled </a:t>
            </a:r>
            <a:r>
              <a:rPr lang="en-US" sz="2400" u="sng" dirty="0"/>
              <a:t>yesterday</a:t>
            </a:r>
            <a:r>
              <a:rPr lang="en-US" sz="2400" dirty="0"/>
              <a:t>.</a:t>
            </a:r>
          </a:p>
          <a:p>
            <a:pPr marL="0" indent="0">
              <a:buNone/>
            </a:pPr>
            <a:r>
              <a:rPr lang="en-US" sz="2400" dirty="0"/>
              <a:t>He came back </a:t>
            </a:r>
            <a:r>
              <a:rPr lang="en-US" sz="2400" u="sng" dirty="0"/>
              <a:t>last night</a:t>
            </a:r>
            <a:r>
              <a:rPr lang="en-US" sz="2400" dirty="0"/>
              <a:t>.</a:t>
            </a:r>
          </a:p>
          <a:p>
            <a:pPr marL="0" indent="0"/>
            <a:endParaRPr lang="en-US"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33</a:t>
            </a:fld>
            <a:endParaRPr lang="en-US"/>
          </a:p>
        </p:txBody>
      </p:sp>
    </p:spTree>
    <p:extLst>
      <p:ext uri="{BB962C8B-B14F-4D97-AF65-F5344CB8AC3E}">
        <p14:creationId xmlns:p14="http://schemas.microsoft.com/office/powerpoint/2010/main" val="1441539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5322" y="566194"/>
            <a:ext cx="10282237" cy="5067351"/>
          </a:xfrm>
        </p:spPr>
        <p:txBody>
          <a:bodyPr>
            <a:normAutofit lnSpcReduction="10000"/>
          </a:bodyPr>
          <a:lstStyle/>
          <a:p>
            <a:pPr marL="0" indent="0">
              <a:buNone/>
            </a:pPr>
            <a:r>
              <a:rPr lang="en-US" sz="2400" b="1" dirty="0"/>
              <a:t>2. Adverb of place: </a:t>
            </a:r>
            <a:r>
              <a:rPr lang="en-US" sz="2400" dirty="0"/>
              <a:t>it talks about a place wherein an action takes or would occur. It answers the question- </a:t>
            </a:r>
            <a:r>
              <a:rPr lang="en-US" sz="2400" i="1" dirty="0"/>
              <a:t>where</a:t>
            </a:r>
            <a:r>
              <a:rPr lang="en-US" sz="2400" dirty="0"/>
              <a:t>?</a:t>
            </a:r>
          </a:p>
          <a:p>
            <a:pPr marL="0" indent="0">
              <a:buNone/>
            </a:pPr>
            <a:r>
              <a:rPr lang="en-US" sz="2400" dirty="0"/>
              <a:t>Examples: </a:t>
            </a:r>
          </a:p>
          <a:p>
            <a:pPr marL="0" indent="0">
              <a:buNone/>
            </a:pPr>
            <a:r>
              <a:rPr lang="en-US" sz="2400" dirty="0"/>
              <a:t>(</a:t>
            </a:r>
            <a:r>
              <a:rPr lang="en-US" sz="2400" dirty="0" err="1"/>
              <a:t>i</a:t>
            </a:r>
            <a:r>
              <a:rPr lang="en-US" sz="2400" dirty="0"/>
              <a:t>) The children did all the cooking </a:t>
            </a:r>
            <a:r>
              <a:rPr lang="en-US" sz="2400" u="sng" dirty="0"/>
              <a:t>here.</a:t>
            </a:r>
          </a:p>
          <a:p>
            <a:pPr marL="0" indent="0">
              <a:buNone/>
            </a:pPr>
            <a:r>
              <a:rPr lang="en-US" sz="2400" dirty="0"/>
              <a:t>(ii) Let’s place the flower </a:t>
            </a:r>
            <a:r>
              <a:rPr lang="en-US" sz="2400" u="sng" dirty="0"/>
              <a:t>there</a:t>
            </a:r>
            <a:r>
              <a:rPr lang="en-US" sz="2400" dirty="0"/>
              <a:t> first.</a:t>
            </a:r>
          </a:p>
          <a:p>
            <a:pPr marL="0" indent="0">
              <a:buNone/>
            </a:pPr>
            <a:r>
              <a:rPr lang="en-US" sz="2400" b="1" dirty="0"/>
              <a:t>3. The adverb of manner</a:t>
            </a:r>
            <a:r>
              <a:rPr lang="en-US" sz="2400" dirty="0"/>
              <a:t> describes how something is done or will be done. It answers the question–  how?</a:t>
            </a:r>
          </a:p>
          <a:p>
            <a:pPr marL="0" indent="0">
              <a:buNone/>
            </a:pPr>
            <a:r>
              <a:rPr lang="en-US" sz="2400" dirty="0"/>
              <a:t>Examples: </a:t>
            </a:r>
          </a:p>
          <a:p>
            <a:pPr marL="0" indent="0">
              <a:buNone/>
            </a:pPr>
            <a:r>
              <a:rPr lang="en-US" sz="2400" dirty="0"/>
              <a:t>(</a:t>
            </a:r>
            <a:r>
              <a:rPr lang="en-US" sz="2400" dirty="0" err="1"/>
              <a:t>i</a:t>
            </a:r>
            <a:r>
              <a:rPr lang="en-US" sz="2400" dirty="0"/>
              <a:t>) Mr. </a:t>
            </a:r>
            <a:r>
              <a:rPr lang="en-US" sz="2400" dirty="0" err="1"/>
              <a:t>Ojo</a:t>
            </a:r>
            <a:r>
              <a:rPr lang="en-US" sz="2400" dirty="0"/>
              <a:t> dressed </a:t>
            </a:r>
            <a:r>
              <a:rPr lang="en-US" sz="2400" u="sng" dirty="0"/>
              <a:t>shabbily</a:t>
            </a:r>
            <a:r>
              <a:rPr lang="en-US" sz="2400" dirty="0"/>
              <a:t> to school.</a:t>
            </a:r>
          </a:p>
          <a:p>
            <a:pPr marL="0" indent="0">
              <a:buNone/>
            </a:pPr>
            <a:r>
              <a:rPr lang="en-US" sz="2400" dirty="0"/>
              <a:t>(ii) Ade writes </a:t>
            </a:r>
            <a:r>
              <a:rPr lang="en-US" sz="2400" u="sng" dirty="0"/>
              <a:t>neatly</a:t>
            </a:r>
            <a:r>
              <a:rPr lang="en-US" sz="2400" dirty="0"/>
              <a:t>. </a:t>
            </a:r>
          </a:p>
          <a:p>
            <a:pPr marL="0" indent="0">
              <a:buNone/>
            </a:pPr>
            <a:r>
              <a:rPr lang="en-US" sz="2400" dirty="0"/>
              <a:t>(iii) </a:t>
            </a:r>
            <a:r>
              <a:rPr lang="en-US" sz="2400" dirty="0" err="1"/>
              <a:t>Selewa</a:t>
            </a:r>
            <a:r>
              <a:rPr lang="en-US" sz="2400" dirty="0"/>
              <a:t> screamed </a:t>
            </a:r>
            <a:r>
              <a:rPr lang="en-US" sz="2400" i="1" u="sng" dirty="0"/>
              <a:t>as if </a:t>
            </a:r>
            <a:r>
              <a:rPr lang="en-US" sz="2400" dirty="0"/>
              <a:t>she had been shot.</a:t>
            </a:r>
          </a:p>
        </p:txBody>
      </p:sp>
      <p:sp>
        <p:nvSpPr>
          <p:cNvPr id="4" name="Slide Number Placeholder 3"/>
          <p:cNvSpPr>
            <a:spLocks noGrp="1"/>
          </p:cNvSpPr>
          <p:nvPr>
            <p:ph type="sldNum" sz="quarter" idx="12"/>
          </p:nvPr>
        </p:nvSpPr>
        <p:spPr/>
        <p:txBody>
          <a:bodyPr/>
          <a:lstStyle/>
          <a:p>
            <a:fld id="{2754ED01-E2A0-4C1E-8E21-014B99041579}" type="slidenum">
              <a:rPr lang="en-US" smtClean="0"/>
              <a:pPr/>
              <a:t>34</a:t>
            </a:fld>
            <a:endParaRPr lang="en-US"/>
          </a:p>
        </p:txBody>
      </p:sp>
    </p:spTree>
    <p:extLst>
      <p:ext uri="{BB962C8B-B14F-4D97-AF65-F5344CB8AC3E}">
        <p14:creationId xmlns:p14="http://schemas.microsoft.com/office/powerpoint/2010/main" val="3592491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091" y="593729"/>
            <a:ext cx="10582275" cy="5123899"/>
          </a:xfrm>
        </p:spPr>
        <p:txBody>
          <a:bodyPr>
            <a:normAutofit fontScale="92500"/>
          </a:bodyPr>
          <a:lstStyle/>
          <a:p>
            <a:pPr marL="0" indent="0">
              <a:buNone/>
            </a:pPr>
            <a:r>
              <a:rPr lang="en-US" sz="2400" b="1" dirty="0"/>
              <a:t>4. The adverb of frequency</a:t>
            </a:r>
            <a:r>
              <a:rPr lang="en-US" sz="2400" dirty="0"/>
              <a:t> describes the number of times something happens within a particular period. It answers the question—how often?</a:t>
            </a:r>
          </a:p>
          <a:p>
            <a:pPr marL="0" indent="0">
              <a:buNone/>
            </a:pPr>
            <a:r>
              <a:rPr lang="en-US" sz="2400" dirty="0"/>
              <a:t>Examples: </a:t>
            </a:r>
          </a:p>
          <a:p>
            <a:pPr marL="0" indent="0">
              <a:buNone/>
            </a:pPr>
            <a:r>
              <a:rPr lang="en-US" sz="2400" dirty="0"/>
              <a:t>We seldom eat </a:t>
            </a:r>
            <a:r>
              <a:rPr lang="en-US" sz="2400" u="sng" dirty="0"/>
              <a:t>snails</a:t>
            </a:r>
            <a:r>
              <a:rPr lang="en-US" sz="2400" dirty="0"/>
              <a:t>.</a:t>
            </a:r>
          </a:p>
          <a:p>
            <a:pPr marL="0" indent="0">
              <a:buNone/>
            </a:pPr>
            <a:r>
              <a:rPr lang="en-US" sz="2400" dirty="0"/>
              <a:t>He travels </a:t>
            </a:r>
            <a:r>
              <a:rPr lang="en-US" sz="2400" u="sng" dirty="0"/>
              <a:t>once in a while</a:t>
            </a:r>
            <a:r>
              <a:rPr lang="en-US" sz="2400" dirty="0"/>
              <a:t>.</a:t>
            </a:r>
          </a:p>
          <a:p>
            <a:pPr marL="0" indent="0">
              <a:buNone/>
            </a:pPr>
            <a:r>
              <a:rPr lang="en-US" sz="2400" b="1" dirty="0"/>
              <a:t>5. Adverb of degree (intensifier): </a:t>
            </a:r>
            <a:r>
              <a:rPr lang="en-US" sz="2400" dirty="0"/>
              <a:t>a word that adds force to the action or other words.</a:t>
            </a:r>
          </a:p>
          <a:p>
            <a:pPr marL="0" indent="0">
              <a:buNone/>
            </a:pPr>
            <a:r>
              <a:rPr lang="en-US" sz="2400" dirty="0"/>
              <a:t>Example: </a:t>
            </a:r>
          </a:p>
          <a:p>
            <a:r>
              <a:rPr lang="en-US" sz="2400" dirty="0"/>
              <a:t>He is an </a:t>
            </a:r>
            <a:r>
              <a:rPr lang="en-US" sz="2400" u="sng" dirty="0"/>
              <a:t>extremely </a:t>
            </a:r>
            <a:r>
              <a:rPr lang="en-US" sz="2400" dirty="0"/>
              <a:t>big man.</a:t>
            </a:r>
          </a:p>
          <a:p>
            <a:r>
              <a:rPr lang="en-US" sz="2400" dirty="0"/>
              <a:t>I </a:t>
            </a:r>
            <a:r>
              <a:rPr lang="en-US" sz="2400" u="sng" dirty="0"/>
              <a:t>strongly </a:t>
            </a:r>
            <a:r>
              <a:rPr lang="en-US" sz="2400" dirty="0"/>
              <a:t>object to what you’ve said.</a:t>
            </a:r>
          </a:p>
          <a:p>
            <a:pPr marL="0" indent="0">
              <a:buNone/>
            </a:pPr>
            <a:r>
              <a:rPr lang="en-US" sz="2400" b="1" dirty="0"/>
              <a:t>Other examples of degree adjectives</a:t>
            </a:r>
            <a:r>
              <a:rPr lang="en-US" sz="2400" b="1" i="1" dirty="0"/>
              <a:t> </a:t>
            </a:r>
            <a:r>
              <a:rPr lang="en-US" sz="2400" i="1" dirty="0"/>
              <a:t>are</a:t>
            </a:r>
            <a:r>
              <a:rPr lang="en-US" sz="2400" b="1" i="1" dirty="0"/>
              <a:t> </a:t>
            </a:r>
            <a:r>
              <a:rPr lang="en-US" sz="2400" b="1" i="1" dirty="0">
                <a:solidFill>
                  <a:srgbClr val="0070C0"/>
                </a:solidFill>
              </a:rPr>
              <a:t>utterly, absolutely, very, really, highly, deeply, relatively, moderately, slightly, a bit, a little, </a:t>
            </a:r>
            <a:r>
              <a:rPr lang="en-US" sz="2400" i="1" dirty="0"/>
              <a:t>etc.</a:t>
            </a:r>
          </a:p>
        </p:txBody>
      </p:sp>
      <p:sp>
        <p:nvSpPr>
          <p:cNvPr id="4" name="Slide Number Placeholder 3"/>
          <p:cNvSpPr>
            <a:spLocks noGrp="1"/>
          </p:cNvSpPr>
          <p:nvPr>
            <p:ph type="sldNum" sz="quarter" idx="12"/>
          </p:nvPr>
        </p:nvSpPr>
        <p:spPr/>
        <p:txBody>
          <a:bodyPr/>
          <a:lstStyle/>
          <a:p>
            <a:fld id="{2754ED01-E2A0-4C1E-8E21-014B99041579}" type="slidenum">
              <a:rPr lang="en-US" smtClean="0"/>
              <a:pPr/>
              <a:t>35</a:t>
            </a:fld>
            <a:endParaRPr lang="en-US"/>
          </a:p>
        </p:txBody>
      </p:sp>
    </p:spTree>
    <p:extLst>
      <p:ext uri="{BB962C8B-B14F-4D97-AF65-F5344CB8AC3E}">
        <p14:creationId xmlns:p14="http://schemas.microsoft.com/office/powerpoint/2010/main" val="3427321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2963" y="533400"/>
            <a:ext cx="10387012" cy="5135880"/>
          </a:xfrm>
        </p:spPr>
        <p:txBody>
          <a:bodyPr>
            <a:normAutofit/>
          </a:bodyPr>
          <a:lstStyle/>
          <a:p>
            <a:pPr marL="0" indent="0">
              <a:buNone/>
            </a:pPr>
            <a:r>
              <a:rPr lang="en-US" sz="2600" b="1" dirty="0"/>
              <a:t>6. Adverb of Condition</a:t>
            </a:r>
            <a:r>
              <a:rPr lang="en-US" sz="2600" dirty="0"/>
              <a:t>:  it explains the condition on which an action is accepted. Most of the time, sentences with adverbs of condition start with </a:t>
            </a:r>
            <a:r>
              <a:rPr lang="en-US" sz="2600" u="sng" dirty="0"/>
              <a:t>if, until, once, unless provided</a:t>
            </a:r>
            <a:r>
              <a:rPr lang="en-US" sz="2600" dirty="0"/>
              <a:t>, etc.</a:t>
            </a:r>
          </a:p>
          <a:p>
            <a:pPr marL="0" indent="0">
              <a:buNone/>
            </a:pPr>
            <a:r>
              <a:rPr lang="en-US" sz="2600" b="1" dirty="0"/>
              <a:t>Example: </a:t>
            </a:r>
          </a:p>
          <a:p>
            <a:pPr marL="514350" indent="-514350">
              <a:buFont typeface="+mj-lt"/>
              <a:buAutoNum type="romanLcPeriod"/>
            </a:pPr>
            <a:r>
              <a:rPr lang="en-US" sz="2600" dirty="0"/>
              <a:t>I will only complete the job </a:t>
            </a:r>
            <a:r>
              <a:rPr lang="en-US" sz="2600" u="sng" dirty="0"/>
              <a:t>if</a:t>
            </a:r>
            <a:r>
              <a:rPr lang="en-US" sz="2600" dirty="0"/>
              <a:t> you pay me.</a:t>
            </a:r>
          </a:p>
          <a:p>
            <a:pPr marL="514350" indent="-514350">
              <a:buFont typeface="+mj-lt"/>
              <a:buAutoNum type="romanLcPeriod"/>
            </a:pPr>
            <a:r>
              <a:rPr lang="en-US" sz="2600" dirty="0"/>
              <a:t>I will only eat dinner </a:t>
            </a:r>
            <a:r>
              <a:rPr lang="en-US" sz="2600" u="sng" dirty="0"/>
              <a:t>once</a:t>
            </a:r>
            <a:r>
              <a:rPr lang="en-US" sz="2600" dirty="0"/>
              <a:t> my mum returns.</a:t>
            </a:r>
          </a:p>
          <a:p>
            <a:pPr marL="514350" indent="-514350">
              <a:buFont typeface="+mj-lt"/>
              <a:buAutoNum type="romanLcPeriod"/>
            </a:pPr>
            <a:r>
              <a:rPr lang="en-US" sz="2600" dirty="0"/>
              <a:t>I will travel, </a:t>
            </a:r>
            <a:r>
              <a:rPr lang="en-US" sz="2600" u="sng" dirty="0"/>
              <a:t>provided </a:t>
            </a:r>
            <a:r>
              <a:rPr lang="en-US" sz="2600" dirty="0"/>
              <a:t>the program ends on time.</a:t>
            </a:r>
          </a:p>
          <a:p>
            <a:pPr marL="514350" indent="-514350">
              <a:buFont typeface="+mj-lt"/>
              <a:buAutoNum type="romanLcPeriod"/>
            </a:pPr>
            <a:r>
              <a:rPr lang="en-US" sz="2600" dirty="0"/>
              <a:t>I will send you to England if you behave well.</a:t>
            </a:r>
          </a:p>
          <a:p>
            <a:pPr marL="0" indent="0">
              <a:buNone/>
            </a:pPr>
            <a:endParaRPr lang="en-US" sz="2600" dirty="0"/>
          </a:p>
        </p:txBody>
      </p:sp>
      <p:sp>
        <p:nvSpPr>
          <p:cNvPr id="4" name="Slide Number Placeholder 3"/>
          <p:cNvSpPr>
            <a:spLocks noGrp="1"/>
          </p:cNvSpPr>
          <p:nvPr>
            <p:ph type="sldNum" sz="quarter" idx="12"/>
          </p:nvPr>
        </p:nvSpPr>
        <p:spPr/>
        <p:txBody>
          <a:bodyPr/>
          <a:lstStyle/>
          <a:p>
            <a:fld id="{2754ED01-E2A0-4C1E-8E21-014B99041579}" type="slidenum">
              <a:rPr lang="en-US" smtClean="0"/>
              <a:pPr/>
              <a:t>36</a:t>
            </a:fld>
            <a:endParaRPr lang="en-US"/>
          </a:p>
        </p:txBody>
      </p:sp>
    </p:spTree>
    <p:extLst>
      <p:ext uri="{BB962C8B-B14F-4D97-AF65-F5344CB8AC3E}">
        <p14:creationId xmlns:p14="http://schemas.microsoft.com/office/powerpoint/2010/main" val="3857417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6" y="595984"/>
            <a:ext cx="10353763" cy="4942667"/>
          </a:xfrm>
        </p:spPr>
        <p:txBody>
          <a:bodyPr>
            <a:noAutofit/>
          </a:bodyPr>
          <a:lstStyle/>
          <a:p>
            <a:pPr marL="0" indent="0">
              <a:buNone/>
            </a:pPr>
            <a:r>
              <a:rPr lang="en-US" sz="2600" b="1" dirty="0"/>
              <a:t>Some exercises</a:t>
            </a:r>
          </a:p>
          <a:p>
            <a:pPr marL="0" indent="0">
              <a:buNone/>
            </a:pPr>
            <a:r>
              <a:rPr lang="en-US" sz="2600" dirty="0"/>
              <a:t>Underline the </a:t>
            </a:r>
            <a:r>
              <a:rPr lang="en-US" sz="2600" u="sng" dirty="0"/>
              <a:t>adverbs </a:t>
            </a:r>
            <a:r>
              <a:rPr lang="en-US" sz="2600" dirty="0"/>
              <a:t>in the following sentences and</a:t>
            </a:r>
            <a:r>
              <a:rPr lang="en-US" sz="2600" u="sng" dirty="0"/>
              <a:t> identify </a:t>
            </a:r>
            <a:r>
              <a:rPr lang="en-US" sz="2600" dirty="0"/>
              <a:t>their types:</a:t>
            </a:r>
          </a:p>
          <a:p>
            <a:pPr>
              <a:buAutoNum type="arabicPeriod"/>
            </a:pPr>
            <a:r>
              <a:rPr lang="en-US" sz="2600" dirty="0"/>
              <a:t>The children go to school every day.</a:t>
            </a:r>
          </a:p>
          <a:p>
            <a:pPr>
              <a:buAutoNum type="arabicPeriod"/>
            </a:pPr>
            <a:r>
              <a:rPr lang="en-US" sz="2600" dirty="0"/>
              <a:t>They have been working since yesterday.</a:t>
            </a:r>
          </a:p>
          <a:p>
            <a:pPr>
              <a:buAutoNum type="arabicPeriod"/>
            </a:pPr>
            <a:r>
              <a:rPr lang="en-US" sz="2600" dirty="0"/>
              <a:t>She speaks beautifully.</a:t>
            </a:r>
          </a:p>
          <a:p>
            <a:pPr>
              <a:buAutoNum type="arabicPeriod"/>
            </a:pPr>
            <a:r>
              <a:rPr lang="en-US" sz="2600" dirty="0"/>
              <a:t>The teacher left the book there.</a:t>
            </a:r>
          </a:p>
          <a:p>
            <a:pPr>
              <a:buAutoNum type="arabicPeriod"/>
            </a:pPr>
            <a:r>
              <a:rPr lang="en-US" sz="2600" dirty="0"/>
              <a:t>I have never eaten snails.</a:t>
            </a:r>
          </a:p>
          <a:p>
            <a:pPr>
              <a:buAutoNum type="arabicPeriod"/>
            </a:pPr>
            <a:r>
              <a:rPr lang="en-US" sz="2600" dirty="0"/>
              <a:t>The dogs bark occasionally.</a:t>
            </a:r>
          </a:p>
          <a:p>
            <a:pPr>
              <a:buAutoNum type="arabicPeriod"/>
            </a:pPr>
            <a:r>
              <a:rPr lang="en-US" sz="2600" dirty="0"/>
              <a:t>We go to the church every Sunday.</a:t>
            </a:r>
          </a:p>
          <a:p>
            <a:endParaRPr lang="en-US" sz="2600" dirty="0"/>
          </a:p>
        </p:txBody>
      </p:sp>
    </p:spTree>
    <p:extLst>
      <p:ext uri="{BB962C8B-B14F-4D97-AF65-F5344CB8AC3E}">
        <p14:creationId xmlns:p14="http://schemas.microsoft.com/office/powerpoint/2010/main" val="4149849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9748" y="943465"/>
            <a:ext cx="7711440" cy="4385772"/>
          </a:xfrm>
        </p:spPr>
        <p:txBody>
          <a:bodyPr>
            <a:normAutofit/>
          </a:bodyPr>
          <a:lstStyle/>
          <a:p>
            <a:pPr marL="0" indent="0">
              <a:buNone/>
            </a:pPr>
            <a:r>
              <a:rPr lang="en-US" sz="11500" dirty="0"/>
              <a:t>Thank you!</a:t>
            </a:r>
          </a:p>
        </p:txBody>
      </p:sp>
      <p:sp>
        <p:nvSpPr>
          <p:cNvPr id="4" name="Slide Number Placeholder 3"/>
          <p:cNvSpPr>
            <a:spLocks noGrp="1"/>
          </p:cNvSpPr>
          <p:nvPr>
            <p:ph type="sldNum" sz="quarter" idx="12"/>
          </p:nvPr>
        </p:nvSpPr>
        <p:spPr/>
        <p:txBody>
          <a:bodyPr/>
          <a:lstStyle/>
          <a:p>
            <a:fld id="{2754ED01-E2A0-4C1E-8E21-014B99041579}" type="slidenum">
              <a:rPr lang="en-US" smtClean="0"/>
              <a:pPr/>
              <a:t>38</a:t>
            </a:fld>
            <a:endParaRPr lang="en-US"/>
          </a:p>
        </p:txBody>
      </p:sp>
    </p:spTree>
    <p:extLst>
      <p:ext uri="{BB962C8B-B14F-4D97-AF65-F5344CB8AC3E}">
        <p14:creationId xmlns:p14="http://schemas.microsoft.com/office/powerpoint/2010/main" val="14101915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Cheating Techniques" id="{055C0A6A-951B-164A-8F38-E3DA5562B930}" vid="{75A8CFB8-BC16-0143-955D-2EB21D7127B6}"/>
    </a:ext>
  </a:extLst>
</a:theme>
</file>

<file path=ppt/theme/theme2.xml><?xml version="1.0" encoding="utf-8"?>
<a:theme xmlns:a="http://schemas.openxmlformats.org/drawingml/2006/main" name="AU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 Theme" id="{D92B3279-0824-4738-816E-BECF89D9FA1F}" vid="{8C10B527-D3F9-4ABD-A267-75E33571DED1}"/>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5.xml><?xml version="1.0" encoding="utf-8"?>
<a:theme xmlns:a="http://schemas.openxmlformats.org/drawingml/2006/main" name="1_AU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UN2" id="{3211E418-DCB6-4649-B3A5-34CAF006E15C}" vid="{EA33C26C-AAF4-4A8C-BE4F-6C2EDD307F3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How to Study for Examinations</Template>
  <TotalTime>536</TotalTime>
  <Words>4061</Words>
  <Application>Microsoft Macintosh PowerPoint</Application>
  <PresentationFormat>Widescreen</PresentationFormat>
  <Paragraphs>335</Paragraphs>
  <Slides>38</Slides>
  <Notes>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38</vt:i4>
      </vt:variant>
    </vt:vector>
  </HeadingPairs>
  <TitlesOfParts>
    <vt:vector size="48" baseType="lpstr">
      <vt:lpstr>Arial</vt:lpstr>
      <vt:lpstr>Calibri</vt:lpstr>
      <vt:lpstr>Calisto MT</vt:lpstr>
      <vt:lpstr>Georgia</vt:lpstr>
      <vt:lpstr>Wingdings 2</vt:lpstr>
      <vt:lpstr>1_Slate</vt:lpstr>
      <vt:lpstr>AUN Theme</vt:lpstr>
      <vt:lpstr>Custom Design</vt:lpstr>
      <vt:lpstr>AUN2</vt:lpstr>
      <vt:lpstr>1_AUN2</vt:lpstr>
      <vt:lpstr>Mastering Parts of Speech: The Building Blocks of Sentences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Pronouns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Verbs </vt:lpstr>
      <vt:lpstr>PowerPoint Presentation</vt:lpstr>
      <vt:lpstr>Secondary Auxiliary verb: Modal verbs</vt:lpstr>
      <vt:lpstr>PowerPoint Presentation</vt:lpstr>
      <vt:lpstr>Lexical Verbs</vt:lpstr>
      <vt:lpstr>PowerPoint Presentation</vt:lpstr>
      <vt:lpstr>More on Adjectives  An adjective is a word that describes a noun or pronoun by limiting its meaning. Adjectives answer any one of the following questions about a noun or pronoun.</vt:lpstr>
      <vt:lpstr>PowerPoint Presentation</vt:lpstr>
      <vt:lpstr>Comparative and Superlative Adjectives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Parts of Speech</dc:title>
  <dc:creator>Achinihu</dc:creator>
  <cp:lastModifiedBy>Emilienne Idorenyin Akpan</cp:lastModifiedBy>
  <cp:revision>63</cp:revision>
  <dcterms:created xsi:type="dcterms:W3CDTF">2022-09-15T13:08:10Z</dcterms:created>
  <dcterms:modified xsi:type="dcterms:W3CDTF">2024-07-15T19:08:34Z</dcterms:modified>
</cp:coreProperties>
</file>