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16" r:id="rId1"/>
  </p:sldMasterIdLst>
  <p:notesMasterIdLst>
    <p:notesMasterId r:id="rId16"/>
  </p:notesMasterIdLst>
  <p:handoutMasterIdLst>
    <p:handoutMasterId r:id="rId17"/>
  </p:handoutMasterIdLst>
  <p:sldIdLst>
    <p:sldId id="259" r:id="rId2"/>
    <p:sldId id="301" r:id="rId3"/>
    <p:sldId id="261" r:id="rId4"/>
    <p:sldId id="288" r:id="rId5"/>
    <p:sldId id="289" r:id="rId6"/>
    <p:sldId id="291" r:id="rId7"/>
    <p:sldId id="298" r:id="rId8"/>
    <p:sldId id="299" r:id="rId9"/>
    <p:sldId id="300" r:id="rId10"/>
    <p:sldId id="293" r:id="rId11"/>
    <p:sldId id="294" r:id="rId12"/>
    <p:sldId id="295" r:id="rId13"/>
    <p:sldId id="296" r:id="rId14"/>
    <p:sldId id="29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06" autoAdjust="0"/>
    <p:restoredTop sz="83946" autoAdjust="0"/>
  </p:normalViewPr>
  <p:slideViewPr>
    <p:cSldViewPr>
      <p:cViewPr varScale="1">
        <p:scale>
          <a:sx n="106" d="100"/>
          <a:sy n="106" d="100"/>
        </p:scale>
        <p:origin x="1936" y="240"/>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0"/>
    </p:cViewPr>
  </p:sorterViewPr>
  <p:notesViewPr>
    <p:cSldViewPr>
      <p:cViewPr varScale="1">
        <p:scale>
          <a:sx n="83" d="100"/>
          <a:sy n="83" d="100"/>
        </p:scale>
        <p:origin x="-31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3FDC75-7F73-4A4A-A77C-09AADF00E0EA}" type="datetimeFigureOut">
              <a:rPr lang="en-US" smtClean="0"/>
              <a:pPr/>
              <a:t>7/15/24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59226BF-1F13-42D3-80DC-373E7ADD1EBC}" type="slidenum">
              <a:rPr lang="en-US" smtClean="0"/>
              <a:pPr/>
              <a:t>‹#›</a:t>
            </a:fld>
            <a:endParaRPr lang="en-US" dirty="0"/>
          </a:p>
        </p:txBody>
      </p:sp>
    </p:spTree>
    <p:extLst>
      <p:ext uri="{BB962C8B-B14F-4D97-AF65-F5344CB8AC3E}">
        <p14:creationId xmlns:p14="http://schemas.microsoft.com/office/powerpoint/2010/main" val="1555521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EF76B-3757-4A0B-AF93-28494465C1DD}" type="datetimeFigureOut">
              <a:rPr lang="en-US" smtClean="0"/>
              <a:pPr/>
              <a:t>7/15/24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693FD4-8F83-4EF7-AC3F-0DC0388986B0}" type="slidenum">
              <a:rPr lang="en-US" smtClean="0"/>
              <a:pPr/>
              <a:t>‹#›</a:t>
            </a:fld>
            <a:endParaRPr lang="en-US" dirty="0"/>
          </a:p>
        </p:txBody>
      </p:sp>
    </p:spTree>
    <p:extLst>
      <p:ext uri="{BB962C8B-B14F-4D97-AF65-F5344CB8AC3E}">
        <p14:creationId xmlns:p14="http://schemas.microsoft.com/office/powerpoint/2010/main" val="3417386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a:t>
            </a:fld>
            <a:endParaRPr lang="en-US"/>
          </a:p>
        </p:txBody>
      </p:sp>
    </p:spTree>
    <p:extLst>
      <p:ext uri="{BB962C8B-B14F-4D97-AF65-F5344CB8AC3E}">
        <p14:creationId xmlns:p14="http://schemas.microsoft.com/office/powerpoint/2010/main" val="723817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3</a:t>
            </a:fld>
            <a:endParaRPr lang="en-US"/>
          </a:p>
        </p:txBody>
      </p:sp>
    </p:spTree>
    <p:extLst>
      <p:ext uri="{BB962C8B-B14F-4D97-AF65-F5344CB8AC3E}">
        <p14:creationId xmlns:p14="http://schemas.microsoft.com/office/powerpoint/2010/main" val="2483012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5</a:t>
            </a:fld>
            <a:endParaRPr lang="en-US" dirty="0"/>
          </a:p>
        </p:txBody>
      </p:sp>
    </p:spTree>
    <p:extLst>
      <p:ext uri="{BB962C8B-B14F-4D97-AF65-F5344CB8AC3E}">
        <p14:creationId xmlns:p14="http://schemas.microsoft.com/office/powerpoint/2010/main" val="832879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656020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663809281"/>
      </p:ext>
    </p:extLst>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837067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853728922"/>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51921722"/>
      </p:ext>
    </p:extLst>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108168272"/>
      </p:ext>
    </p:extLst>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711608955"/>
      </p:ext>
    </p:extLst>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950641889"/>
      </p:ext>
    </p:extLst>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354037633"/>
      </p:ext>
    </p:extLst>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334233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95541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17649"/>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454530" y="3765449"/>
            <a:ext cx="5449871"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9" name="TextBox 8"/>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
        <p:nvSpPr>
          <p:cNvPr id="13" name="TextBox 12"/>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502195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422299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794584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6542725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267691535"/>
      </p:ext>
    </p:extLst>
  </p:cSld>
  <p:clrMapOvr>
    <a:masterClrMapping/>
  </p:clrMapOvr>
  <p:transition spd="slow">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840686287"/>
      </p:ext>
    </p:extLst>
  </p:cSld>
  <p:clrMapOvr>
    <a:masterClrMapping/>
  </p:clrMapOvr>
  <p:transition spd="slow">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2000" baseline="0"/>
            </a:lvl1pPr>
          </a:lstStyle>
          <a:p>
            <a:r>
              <a:rPr lang="en-US" dirty="0"/>
              <a:t>Company Logo</a:t>
            </a:r>
          </a:p>
        </p:txBody>
      </p:sp>
    </p:spTree>
    <p:extLst>
      <p:ext uri="{BB962C8B-B14F-4D97-AF65-F5344CB8AC3E}">
        <p14:creationId xmlns:p14="http://schemas.microsoft.com/office/powerpoint/2010/main" val="355927306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800"/>
            </a:lvl1pPr>
          </a:lstStyle>
          <a:p>
            <a:r>
              <a:rPr lang="en-US" dirty="0"/>
              <a:t>Company Logo</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762000" y="1596413"/>
            <a:ext cx="80772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rPr lang="en-US" smtClean="0"/>
              <a:pPr/>
              <a:t>7/15/24</a:t>
            </a:fld>
            <a:endParaRPr lang="en-US" dirty="0"/>
          </a:p>
        </p:txBody>
      </p:sp>
      <p:sp>
        <p:nvSpPr>
          <p:cNvPr id="4" name="Footer Placeholder 4"/>
          <p:cNvSpPr>
            <a:spLocks noGrp="1"/>
          </p:cNvSpPr>
          <p:nvPr>
            <p:ph type="ftr" sz="quarter" idx="11"/>
          </p:nvPr>
        </p:nvSpPr>
        <p:spPr>
          <a:xfrm>
            <a:off x="3352800" y="6356350"/>
            <a:ext cx="2895600" cy="365125"/>
          </a:xfrm>
        </p:spPr>
        <p:txBody>
          <a:bodyPr/>
          <a:lstStyle/>
          <a:p>
            <a:endParaRPr lang="en-US" dirty="0"/>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57B281C-5159-4971-8228-52B9A72E9ED2}" type="datetimeFigureOut">
              <a:rPr lang="en-US" smtClean="0"/>
              <a:pPr/>
              <a:t>7/15/24</a:t>
            </a:fld>
            <a:endParaRPr 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390604967"/>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 id="2147483834" r:id="rId18"/>
    <p:sldLayoutId id="2147483651" r:id="rId19"/>
    <p:sldLayoutId id="2147483650" r:id="rId20"/>
    <p:sldLayoutId id="2147483663" r:id="rId21"/>
  </p:sldLayoutIdLst>
  <p:transition spd="slow">
    <p:wipe dir="d"/>
  </p:transition>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1.xml"/><Relationship Id="rId4"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1676400" y="1981200"/>
            <a:ext cx="6180224" cy="1470025"/>
          </a:xfrm>
        </p:spPr>
        <p:txBody>
          <a:bodyPr/>
          <a:lstStyle/>
          <a:p>
            <a:r>
              <a:rPr lang="en-US" dirty="0"/>
              <a:t>Clauses and sentences </a:t>
            </a:r>
          </a:p>
        </p:txBody>
      </p:sp>
      <p:sp>
        <p:nvSpPr>
          <p:cNvPr id="3" name="Subtitle 2"/>
          <p:cNvSpPr>
            <a:spLocks noGrp="1"/>
          </p:cNvSpPr>
          <p:nvPr>
            <p:ph type="subTitle" idx="1"/>
            <p:custDataLst>
              <p:tags r:id="rId3"/>
            </p:custDataLst>
          </p:nvPr>
        </p:nvSpPr>
        <p:spPr/>
        <p:txBody>
          <a:bodyPr>
            <a:normAutofit/>
          </a:bodyPr>
          <a:lstStyle/>
          <a:p>
            <a:r>
              <a:rPr lang="en-US" sz="2400" dirty="0">
                <a:latin typeface="+mn-lt"/>
              </a:rPr>
              <a:t>M.C. Christian</a:t>
            </a:r>
          </a:p>
        </p:txBody>
      </p:sp>
    </p:spTree>
    <p:custDataLst>
      <p:tags r:id="rId1"/>
    </p:custData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667000" y="1752600"/>
            <a:ext cx="3352800" cy="4524315"/>
          </a:xfrm>
          <a:prstGeom prst="rect">
            <a:avLst/>
          </a:prstGeom>
        </p:spPr>
        <p:txBody>
          <a:bodyPr wrap="square">
            <a:spAutoFit/>
          </a:bodyPr>
          <a:lstStyle/>
          <a:p>
            <a:pPr algn="ctr"/>
            <a:r>
              <a:rPr lang="en-US" sz="3200" b="1" dirty="0"/>
              <a:t>Sentence</a:t>
            </a:r>
          </a:p>
          <a:p>
            <a:pPr algn="ctr"/>
            <a:endParaRPr lang="en-US" sz="3200" b="1" dirty="0"/>
          </a:p>
          <a:p>
            <a:pPr algn="ctr"/>
            <a:r>
              <a:rPr lang="en-US" sz="3200" b="1" dirty="0"/>
              <a:t>Clause</a:t>
            </a:r>
          </a:p>
          <a:p>
            <a:pPr algn="ctr"/>
            <a:endParaRPr lang="en-US" sz="3200" b="1" dirty="0"/>
          </a:p>
          <a:p>
            <a:pPr algn="ctr"/>
            <a:r>
              <a:rPr lang="en-US" sz="3200" b="1" dirty="0"/>
              <a:t>Phrase</a:t>
            </a:r>
            <a:r>
              <a:rPr lang="en-US" sz="3200" dirty="0"/>
              <a:t> </a:t>
            </a:r>
          </a:p>
          <a:p>
            <a:pPr algn="ctr"/>
            <a:endParaRPr lang="en-US" sz="3200" dirty="0"/>
          </a:p>
          <a:p>
            <a:pPr algn="ctr"/>
            <a:r>
              <a:rPr lang="en-US" sz="3200" b="1" dirty="0"/>
              <a:t>Word</a:t>
            </a:r>
          </a:p>
          <a:p>
            <a:pPr algn="ctr"/>
            <a:endParaRPr lang="en-US" sz="3200" b="1" dirty="0"/>
          </a:p>
          <a:p>
            <a:pPr algn="ctr"/>
            <a:r>
              <a:rPr lang="en-US" sz="3200" b="1" dirty="0"/>
              <a:t>Morpheme</a:t>
            </a:r>
          </a:p>
        </p:txBody>
      </p:sp>
      <p:sp>
        <p:nvSpPr>
          <p:cNvPr id="12" name="TextBox 11"/>
          <p:cNvSpPr txBox="1"/>
          <p:nvPr/>
        </p:nvSpPr>
        <p:spPr>
          <a:xfrm>
            <a:off x="762000" y="919103"/>
            <a:ext cx="7010400" cy="707886"/>
          </a:xfrm>
          <a:prstGeom prst="rect">
            <a:avLst/>
          </a:prstGeom>
          <a:noFill/>
        </p:spPr>
        <p:txBody>
          <a:bodyPr wrap="square" rtlCol="0">
            <a:spAutoFit/>
          </a:bodyPr>
          <a:lstStyle/>
          <a:p>
            <a:pPr algn="ctr"/>
            <a:r>
              <a:rPr lang="en-US" sz="4000" b="1" dirty="0"/>
              <a:t>Rank-Scale in Grammar</a:t>
            </a:r>
          </a:p>
        </p:txBody>
      </p:sp>
      <p:sp>
        <p:nvSpPr>
          <p:cNvPr id="14" name="Up Arrow 13"/>
          <p:cNvSpPr/>
          <p:nvPr/>
        </p:nvSpPr>
        <p:spPr>
          <a:xfrm>
            <a:off x="4213860" y="2250043"/>
            <a:ext cx="228600" cy="609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Up Arrow 14"/>
          <p:cNvSpPr/>
          <p:nvPr/>
        </p:nvSpPr>
        <p:spPr>
          <a:xfrm>
            <a:off x="4198620" y="3172777"/>
            <a:ext cx="228600" cy="609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Up Arrow 15"/>
          <p:cNvSpPr/>
          <p:nvPr/>
        </p:nvSpPr>
        <p:spPr>
          <a:xfrm>
            <a:off x="4183380" y="4190999"/>
            <a:ext cx="228600" cy="609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Up Arrow 16"/>
          <p:cNvSpPr/>
          <p:nvPr/>
        </p:nvSpPr>
        <p:spPr>
          <a:xfrm>
            <a:off x="4168140" y="5209221"/>
            <a:ext cx="228600" cy="609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41816153"/>
      </p:ext>
    </p:extLst>
  </p:cSld>
  <p:clrMapOvr>
    <a:masterClrMapping/>
  </p:clrMapOvr>
  <p:transition spd="slow">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custDataLst>
              <p:tags r:id="rId2"/>
            </p:custDataLst>
          </p:nvPr>
        </p:nvSpPr>
        <p:spPr>
          <a:xfrm>
            <a:off x="838200" y="838200"/>
            <a:ext cx="7467600" cy="5562600"/>
          </a:xfrm>
        </p:spPr>
        <p:txBody>
          <a:bodyPr>
            <a:noAutofit/>
          </a:bodyPr>
          <a:lstStyle/>
          <a:p>
            <a:pPr marL="0" indent="0">
              <a:buNone/>
            </a:pPr>
            <a:r>
              <a:rPr lang="en-US" sz="1800" dirty="0"/>
              <a:t>As words form phrases, phrases are combined to form a clause, and a clause or combination of clauses forms a sentence. The following are everyday examples of clauses in English:</a:t>
            </a:r>
          </a:p>
          <a:p>
            <a:pPr marL="0" indent="0">
              <a:buNone/>
            </a:pPr>
            <a:endParaRPr lang="en-US" sz="1800" dirty="0"/>
          </a:p>
          <a:p>
            <a:pPr marL="514350" indent="-514350">
              <a:buAutoNum type="alphaLcPeriod"/>
            </a:pPr>
            <a:r>
              <a:rPr lang="en-US" sz="1800" dirty="0"/>
              <a:t>Boy (word)</a:t>
            </a:r>
          </a:p>
          <a:p>
            <a:pPr marL="514350" indent="-514350">
              <a:buAutoNum type="alphaLcPeriod"/>
            </a:pPr>
            <a:r>
              <a:rPr lang="en-US" sz="1800" dirty="0"/>
              <a:t>The boy (phrase)</a:t>
            </a:r>
          </a:p>
          <a:p>
            <a:pPr marL="514350" indent="-514350">
              <a:buAutoNum type="alphaLcPeriod"/>
            </a:pPr>
            <a:r>
              <a:rPr lang="en-US" sz="1800" dirty="0"/>
              <a:t>The lady in black (phrase) </a:t>
            </a:r>
          </a:p>
          <a:p>
            <a:pPr marL="514350" indent="-514350">
              <a:buAutoNum type="alphaLcPeriod"/>
            </a:pPr>
            <a:r>
              <a:rPr lang="en-US" sz="1800" dirty="0"/>
              <a:t>Whatever you say (clause)</a:t>
            </a:r>
          </a:p>
          <a:p>
            <a:pPr marL="514350" indent="-514350">
              <a:buAutoNum type="alphaLcPeriod"/>
            </a:pPr>
            <a:r>
              <a:rPr lang="en-US" sz="1800" dirty="0"/>
              <a:t>The arrival of triplets scared the man. (sentence)</a:t>
            </a:r>
          </a:p>
          <a:p>
            <a:pPr marL="514350" indent="-514350">
              <a:buAutoNum type="alphaLcPeriod"/>
            </a:pPr>
            <a:r>
              <a:rPr lang="en-US" sz="1800" dirty="0"/>
              <a:t>…because Suleiman is hardworking (clause)</a:t>
            </a:r>
          </a:p>
          <a:p>
            <a:pPr marL="514350" indent="-514350">
              <a:buAutoNum type="alphaLcPeriod"/>
            </a:pPr>
            <a:r>
              <a:rPr lang="en-US" sz="1800" dirty="0"/>
              <a:t>If I had known (clause)</a:t>
            </a:r>
          </a:p>
          <a:p>
            <a:pPr marL="514350" indent="-514350">
              <a:buAutoNum type="alphaLcPeriod"/>
            </a:pPr>
            <a:r>
              <a:rPr lang="en-US" sz="1800" dirty="0"/>
              <a:t>Whoever fails to vote…. (clause)</a:t>
            </a:r>
          </a:p>
          <a:p>
            <a:pPr marL="0" indent="0">
              <a:buNone/>
            </a:pPr>
            <a:endParaRPr lang="en-US" sz="1800" dirty="0"/>
          </a:p>
        </p:txBody>
      </p:sp>
    </p:spTree>
    <p:custDataLst>
      <p:tags r:id="rId1"/>
    </p:custDataLst>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Clause Types according to Structure </a:t>
            </a:r>
          </a:p>
        </p:txBody>
      </p:sp>
      <p:sp>
        <p:nvSpPr>
          <p:cNvPr id="3" name="Content Placeholder 2"/>
          <p:cNvSpPr>
            <a:spLocks noGrp="1"/>
          </p:cNvSpPr>
          <p:nvPr>
            <p:ph idx="1"/>
          </p:nvPr>
        </p:nvSpPr>
        <p:spPr/>
        <p:txBody>
          <a:bodyPr>
            <a:normAutofit/>
          </a:bodyPr>
          <a:lstStyle/>
          <a:p>
            <a:pPr marL="0" indent="0">
              <a:buNone/>
            </a:pPr>
            <a:r>
              <a:rPr lang="en-US" dirty="0"/>
              <a:t>The term structure refers to the shape or form of the clause. We have identified </a:t>
            </a:r>
            <a:r>
              <a:rPr lang="en-US" b="1" dirty="0"/>
              <a:t>four </a:t>
            </a:r>
            <a:r>
              <a:rPr lang="en-US" dirty="0"/>
              <a:t>subtypes in this section:</a:t>
            </a:r>
          </a:p>
          <a:p>
            <a:pPr marL="457200" indent="-457200">
              <a:buFont typeface="+mj-lt"/>
              <a:buAutoNum type="alphaUcPeriod"/>
            </a:pPr>
            <a:r>
              <a:rPr lang="en-US" b="1" dirty="0"/>
              <a:t>Main and subordinate clauses </a:t>
            </a:r>
          </a:p>
          <a:p>
            <a:pPr marL="0" indent="0">
              <a:buNone/>
            </a:pPr>
            <a:r>
              <a:rPr lang="en-US" dirty="0"/>
              <a:t>These two clauses are being treated under the same heading because neither can be recognized without referring to the other. </a:t>
            </a:r>
          </a:p>
          <a:p>
            <a:pPr marL="0" indent="0">
              <a:buNone/>
            </a:pPr>
            <a:r>
              <a:rPr lang="en-US" dirty="0"/>
              <a:t>An English clause structure could be made up of the following elements:</a:t>
            </a:r>
            <a:r>
              <a:rPr lang="en-US" b="1" dirty="0"/>
              <a:t> Subject + predicator + Object/complement + Adjunct (SPCOA)</a:t>
            </a:r>
            <a:r>
              <a:rPr lang="en-US" dirty="0"/>
              <a:t>.</a:t>
            </a:r>
          </a:p>
        </p:txBody>
      </p:sp>
    </p:spTree>
    <p:extLst>
      <p:ext uri="{BB962C8B-B14F-4D97-AF65-F5344CB8AC3E}">
        <p14:creationId xmlns:p14="http://schemas.microsoft.com/office/powerpoint/2010/main" val="572533430"/>
      </p:ext>
    </p:extLst>
  </p:cSld>
  <p:clrMapOvr>
    <a:masterClrMapping/>
  </p:clrMapOvr>
  <p:transition spd="slow">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85800"/>
            <a:ext cx="8534400" cy="6096000"/>
          </a:xfrm>
        </p:spPr>
        <p:txBody>
          <a:bodyPr>
            <a:noAutofit/>
          </a:bodyPr>
          <a:lstStyle/>
          <a:p>
            <a:pPr marL="0" indent="0">
              <a:buNone/>
            </a:pPr>
            <a:endParaRPr lang="en-US" dirty="0"/>
          </a:p>
          <a:p>
            <a:pPr marL="0" indent="0">
              <a:buNone/>
            </a:pPr>
            <a:endParaRPr lang="en-US" dirty="0"/>
          </a:p>
          <a:p>
            <a:pPr marL="0" indent="0">
              <a:buNone/>
            </a:pPr>
            <a:endParaRPr lang="en-US" dirty="0"/>
          </a:p>
          <a:p>
            <a:pPr marL="0" indent="0">
              <a:buNone/>
            </a:pPr>
            <a:r>
              <a:rPr lang="en-US" dirty="0"/>
              <a:t>When a clause functions where a phrase normally functions, such a clause is a subordinate clause (</a:t>
            </a:r>
            <a:r>
              <a:rPr lang="en-US" dirty="0" err="1"/>
              <a:t>i.e</a:t>
            </a:r>
            <a:r>
              <a:rPr lang="en-US" dirty="0"/>
              <a:t> a demoted clause). A subordinate clause is a part of a main sentence. In the examples below, the underlined are subordinate clauses: </a:t>
            </a:r>
          </a:p>
          <a:p>
            <a:r>
              <a:rPr lang="en-US" i="1" dirty="0"/>
              <a:t>Dr. </a:t>
            </a:r>
            <a:r>
              <a:rPr lang="en-US" i="1" dirty="0" err="1"/>
              <a:t>Kasumu</a:t>
            </a:r>
            <a:r>
              <a:rPr lang="en-US" i="1" dirty="0"/>
              <a:t> asked me </a:t>
            </a:r>
            <a:r>
              <a:rPr lang="en-US" i="1" u="sng" dirty="0"/>
              <a:t>how old is the patient</a:t>
            </a:r>
            <a:r>
              <a:rPr lang="en-US" u="sng" dirty="0"/>
              <a:t> </a:t>
            </a:r>
            <a:endParaRPr lang="en-US" dirty="0"/>
          </a:p>
          <a:p>
            <a:pPr marL="0" indent="0">
              <a:buNone/>
            </a:pPr>
            <a:r>
              <a:rPr lang="en-US" b="1" dirty="0"/>
              <a:t>            S	         P(v)	     C              O</a:t>
            </a:r>
            <a:r>
              <a:rPr lang="en-US" dirty="0"/>
              <a:t>			</a:t>
            </a:r>
          </a:p>
          <a:p>
            <a:r>
              <a:rPr lang="en-US" i="1" dirty="0"/>
              <a:t>The boy </a:t>
            </a:r>
            <a:r>
              <a:rPr lang="en-US" i="1" u="sng" dirty="0"/>
              <a:t>who stole the handset</a:t>
            </a:r>
            <a:r>
              <a:rPr lang="en-US" dirty="0"/>
              <a:t>(S), </a:t>
            </a:r>
            <a:r>
              <a:rPr lang="en-US" i="1" dirty="0"/>
              <a:t>was caught</a:t>
            </a:r>
            <a:r>
              <a:rPr lang="en-US" dirty="0"/>
              <a:t> (P) yesterday</a:t>
            </a:r>
          </a:p>
          <a:p>
            <a:pPr marL="0" indent="0">
              <a:buNone/>
            </a:pPr>
            <a:r>
              <a:rPr lang="en-US" b="1" dirty="0"/>
              <a:t>                           S			                      P(v)	                     A </a:t>
            </a:r>
          </a:p>
          <a:p>
            <a:r>
              <a:rPr lang="en-US" dirty="0"/>
              <a:t>I will contact you </a:t>
            </a:r>
            <a:r>
              <a:rPr lang="en-US" u="sng" dirty="0"/>
              <a:t>whenever I am ready</a:t>
            </a:r>
            <a:r>
              <a:rPr lang="en-US" dirty="0"/>
              <a:t>.</a:t>
            </a:r>
          </a:p>
          <a:p>
            <a:pPr marL="0" indent="0">
              <a:buNone/>
            </a:pPr>
            <a:r>
              <a:rPr lang="en-US" b="1" dirty="0"/>
              <a:t>     S	    P(v)	          C              A</a:t>
            </a:r>
            <a:endParaRPr lang="en-US" dirty="0"/>
          </a:p>
          <a:p>
            <a:r>
              <a:rPr lang="en-US" u="sng" dirty="0"/>
              <a:t>That you are brilliant</a:t>
            </a:r>
            <a:r>
              <a:rPr lang="en-US" dirty="0"/>
              <a:t> doesn’t mean </a:t>
            </a:r>
            <a:r>
              <a:rPr lang="en-US" u="sng" dirty="0"/>
              <a:t>that you should not read</a:t>
            </a:r>
            <a:r>
              <a:rPr lang="en-US" dirty="0"/>
              <a:t>.</a:t>
            </a:r>
          </a:p>
          <a:p>
            <a:pPr marL="0" indent="0">
              <a:buNone/>
            </a:pPr>
            <a:r>
              <a:rPr lang="en-US" b="1" dirty="0"/>
              <a:t>                     S			            P(v)	                 C       </a:t>
            </a:r>
            <a:endParaRPr lang="en-US" dirty="0"/>
          </a:p>
        </p:txBody>
      </p:sp>
    </p:spTree>
    <p:extLst>
      <p:ext uri="{BB962C8B-B14F-4D97-AF65-F5344CB8AC3E}">
        <p14:creationId xmlns:p14="http://schemas.microsoft.com/office/powerpoint/2010/main" val="2771947178"/>
      </p:ext>
    </p:extLst>
  </p:cSld>
  <p:clrMapOvr>
    <a:masterClrMapping/>
  </p:clrMapOvr>
  <p:transition spd="slow">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452718"/>
            <a:ext cx="7055380" cy="842682"/>
          </a:xfrm>
        </p:spPr>
        <p:txBody>
          <a:bodyPr>
            <a:normAutofit fontScale="90000"/>
          </a:bodyPr>
          <a:lstStyle/>
          <a:p>
            <a:r>
              <a:rPr lang="en-US" sz="2800" b="1" dirty="0"/>
              <a:t>b. Independent and Dependent Clauses</a:t>
            </a:r>
          </a:p>
        </p:txBody>
      </p:sp>
      <p:sp>
        <p:nvSpPr>
          <p:cNvPr id="3" name="Content Placeholder 2"/>
          <p:cNvSpPr>
            <a:spLocks noGrp="1"/>
          </p:cNvSpPr>
          <p:nvPr>
            <p:ph idx="1"/>
          </p:nvPr>
        </p:nvSpPr>
        <p:spPr>
          <a:xfrm>
            <a:off x="828436" y="1219200"/>
            <a:ext cx="7553564" cy="5105400"/>
          </a:xfrm>
        </p:spPr>
        <p:txBody>
          <a:bodyPr>
            <a:normAutofit fontScale="92500" lnSpcReduction="10000"/>
          </a:bodyPr>
          <a:lstStyle/>
          <a:p>
            <a:pPr marL="0" indent="0">
              <a:buNone/>
            </a:pPr>
            <a:r>
              <a:rPr lang="en-US" dirty="0"/>
              <a:t>An independent clause can stand alone as a sentence when isolated from other clauses, but a dependent clause cannot. In the following examples, the independent clauses are in regular print, while the dependent clauses are in italics.</a:t>
            </a:r>
          </a:p>
          <a:p>
            <a:pPr marL="0" indent="0">
              <a:buNone/>
            </a:pPr>
            <a:endParaRPr lang="en-US" dirty="0"/>
          </a:p>
          <a:p>
            <a:pPr>
              <a:buFont typeface="Wingdings" panose="05000000000000000000" pitchFamily="2" charset="2"/>
              <a:buChar char="§"/>
            </a:pPr>
            <a:r>
              <a:rPr lang="en-US" i="1" dirty="0"/>
              <a:t>If you sleep outside</a:t>
            </a:r>
            <a:r>
              <a:rPr lang="en-US" dirty="0"/>
              <a:t>, you will catch a cold.</a:t>
            </a:r>
          </a:p>
          <a:p>
            <a:pPr>
              <a:buFont typeface="Wingdings" panose="05000000000000000000" pitchFamily="2" charset="2"/>
              <a:buChar char="§"/>
            </a:pPr>
            <a:r>
              <a:rPr lang="en-US" i="1" dirty="0"/>
              <a:t>No sooner had I gone to bed, than the burglars broke into the house.</a:t>
            </a:r>
            <a:r>
              <a:rPr lang="en-US" dirty="0"/>
              <a:t> (2 dependent clauses) </a:t>
            </a:r>
          </a:p>
          <a:p>
            <a:pPr>
              <a:buFont typeface="Wingdings" panose="05000000000000000000" pitchFamily="2" charset="2"/>
              <a:buChar char="§"/>
            </a:pPr>
            <a:r>
              <a:rPr lang="en-US" i="1" dirty="0"/>
              <a:t>Whenever you hear a woman screaming next door, </a:t>
            </a:r>
            <a:r>
              <a:rPr lang="en-US" dirty="0" err="1"/>
              <a:t>Alao</a:t>
            </a:r>
            <a:r>
              <a:rPr lang="en-US" dirty="0"/>
              <a:t> must be busy beating his wife.</a:t>
            </a:r>
          </a:p>
          <a:p>
            <a:pPr>
              <a:buFont typeface="Wingdings" panose="05000000000000000000" pitchFamily="2" charset="2"/>
              <a:buChar char="§"/>
            </a:pPr>
            <a:r>
              <a:rPr lang="en-US" i="1" dirty="0"/>
              <a:t>Had I Known</a:t>
            </a:r>
            <a:r>
              <a:rPr lang="en-US" dirty="0"/>
              <a:t>, I would have taken my studies seriously.</a:t>
            </a:r>
          </a:p>
          <a:p>
            <a:pPr>
              <a:buFont typeface="Wingdings" panose="05000000000000000000" pitchFamily="2" charset="2"/>
              <a:buChar char="§"/>
            </a:pPr>
            <a:r>
              <a:rPr lang="en-US" dirty="0"/>
              <a:t>She rolled down her window, and fresh air blew in (2 independent clauses)</a:t>
            </a:r>
          </a:p>
          <a:p>
            <a:pPr>
              <a:buFont typeface="Wingdings" panose="05000000000000000000" pitchFamily="2" charset="2"/>
              <a:buChar char="§"/>
            </a:pPr>
            <a:r>
              <a:rPr lang="en-US" dirty="0"/>
              <a:t>His house was a little distance away, </a:t>
            </a:r>
            <a:r>
              <a:rPr lang="en-US" i="1" dirty="0"/>
              <a:t>separated by a small grove</a:t>
            </a:r>
            <a:r>
              <a:rPr lang="en-US" dirty="0"/>
              <a:t>.</a:t>
            </a:r>
          </a:p>
          <a:p>
            <a:pPr marL="0" indent="0">
              <a:buNone/>
            </a:pPr>
            <a:endParaRPr lang="en-US" dirty="0"/>
          </a:p>
        </p:txBody>
      </p:sp>
    </p:spTree>
    <p:extLst>
      <p:ext uri="{BB962C8B-B14F-4D97-AF65-F5344CB8AC3E}">
        <p14:creationId xmlns:p14="http://schemas.microsoft.com/office/powerpoint/2010/main" val="2184744202"/>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85800"/>
            <a:ext cx="7543800" cy="5562600"/>
          </a:xfrm>
        </p:spPr>
        <p:txBody>
          <a:bodyPr>
            <a:normAutofit fontScale="85000" lnSpcReduction="10000"/>
          </a:bodyPr>
          <a:lstStyle/>
          <a:p>
            <a:pPr marL="0" indent="0">
              <a:buNone/>
            </a:pPr>
            <a:r>
              <a:rPr lang="en-US" b="1" dirty="0">
                <a:solidFill>
                  <a:srgbClr val="FF0000"/>
                </a:solidFill>
              </a:rPr>
              <a:t>Simple Sentence</a:t>
            </a:r>
            <a:r>
              <a:rPr lang="en-US" dirty="0"/>
              <a:t>: this sentence has a single main clause that can stand alone. Example: </a:t>
            </a:r>
          </a:p>
          <a:p>
            <a:pPr marL="0" indent="0">
              <a:buNone/>
            </a:pPr>
            <a:r>
              <a:rPr lang="en-US" dirty="0"/>
              <a:t>The chairman eventually made the decision. </a:t>
            </a:r>
          </a:p>
          <a:p>
            <a:pPr marL="0" indent="0">
              <a:buNone/>
            </a:pPr>
            <a:r>
              <a:rPr lang="en-US" dirty="0"/>
              <a:t>I will probably visit the U.S . next summer.</a:t>
            </a:r>
          </a:p>
          <a:p>
            <a:pPr marL="0" indent="0">
              <a:buNone/>
            </a:pPr>
            <a:r>
              <a:rPr lang="en-US" dirty="0"/>
              <a:t>Whatever people say about you should not change your real personality. </a:t>
            </a:r>
            <a:r>
              <a:rPr lang="en-US" b="1" dirty="0"/>
              <a:t> </a:t>
            </a:r>
          </a:p>
          <a:p>
            <a:pPr marL="0" indent="0">
              <a:buNone/>
            </a:pPr>
            <a:r>
              <a:rPr lang="en-US" dirty="0"/>
              <a:t>I enjoy weeding our flower garden. </a:t>
            </a:r>
          </a:p>
          <a:p>
            <a:pPr marL="0" indent="0">
              <a:buNone/>
            </a:pPr>
            <a:r>
              <a:rPr lang="en-US" b="1" dirty="0">
                <a:solidFill>
                  <a:srgbClr val="FF0000"/>
                </a:solidFill>
              </a:rPr>
              <a:t>Complex Sentence: </a:t>
            </a:r>
            <a:r>
              <a:rPr lang="en-US" dirty="0"/>
              <a:t>This sentence type has a more intricate structure, with two or more clauses. One of the clauses is an independent clause, standing on its own, while the others are dependent clauses, relying on the independent one. They are linked together by subordinating conjunctions, providing a clear path for the reader. These can be words like </a:t>
            </a:r>
            <a:r>
              <a:rPr lang="en-US" i="1" dirty="0"/>
              <a:t>while, whereas, although, when, before, unless, until, because, except, provided</a:t>
            </a:r>
            <a:r>
              <a:rPr lang="en-US" dirty="0"/>
              <a:t>, etc. </a:t>
            </a:r>
          </a:p>
          <a:p>
            <a:pPr marL="0" indent="0">
              <a:buNone/>
            </a:pPr>
            <a:r>
              <a:rPr lang="en-US" dirty="0"/>
              <a:t>Example: I saw her </a:t>
            </a:r>
            <a:r>
              <a:rPr lang="en-US" u="sng" dirty="0"/>
              <a:t>while I was traveling to </a:t>
            </a:r>
            <a:r>
              <a:rPr lang="en-US" u="sng" dirty="0" err="1"/>
              <a:t>Dutse</a:t>
            </a:r>
            <a:r>
              <a:rPr lang="en-US" dirty="0"/>
              <a:t>.</a:t>
            </a:r>
          </a:p>
          <a:p>
            <a:pPr marL="0" indent="0">
              <a:buNone/>
            </a:pPr>
            <a:r>
              <a:rPr lang="en-US" u="sng" dirty="0"/>
              <a:t>Although </a:t>
            </a:r>
            <a:r>
              <a:rPr lang="en-US" u="sng" dirty="0" err="1"/>
              <a:t>Fawaz</a:t>
            </a:r>
            <a:r>
              <a:rPr lang="en-US" u="sng" dirty="0"/>
              <a:t> didn’t prepare adequately for the examination</a:t>
            </a:r>
            <a:r>
              <a:rPr lang="en-US" dirty="0"/>
              <a:t>, his performance was good.</a:t>
            </a:r>
          </a:p>
          <a:p>
            <a:pPr marL="0" indent="0">
              <a:buNone/>
            </a:pPr>
            <a:r>
              <a:rPr lang="en-US" dirty="0"/>
              <a:t>Children are playful </a:t>
            </a:r>
            <a:r>
              <a:rPr lang="en-US" u="sng" dirty="0"/>
              <a:t>because they don’t think anything could harm them</a:t>
            </a:r>
            <a:r>
              <a:rPr lang="en-US" dirty="0"/>
              <a:t>.</a:t>
            </a:r>
          </a:p>
          <a:p>
            <a:pPr marL="0" indent="0">
              <a:buNone/>
            </a:pPr>
            <a:endParaRPr lang="en-US"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3346150001"/>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38200"/>
            <a:ext cx="8305800" cy="4953000"/>
          </a:xfrm>
        </p:spPr>
        <p:txBody>
          <a:bodyPr>
            <a:normAutofit/>
          </a:bodyPr>
          <a:lstStyle/>
          <a:p>
            <a:pPr marL="0" indent="0">
              <a:buNone/>
            </a:pPr>
            <a:r>
              <a:rPr lang="en-US" b="1" dirty="0">
                <a:solidFill>
                  <a:srgbClr val="FF0000"/>
                </a:solidFill>
              </a:rPr>
              <a:t>Compound Sentence</a:t>
            </a:r>
            <a:r>
              <a:rPr lang="en-US" dirty="0"/>
              <a:t>: this sentence has two, and each of the clauses is independent. They are linked by any coordinating conjunction such as ‘but’, ‘or’, ‘and’ Example: </a:t>
            </a:r>
          </a:p>
          <a:p>
            <a:r>
              <a:rPr lang="en-US" dirty="0"/>
              <a:t>I went to the market </a:t>
            </a:r>
            <a:r>
              <a:rPr lang="en-US" u="sng" dirty="0"/>
              <a:t>and</a:t>
            </a:r>
            <a:r>
              <a:rPr lang="en-US" dirty="0"/>
              <a:t> bought some goods. </a:t>
            </a:r>
          </a:p>
          <a:p>
            <a:r>
              <a:rPr lang="en-US" dirty="0"/>
              <a:t>You may need to make a call </a:t>
            </a:r>
            <a:r>
              <a:rPr lang="en-US" u="sng" dirty="0"/>
              <a:t>or </a:t>
            </a:r>
            <a:r>
              <a:rPr lang="en-US" dirty="0"/>
              <a:t>send an email.</a:t>
            </a:r>
          </a:p>
          <a:p>
            <a:r>
              <a:rPr lang="en-US" dirty="0"/>
              <a:t> I have a car, </a:t>
            </a:r>
            <a:r>
              <a:rPr lang="en-US" u="sng" dirty="0"/>
              <a:t>but </a:t>
            </a:r>
            <a:r>
              <a:rPr lang="en-US" dirty="0"/>
              <a:t>there is no fuel in it.</a:t>
            </a:r>
          </a:p>
          <a:p>
            <a:pPr marL="0" indent="0">
              <a:buNone/>
            </a:pPr>
            <a:r>
              <a:rPr lang="en-US" b="1" dirty="0">
                <a:solidFill>
                  <a:srgbClr val="FF0000"/>
                </a:solidFill>
              </a:rPr>
              <a:t>Compound-complex Sentence</a:t>
            </a:r>
            <a:r>
              <a:rPr lang="en-US" dirty="0"/>
              <a:t>: this sentence has two independent clauses and one dependent clause:</a:t>
            </a:r>
          </a:p>
          <a:p>
            <a:r>
              <a:rPr lang="en-US" dirty="0"/>
              <a:t> Bashir always travels to Lagos and his sister to Gombe whenever they are on holiday. </a:t>
            </a:r>
          </a:p>
          <a:p>
            <a:r>
              <a:rPr lang="en-US" dirty="0"/>
              <a:t>Florence left the hostel in the morning and didn’t return until 8 pm because she attended many classes.</a:t>
            </a:r>
          </a:p>
          <a:p>
            <a:endParaRPr lang="en-US" dirty="0"/>
          </a:p>
          <a:p>
            <a:endParaRPr lang="en-US" dirty="0"/>
          </a:p>
        </p:txBody>
      </p:sp>
    </p:spTree>
    <p:extLst>
      <p:ext uri="{BB962C8B-B14F-4D97-AF65-F5344CB8AC3E}">
        <p14:creationId xmlns:p14="http://schemas.microsoft.com/office/powerpoint/2010/main" val="2238134697"/>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700" y="609601"/>
            <a:ext cx="6711654" cy="5638806"/>
          </a:xfrm>
        </p:spPr>
        <p:txBody>
          <a:bodyPr>
            <a:normAutofit fontScale="92500" lnSpcReduction="20000"/>
          </a:bodyPr>
          <a:lstStyle/>
          <a:p>
            <a:pPr marL="0" indent="0">
              <a:buNone/>
            </a:pPr>
            <a:r>
              <a:rPr lang="en-US" sz="1600" b="1" dirty="0">
                <a:solidFill>
                  <a:srgbClr val="FF0000"/>
                </a:solidFill>
              </a:rPr>
              <a:t>Multiple Sentence</a:t>
            </a:r>
            <a:r>
              <a:rPr lang="en-US" sz="1600" dirty="0"/>
              <a:t>: this has three or more clauses, and each can stand on its own. For instance, ' </a:t>
            </a:r>
          </a:p>
          <a:p>
            <a:pPr marL="0" indent="0">
              <a:buNone/>
            </a:pPr>
            <a:r>
              <a:rPr lang="en-US" sz="1600" dirty="0"/>
              <a:t>The food was cooked, dished, and eaten.' This is a multiple sentence because each action can be expressed as a standalone sentence. </a:t>
            </a:r>
          </a:p>
          <a:p>
            <a:pPr marL="0" indent="0">
              <a:buNone/>
            </a:pPr>
            <a:r>
              <a:rPr lang="en-US" sz="1600" dirty="0"/>
              <a:t>The above sentence can be broken into three sentences: </a:t>
            </a:r>
          </a:p>
          <a:p>
            <a:pPr marL="0" indent="0">
              <a:buNone/>
            </a:pPr>
            <a:r>
              <a:rPr lang="en-US" sz="1600" dirty="0"/>
              <a:t>The food was cooked. </a:t>
            </a:r>
          </a:p>
          <a:p>
            <a:pPr marL="0" indent="0">
              <a:buNone/>
            </a:pPr>
            <a:r>
              <a:rPr lang="en-US" sz="1600" dirty="0"/>
              <a:t>The food was dished. </a:t>
            </a:r>
          </a:p>
          <a:p>
            <a:pPr marL="0" indent="0">
              <a:buNone/>
            </a:pPr>
            <a:r>
              <a:rPr lang="en-US" sz="1600" dirty="0"/>
              <a:t>The food was eaten.</a:t>
            </a:r>
          </a:p>
          <a:p>
            <a:r>
              <a:rPr lang="en-US" sz="1600" dirty="0"/>
              <a:t>I came, I saw, conquered. (Shakespeare's statement in one of his works)</a:t>
            </a:r>
          </a:p>
          <a:p>
            <a:r>
              <a:rPr lang="en-US" sz="1600" dirty="0"/>
              <a:t>My mum sold the products, made some gains, and ordered new ones. </a:t>
            </a:r>
          </a:p>
          <a:p>
            <a:pPr marL="0" indent="0">
              <a:buNone/>
            </a:pPr>
            <a:r>
              <a:rPr lang="en-US" sz="1600" b="1" dirty="0">
                <a:solidFill>
                  <a:srgbClr val="FF0000"/>
                </a:solidFill>
              </a:rPr>
              <a:t>Multiple-Complex Sentence</a:t>
            </a:r>
            <a:r>
              <a:rPr lang="en-US" sz="1600" dirty="0"/>
              <a:t>:</a:t>
            </a:r>
          </a:p>
          <a:p>
            <a:pPr marL="0" indent="0">
              <a:buNone/>
            </a:pPr>
            <a:r>
              <a:rPr lang="en-US" sz="1600" dirty="0"/>
              <a:t>A multiple-complex sentence, on the other hand, also has three or more clauses, but at least one must depend on others. For example, 'Although it was her first attempt in business, my mum sold the products, made some gains and ordered new ones.'  </a:t>
            </a:r>
          </a:p>
          <a:p>
            <a:r>
              <a:rPr lang="en-US" sz="1600" dirty="0"/>
              <a:t>Although it was her first attempt at business, my mum sold the products, made some gains, and ordered new ones.</a:t>
            </a:r>
          </a:p>
          <a:p>
            <a:r>
              <a:rPr lang="en-US" sz="1600" dirty="0"/>
              <a:t>When we returned from the trip, she cooked the food, dished it, and served it.</a:t>
            </a:r>
          </a:p>
        </p:txBody>
      </p:sp>
    </p:spTree>
    <p:extLst>
      <p:ext uri="{BB962C8B-B14F-4D97-AF65-F5344CB8AC3E}">
        <p14:creationId xmlns:p14="http://schemas.microsoft.com/office/powerpoint/2010/main" val="249936182"/>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452718"/>
            <a:ext cx="7055380" cy="766482"/>
          </a:xfrm>
        </p:spPr>
        <p:txBody>
          <a:bodyPr/>
          <a:lstStyle/>
          <a:p>
            <a:r>
              <a:rPr lang="en-US" b="1" dirty="0"/>
              <a:t>Application Exercise</a:t>
            </a:r>
          </a:p>
        </p:txBody>
      </p:sp>
      <p:sp>
        <p:nvSpPr>
          <p:cNvPr id="3" name="Content Placeholder 2"/>
          <p:cNvSpPr>
            <a:spLocks noGrp="1"/>
          </p:cNvSpPr>
          <p:nvPr>
            <p:ph idx="1"/>
          </p:nvPr>
        </p:nvSpPr>
        <p:spPr>
          <a:xfrm>
            <a:off x="685800" y="1219200"/>
            <a:ext cx="8077200" cy="5181600"/>
          </a:xfrm>
        </p:spPr>
        <p:txBody>
          <a:bodyPr>
            <a:normAutofit fontScale="85000" lnSpcReduction="10000"/>
          </a:bodyPr>
          <a:lstStyle/>
          <a:p>
            <a:pPr marL="0" indent="0">
              <a:buNone/>
            </a:pPr>
            <a:r>
              <a:rPr lang="en-US" sz="2400" dirty="0"/>
              <a:t>Identify the clause types to which the underlined in each of the following sentences belong (</a:t>
            </a:r>
            <a:r>
              <a:rPr lang="en-US" sz="2400" i="1" dirty="0"/>
              <a:t>independent, dependent, or subordinate</a:t>
            </a:r>
            <a:r>
              <a:rPr lang="en-US" sz="2400" dirty="0"/>
              <a:t>).</a:t>
            </a:r>
          </a:p>
          <a:p>
            <a:pPr marL="0" indent="0">
              <a:buNone/>
            </a:pPr>
            <a:r>
              <a:rPr lang="en-US" sz="2400" dirty="0"/>
              <a:t>In case it rains, </a:t>
            </a:r>
            <a:r>
              <a:rPr lang="en-US" sz="2400" u="sng" dirty="0"/>
              <a:t>shut all the windows.</a:t>
            </a:r>
          </a:p>
          <a:p>
            <a:pPr marL="0" indent="0">
              <a:buNone/>
            </a:pPr>
            <a:r>
              <a:rPr lang="en-US" sz="2400" u="sng" dirty="0"/>
              <a:t>When you see Grandma in the morning</a:t>
            </a:r>
            <a:r>
              <a:rPr lang="en-US" sz="2400" dirty="0"/>
              <a:t>, you should prostrate.</a:t>
            </a:r>
          </a:p>
          <a:p>
            <a:pPr marL="0" indent="0">
              <a:buNone/>
            </a:pPr>
            <a:r>
              <a:rPr lang="en-US" sz="2400" u="sng" dirty="0"/>
              <a:t>I needed to catch her unawares</a:t>
            </a:r>
            <a:r>
              <a:rPr lang="en-US" sz="2400" dirty="0"/>
              <a:t>, so I entered without knocking.</a:t>
            </a:r>
          </a:p>
          <a:p>
            <a:pPr marL="0" indent="0">
              <a:buNone/>
            </a:pPr>
            <a:r>
              <a:rPr lang="en-US" sz="2400" u="sng" dirty="0"/>
              <a:t>To become a man </a:t>
            </a:r>
            <a:r>
              <a:rPr lang="en-US" sz="2400" dirty="0"/>
              <a:t>is not a day’s job.</a:t>
            </a:r>
          </a:p>
          <a:p>
            <a:pPr marL="0" indent="0">
              <a:buNone/>
            </a:pPr>
            <a:r>
              <a:rPr lang="en-US" sz="2400" u="sng" dirty="0"/>
              <a:t>I don’t care </a:t>
            </a:r>
            <a:r>
              <a:rPr lang="en-US" sz="2400" dirty="0"/>
              <a:t>if you are General </a:t>
            </a:r>
            <a:r>
              <a:rPr lang="en-US" sz="2400" dirty="0" err="1"/>
              <a:t>Hulimi’s</a:t>
            </a:r>
            <a:r>
              <a:rPr lang="en-US" sz="2400" dirty="0"/>
              <a:t> son.</a:t>
            </a:r>
          </a:p>
          <a:p>
            <a:pPr marL="0" indent="0">
              <a:buNone/>
            </a:pPr>
            <a:r>
              <a:rPr lang="en-US" sz="2400" dirty="0"/>
              <a:t>To err is human, </a:t>
            </a:r>
            <a:r>
              <a:rPr lang="en-US" sz="2400" u="sng" dirty="0"/>
              <a:t>to forgive is divine</a:t>
            </a:r>
            <a:r>
              <a:rPr lang="en-US" sz="2400" dirty="0"/>
              <a:t>.</a:t>
            </a:r>
          </a:p>
          <a:p>
            <a:pPr marL="0" indent="0">
              <a:buNone/>
            </a:pPr>
            <a:r>
              <a:rPr lang="en-US" sz="2400" u="sng" dirty="0"/>
              <a:t>If Green had passed his JAMB exam</a:t>
            </a:r>
            <a:r>
              <a:rPr lang="en-US" sz="2400" dirty="0"/>
              <a:t>, he would have read engineering.</a:t>
            </a:r>
          </a:p>
          <a:p>
            <a:pPr marL="0" indent="0">
              <a:buNone/>
            </a:pPr>
            <a:r>
              <a:rPr lang="en-US" sz="2400" dirty="0"/>
              <a:t>The woman </a:t>
            </a:r>
            <a:r>
              <a:rPr lang="en-US" sz="2400" u="sng" dirty="0"/>
              <a:t>who was recently divorced </a:t>
            </a:r>
            <a:r>
              <a:rPr lang="en-US" sz="2400" dirty="0"/>
              <a:t>has married again.</a:t>
            </a:r>
          </a:p>
          <a:p>
            <a:pPr marL="0" indent="0">
              <a:buNone/>
            </a:pPr>
            <a:r>
              <a:rPr lang="en-US" sz="2400" u="sng" dirty="0"/>
              <a:t>Having finished her homework</a:t>
            </a:r>
            <a:r>
              <a:rPr lang="en-US" sz="2400" dirty="0"/>
              <a:t>, </a:t>
            </a:r>
            <a:r>
              <a:rPr lang="en-US" sz="2400" dirty="0" err="1"/>
              <a:t>Busayo</a:t>
            </a:r>
            <a:r>
              <a:rPr lang="en-US" sz="2400" dirty="0"/>
              <a:t> went to the party.</a:t>
            </a:r>
          </a:p>
        </p:txBody>
      </p:sp>
    </p:spTree>
    <p:extLst>
      <p:ext uri="{BB962C8B-B14F-4D97-AF65-F5344CB8AC3E}">
        <p14:creationId xmlns:p14="http://schemas.microsoft.com/office/powerpoint/2010/main" val="1830258582"/>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Clause Types according to Functions</a:t>
            </a:r>
          </a:p>
        </p:txBody>
      </p:sp>
      <p:sp>
        <p:nvSpPr>
          <p:cNvPr id="3" name="Content Placeholder 2"/>
          <p:cNvSpPr>
            <a:spLocks noGrp="1"/>
          </p:cNvSpPr>
          <p:nvPr>
            <p:ph idx="1"/>
          </p:nvPr>
        </p:nvSpPr>
        <p:spPr/>
        <p:txBody>
          <a:bodyPr>
            <a:normAutofit/>
          </a:bodyPr>
          <a:lstStyle/>
          <a:p>
            <a:pPr marL="514350" indent="-514350">
              <a:buAutoNum type="alphaUcParenBoth"/>
            </a:pPr>
            <a:r>
              <a:rPr lang="en-US" b="1" dirty="0"/>
              <a:t>Noun Clause</a:t>
            </a:r>
          </a:p>
          <a:p>
            <a:pPr marL="0" indent="0">
              <a:buNone/>
            </a:pPr>
            <a:r>
              <a:rPr lang="en-US" dirty="0"/>
              <a:t>A noun clause is one that functions like a noun or pronoun in the clause structure. They are clauses that function as subject, object or complement in the clause structure. </a:t>
            </a:r>
            <a:r>
              <a:rPr lang="en-US" dirty="0" err="1"/>
              <a:t>E.g</a:t>
            </a:r>
            <a:r>
              <a:rPr lang="en-US" dirty="0"/>
              <a:t>:</a:t>
            </a:r>
          </a:p>
          <a:p>
            <a:pPr marL="0" indent="0">
              <a:buNone/>
            </a:pPr>
            <a:r>
              <a:rPr lang="en-US" u="sng" dirty="0"/>
              <a:t>That the wife had a baby girl again</a:t>
            </a:r>
            <a:r>
              <a:rPr lang="en-US" dirty="0"/>
              <a:t> annoyed the prince.</a:t>
            </a:r>
          </a:p>
          <a:p>
            <a:pPr marL="0" indent="0">
              <a:buNone/>
            </a:pPr>
            <a:r>
              <a:rPr lang="en-US" dirty="0"/>
              <a:t>I gave him </a:t>
            </a:r>
            <a:r>
              <a:rPr lang="en-US" u="sng" dirty="0"/>
              <a:t>what he asked for</a:t>
            </a:r>
            <a:r>
              <a:rPr lang="en-US" dirty="0"/>
              <a:t>.</a:t>
            </a:r>
          </a:p>
          <a:p>
            <a:pPr marL="0" indent="0">
              <a:buNone/>
            </a:pPr>
            <a:r>
              <a:rPr lang="en-US" dirty="0" err="1"/>
              <a:t>Alhaji</a:t>
            </a:r>
            <a:r>
              <a:rPr lang="en-US" dirty="0"/>
              <a:t> </a:t>
            </a:r>
            <a:r>
              <a:rPr lang="en-US" dirty="0" err="1"/>
              <a:t>Haruna</a:t>
            </a:r>
            <a:r>
              <a:rPr lang="en-US" dirty="0"/>
              <a:t> always supports </a:t>
            </a:r>
            <a:r>
              <a:rPr lang="en-US" u="sng" dirty="0"/>
              <a:t>whoever in power</a:t>
            </a:r>
            <a:r>
              <a:rPr lang="en-US" dirty="0"/>
              <a:t>.</a:t>
            </a:r>
          </a:p>
        </p:txBody>
      </p:sp>
    </p:spTree>
    <p:extLst>
      <p:ext uri="{BB962C8B-B14F-4D97-AF65-F5344CB8AC3E}">
        <p14:creationId xmlns:p14="http://schemas.microsoft.com/office/powerpoint/2010/main" val="480650939"/>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33400"/>
            <a:ext cx="8077200" cy="5715000"/>
          </a:xfrm>
        </p:spPr>
        <p:txBody>
          <a:bodyPr>
            <a:normAutofit/>
          </a:bodyPr>
          <a:lstStyle/>
          <a:p>
            <a:pPr marL="0" indent="0">
              <a:buNone/>
            </a:pPr>
            <a:r>
              <a:rPr lang="en-US" sz="2400" b="1" dirty="0"/>
              <a:t>Relative Clause:</a:t>
            </a:r>
          </a:p>
          <a:p>
            <a:pPr marL="0" indent="0">
              <a:buNone/>
            </a:pPr>
            <a:r>
              <a:rPr lang="en-US" sz="2400" dirty="0"/>
              <a:t>Relative clauses are very useful in English, especially when constructing complex sentences. They are normally introduced with </a:t>
            </a:r>
            <a:r>
              <a:rPr lang="en-US" sz="2400" i="1" dirty="0"/>
              <a:t>that </a:t>
            </a:r>
            <a:r>
              <a:rPr lang="en-US" sz="2400" dirty="0"/>
              <a:t>or some </a:t>
            </a:r>
            <a:r>
              <a:rPr lang="en-US" sz="2400" i="1" dirty="0" err="1"/>
              <a:t>wh</a:t>
            </a:r>
            <a:r>
              <a:rPr lang="en-US" sz="2400" i="1" dirty="0"/>
              <a:t>-</a:t>
            </a:r>
            <a:r>
              <a:rPr lang="en-US" sz="2400" b="1" i="1" dirty="0"/>
              <a:t> </a:t>
            </a:r>
            <a:r>
              <a:rPr lang="en-US" sz="2400" i="1" dirty="0"/>
              <a:t>pronouns</a:t>
            </a:r>
            <a:r>
              <a:rPr lang="en-US" sz="2400" b="1" i="1" dirty="0"/>
              <a:t> </a:t>
            </a:r>
            <a:r>
              <a:rPr lang="en-US" sz="2400" dirty="0"/>
              <a:t>such as </a:t>
            </a:r>
            <a:r>
              <a:rPr lang="en-US" sz="2400" i="1" dirty="0"/>
              <a:t>who, whose, which and whom</a:t>
            </a:r>
            <a:r>
              <a:rPr lang="en-US" sz="2400" dirty="0"/>
              <a:t>. They usually function as subordinate clauses and they comprise most adjectival clauses. See examples below: </a:t>
            </a:r>
          </a:p>
          <a:p>
            <a:r>
              <a:rPr lang="en-US" sz="2400" dirty="0"/>
              <a:t>The woman whose car was stolen yesterday has recovered it.</a:t>
            </a:r>
          </a:p>
          <a:p>
            <a:r>
              <a:rPr lang="en-US" sz="2400" dirty="0"/>
              <a:t>The man whom young gave the key to has returned it.</a:t>
            </a:r>
          </a:p>
          <a:p>
            <a:r>
              <a:rPr lang="en-US" sz="2400" dirty="0"/>
              <a:t>The boy that found the lost document has been rewarded.</a:t>
            </a:r>
          </a:p>
        </p:txBody>
      </p:sp>
    </p:spTree>
    <p:extLst>
      <p:ext uri="{BB962C8B-B14F-4D97-AF65-F5344CB8AC3E}">
        <p14:creationId xmlns:p14="http://schemas.microsoft.com/office/powerpoint/2010/main" val="3317225552"/>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457200"/>
            <a:ext cx="8077200" cy="5943599"/>
          </a:xfrm>
        </p:spPr>
        <p:txBody>
          <a:bodyPr>
            <a:noAutofit/>
          </a:bodyPr>
          <a:lstStyle/>
          <a:p>
            <a:r>
              <a:rPr lang="en-US" sz="1800" dirty="0"/>
              <a:t>The boy </a:t>
            </a:r>
            <a:r>
              <a:rPr lang="en-US" sz="1800" u="sng" dirty="0"/>
              <a:t>who kicked the principal </a:t>
            </a:r>
            <a:r>
              <a:rPr lang="en-US" sz="1800" dirty="0"/>
              <a:t>has been suspended.</a:t>
            </a:r>
          </a:p>
          <a:p>
            <a:r>
              <a:rPr lang="en-US" sz="1800" dirty="0"/>
              <a:t>I’m always ill at ease </a:t>
            </a:r>
            <a:r>
              <a:rPr lang="en-US" sz="1800" u="sng" dirty="0"/>
              <a:t>when it’s dark.</a:t>
            </a:r>
          </a:p>
          <a:p>
            <a:r>
              <a:rPr lang="en-US" sz="1800" dirty="0"/>
              <a:t>Shade wanted </a:t>
            </a:r>
            <a:r>
              <a:rPr lang="en-US" sz="1800" dirty="0" err="1"/>
              <a:t>Chuma</a:t>
            </a:r>
            <a:r>
              <a:rPr lang="en-US" sz="1800" dirty="0"/>
              <a:t> to know </a:t>
            </a:r>
            <a:r>
              <a:rPr lang="en-US" sz="1800" u="sng" dirty="0"/>
              <a:t>that she loves him</a:t>
            </a:r>
            <a:r>
              <a:rPr lang="en-US" sz="1800" dirty="0"/>
              <a:t>.</a:t>
            </a:r>
          </a:p>
          <a:p>
            <a:r>
              <a:rPr lang="en-US" sz="1800" dirty="0" err="1"/>
              <a:t>Kuraku</a:t>
            </a:r>
            <a:r>
              <a:rPr lang="en-US" sz="1800" dirty="0"/>
              <a:t> likes to be </a:t>
            </a:r>
            <a:r>
              <a:rPr lang="en-US" sz="1800" u="sng" dirty="0"/>
              <a:t>where she is</a:t>
            </a:r>
            <a:r>
              <a:rPr lang="en-US" sz="1800" dirty="0"/>
              <a:t>.</a:t>
            </a:r>
          </a:p>
          <a:p>
            <a:pPr marL="0" indent="0">
              <a:buNone/>
            </a:pPr>
            <a:r>
              <a:rPr lang="en-US" sz="1800" dirty="0"/>
              <a:t>(</a:t>
            </a:r>
            <a:r>
              <a:rPr lang="en-US" sz="1800" b="1" dirty="0"/>
              <a:t>c) Adverbial clause</a:t>
            </a:r>
          </a:p>
          <a:p>
            <a:pPr marL="0" indent="0">
              <a:buNone/>
            </a:pPr>
            <a:r>
              <a:rPr lang="en-US" sz="1800" dirty="0"/>
              <a:t>An adverbial clause is frequently a subordinate clause that performs the function of an adverb (time, place, manner, etc.) in the clause structure. Examples of adverbial clauses include: adverbial clauses of time, place, manner, purpose, condition, comparison and concession. Already, we stated earlier that subordinate clauses that open with </a:t>
            </a:r>
            <a:r>
              <a:rPr lang="en-US" sz="1800" i="1" dirty="0" err="1"/>
              <a:t>wh</a:t>
            </a:r>
            <a:r>
              <a:rPr lang="en-US" sz="1800" i="1" dirty="0"/>
              <a:t>-  </a:t>
            </a:r>
            <a:r>
              <a:rPr lang="en-US" sz="1800" dirty="0"/>
              <a:t>words such as </a:t>
            </a:r>
            <a:r>
              <a:rPr lang="en-US" sz="1800" i="1" dirty="0"/>
              <a:t>when </a:t>
            </a:r>
            <a:r>
              <a:rPr lang="en-US" sz="1800" dirty="0"/>
              <a:t>and</a:t>
            </a:r>
            <a:r>
              <a:rPr lang="en-US" sz="1800" i="1" dirty="0"/>
              <a:t> where </a:t>
            </a:r>
            <a:r>
              <a:rPr lang="en-US" sz="1800" dirty="0"/>
              <a:t>are adverbial clauses. Other examples of adverbial clauses include the following:</a:t>
            </a:r>
          </a:p>
          <a:p>
            <a:r>
              <a:rPr lang="en-US" sz="1800" dirty="0"/>
              <a:t>Johnson has been to Lagos since he married </a:t>
            </a:r>
            <a:r>
              <a:rPr lang="en-US" sz="1800" dirty="0" err="1"/>
              <a:t>Ngozi</a:t>
            </a:r>
            <a:r>
              <a:rPr lang="en-US" sz="1800" dirty="0"/>
              <a:t> (time).</a:t>
            </a:r>
          </a:p>
          <a:p>
            <a:r>
              <a:rPr lang="en-US" sz="1800" dirty="0"/>
              <a:t>Although she is very young, she led the class in mathematics (concession).</a:t>
            </a:r>
          </a:p>
          <a:p>
            <a:r>
              <a:rPr lang="en-US" sz="1800" dirty="0"/>
              <a:t>I will send you to England if you behave well (condition).</a:t>
            </a:r>
          </a:p>
          <a:p>
            <a:r>
              <a:rPr lang="en-US" sz="1800" dirty="0" err="1"/>
              <a:t>Selewa</a:t>
            </a:r>
            <a:r>
              <a:rPr lang="en-US" sz="1800" dirty="0"/>
              <a:t> screamed as if she had been shot (Manner).</a:t>
            </a:r>
          </a:p>
        </p:txBody>
      </p:sp>
    </p:spTree>
    <p:extLst>
      <p:ext uri="{BB962C8B-B14F-4D97-AF65-F5344CB8AC3E}">
        <p14:creationId xmlns:p14="http://schemas.microsoft.com/office/powerpoint/2010/main" val="2648095945"/>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81001"/>
            <a:ext cx="8077200" cy="5512776"/>
          </a:xfrm>
        </p:spPr>
        <p:txBody>
          <a:bodyPr>
            <a:normAutofit/>
          </a:bodyPr>
          <a:lstStyle/>
          <a:p>
            <a:pPr marL="0" indent="0">
              <a:buNone/>
            </a:pPr>
            <a:r>
              <a:rPr lang="en-US" sz="2400" b="1" dirty="0"/>
              <a:t>Adjectival Clause </a:t>
            </a:r>
          </a:p>
          <a:p>
            <a:pPr marL="0" indent="0">
              <a:buNone/>
            </a:pPr>
            <a:r>
              <a:rPr lang="en-US" sz="2400" dirty="0"/>
              <a:t>This is a subordinate clause that performs the function of an adjective. As stated earlier, they are usually introduced with that and </a:t>
            </a:r>
            <a:r>
              <a:rPr lang="en-US" sz="2400" i="1" dirty="0" err="1"/>
              <a:t>wh</a:t>
            </a:r>
            <a:r>
              <a:rPr lang="en-US" sz="2400" i="1" dirty="0"/>
              <a:t>-</a:t>
            </a:r>
            <a:r>
              <a:rPr lang="en-US" sz="2400" dirty="0"/>
              <a:t>words such as </a:t>
            </a:r>
            <a:r>
              <a:rPr lang="en-US" sz="2400" i="1" dirty="0"/>
              <a:t>who, whom, which </a:t>
            </a:r>
            <a:r>
              <a:rPr lang="en-US" sz="2400" dirty="0"/>
              <a:t>and</a:t>
            </a:r>
            <a:r>
              <a:rPr lang="en-US" sz="2400" i="1" dirty="0"/>
              <a:t> whose:</a:t>
            </a:r>
          </a:p>
          <a:p>
            <a:r>
              <a:rPr lang="en-US" sz="2400" dirty="0"/>
              <a:t>The </a:t>
            </a:r>
            <a:r>
              <a:rPr lang="en-US" sz="2400" dirty="0" err="1"/>
              <a:t>Chukwuemeka</a:t>
            </a:r>
            <a:r>
              <a:rPr lang="en-US" sz="2400" dirty="0"/>
              <a:t> (that) I know is a gentleman.</a:t>
            </a:r>
          </a:p>
          <a:p>
            <a:r>
              <a:rPr lang="en-US" sz="2400" dirty="0"/>
              <a:t>The boy who lost his dog is inconsolable.</a:t>
            </a:r>
          </a:p>
          <a:p>
            <a:r>
              <a:rPr lang="en-US" sz="2400" dirty="0"/>
              <a:t>The officer whose uniform is torn has been dismissed. </a:t>
            </a:r>
          </a:p>
        </p:txBody>
      </p:sp>
    </p:spTree>
    <p:extLst>
      <p:ext uri="{BB962C8B-B14F-4D97-AF65-F5344CB8AC3E}">
        <p14:creationId xmlns:p14="http://schemas.microsoft.com/office/powerpoint/2010/main" val="2864080392"/>
      </p:ext>
    </p:extLst>
  </p:cSld>
  <p:clrMapOvr>
    <a:masterClrMapping/>
  </p:clrMapOvr>
  <p:transition spd="slow">
    <p:wipe dir="d"/>
  </p:transition>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5.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0</TotalTime>
  <Words>1504</Words>
  <Application>Microsoft Macintosh PowerPoint</Application>
  <PresentationFormat>On-screen Show (4:3)</PresentationFormat>
  <Paragraphs>118</Paragraphs>
  <Slides>14</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Calibri</vt:lpstr>
      <vt:lpstr>Century Gothic</vt:lpstr>
      <vt:lpstr>Georgia</vt:lpstr>
      <vt:lpstr>Wingdings</vt:lpstr>
      <vt:lpstr>Wingdings 3</vt:lpstr>
      <vt:lpstr>Ion</vt:lpstr>
      <vt:lpstr>Clauses and sentences </vt:lpstr>
      <vt:lpstr>PowerPoint Presentation</vt:lpstr>
      <vt:lpstr>PowerPoint Presentation</vt:lpstr>
      <vt:lpstr>Clause Types according to Structure </vt:lpstr>
      <vt:lpstr>PowerPoint Presentation</vt:lpstr>
      <vt:lpstr>b. Independent and Dependent Clauses</vt:lpstr>
      <vt:lpstr>PowerPoint Presentation</vt:lpstr>
      <vt:lpstr>PowerPoint Presentation</vt:lpstr>
      <vt:lpstr>PowerPoint Presentation</vt:lpstr>
      <vt:lpstr>Application Exercise</vt:lpstr>
      <vt:lpstr>Clause Types according to Functions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2017-02-12T11:45:42Z</dcterms:created>
  <dcterms:modified xsi:type="dcterms:W3CDTF">2024-07-15T14:14:38Z</dcterms:modified>
</cp:coreProperties>
</file>