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notesMasterIdLst>
    <p:notesMasterId r:id="rId46"/>
  </p:notesMasterIdLst>
  <p:sldIdLst>
    <p:sldId id="256" r:id="rId2"/>
    <p:sldId id="257" r:id="rId3"/>
    <p:sldId id="270" r:id="rId4"/>
    <p:sldId id="262" r:id="rId5"/>
    <p:sldId id="273" r:id="rId6"/>
    <p:sldId id="296" r:id="rId7"/>
    <p:sldId id="297" r:id="rId8"/>
    <p:sldId id="298" r:id="rId9"/>
    <p:sldId id="274" r:id="rId10"/>
    <p:sldId id="275" r:id="rId11"/>
    <p:sldId id="294" r:id="rId12"/>
    <p:sldId id="299" r:id="rId13"/>
    <p:sldId id="276" r:id="rId14"/>
    <p:sldId id="301" r:id="rId15"/>
    <p:sldId id="300" r:id="rId16"/>
    <p:sldId id="302" r:id="rId17"/>
    <p:sldId id="303" r:id="rId18"/>
    <p:sldId id="304" r:id="rId19"/>
    <p:sldId id="277" r:id="rId20"/>
    <p:sldId id="278" r:id="rId21"/>
    <p:sldId id="279" r:id="rId22"/>
    <p:sldId id="305" r:id="rId23"/>
    <p:sldId id="314" r:id="rId24"/>
    <p:sldId id="306" r:id="rId25"/>
    <p:sldId id="307" r:id="rId26"/>
    <p:sldId id="308" r:id="rId27"/>
    <p:sldId id="280" r:id="rId28"/>
    <p:sldId id="281" r:id="rId29"/>
    <p:sldId id="309" r:id="rId30"/>
    <p:sldId id="310" r:id="rId31"/>
    <p:sldId id="311" r:id="rId32"/>
    <p:sldId id="312" r:id="rId33"/>
    <p:sldId id="313" r:id="rId34"/>
    <p:sldId id="289" r:id="rId35"/>
    <p:sldId id="291" r:id="rId36"/>
    <p:sldId id="286" r:id="rId37"/>
    <p:sldId id="287" r:id="rId38"/>
    <p:sldId id="288" r:id="rId39"/>
    <p:sldId id="263" r:id="rId40"/>
    <p:sldId id="264" r:id="rId41"/>
    <p:sldId id="265" r:id="rId42"/>
    <p:sldId id="266" r:id="rId43"/>
    <p:sldId id="282" r:id="rId44"/>
    <p:sldId id="271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9" autoAdjust="0"/>
    <p:restoredTop sz="94689"/>
  </p:normalViewPr>
  <p:slideViewPr>
    <p:cSldViewPr snapToGrid="0" snapToObjects="1">
      <p:cViewPr varScale="1">
        <p:scale>
          <a:sx n="108" d="100"/>
          <a:sy n="108" d="100"/>
        </p:scale>
        <p:origin x="17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E95DD-DDB9-44A0-BFAB-3DE3D8B5648D}" type="datetimeFigureOut">
              <a:rPr lang="en-US" smtClean="0"/>
              <a:t>7/15/24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46969-7CD8-4AEC-B7F8-3CC260A51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3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46969-7CD8-4AEC-B7F8-3CC260A516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46969-7CD8-4AEC-B7F8-3CC260A516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4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AEE2A3-5AE4-264A-880A-7E701068D2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90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E28851-AE34-C848-A431-FEDC20A77E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4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1A65A32-8581-6447-91D6-5060F5A0502E}" type="datetimeFigureOut">
              <a:rPr lang="en-US" smtClean="0"/>
              <a:t>7/15/24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F660A7A-3C1A-DB43-A5E4-7906CC239EB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37/0000092-000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37/rev0000126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0rzg3y6hJc" TargetMode="External"/><Relationship Id="rId2" Type="http://schemas.openxmlformats.org/officeDocument/2006/relationships/hyperlink" Target="https://culturecustodian.com/here-are-5-sustainable-nigerian-fashion-brand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Lt9_4vzPdlo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c.psu.edu/jbe/twocont.html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bcc.edu/clrc/writing_center/wc_files/wsw/Writing%20Sk%20Wksp%20APA%20Fall%202016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8690" y="1264475"/>
            <a:ext cx="6172200" cy="1894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Citations</a:t>
            </a:r>
          </a:p>
        </p:txBody>
      </p:sp>
    </p:spTree>
    <p:extLst>
      <p:ext uri="{BB962C8B-B14F-4D97-AF65-F5344CB8AC3E}">
        <p14:creationId xmlns:p14="http://schemas.microsoft.com/office/powerpoint/2010/main" val="2646626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4181"/>
            <a:ext cx="7467600" cy="655638"/>
          </a:xfrm>
        </p:spPr>
        <p:txBody>
          <a:bodyPr/>
          <a:lstStyle/>
          <a:p>
            <a:r>
              <a:rPr lang="en-US" dirty="0"/>
              <a:t>What IS A citation?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2272"/>
            <a:ext cx="7467600" cy="48737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acknowledgment that you make to work/literature that has been used in your writing.</a:t>
            </a:r>
          </a:p>
          <a:p>
            <a:r>
              <a:rPr lang="en-US" dirty="0"/>
              <a:t>When you give credit to ideas, texts, books, papers, research, media, and any other sources of information that you have directly or indirectly used in your work.</a:t>
            </a:r>
          </a:p>
          <a:p>
            <a:r>
              <a:rPr lang="en-US" dirty="0"/>
              <a:t>The way you tell your readers that specific material came from another source. </a:t>
            </a:r>
          </a:p>
          <a:p>
            <a:r>
              <a:rPr lang="en-US" dirty="0"/>
              <a:t>It gives your readers the information necessary to find that source again.</a:t>
            </a:r>
          </a:p>
          <a:p>
            <a:r>
              <a:rPr lang="en-US" dirty="0"/>
              <a:t>If you do not cite your information sources, that is </a:t>
            </a:r>
            <a:r>
              <a:rPr lang="en-US" b="1" dirty="0"/>
              <a:t>plagiarism.</a:t>
            </a:r>
          </a:p>
          <a:p>
            <a:r>
              <a:rPr lang="en-US" b="1" dirty="0"/>
              <a:t>Citing your sources not only acknowledges the work of others, but also enhances the credibility of your own work.</a:t>
            </a:r>
          </a:p>
        </p:txBody>
      </p:sp>
    </p:spTree>
    <p:extLst>
      <p:ext uri="{BB962C8B-B14F-4D97-AF65-F5344CB8AC3E}">
        <p14:creationId xmlns:p14="http://schemas.microsoft.com/office/powerpoint/2010/main" val="212776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6784" y="0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When do I need to cite?	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46784" y="1345644"/>
            <a:ext cx="7467600" cy="1514475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Whenever you use quotes.</a:t>
            </a:r>
          </a:p>
          <a:p>
            <a:r>
              <a:rPr lang="en-US" dirty="0"/>
              <a:t>Whenever you paraphrase or summarize and idea from someone else.</a:t>
            </a:r>
          </a:p>
          <a:p>
            <a:r>
              <a:rPr lang="en-US" dirty="0"/>
              <a:t>Whenever you have relied heavily on another work to help you write your paper. </a:t>
            </a:r>
          </a:p>
        </p:txBody>
      </p:sp>
      <p:sp>
        <p:nvSpPr>
          <p:cNvPr id="2" name="Rectangle 1"/>
          <p:cNvSpPr/>
          <p:nvPr/>
        </p:nvSpPr>
        <p:spPr>
          <a:xfrm>
            <a:off x="429490" y="3715666"/>
            <a:ext cx="70935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Citations give your readers two important kinds of information: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Exactly where in your paper you have used other sources (</a:t>
            </a:r>
            <a:r>
              <a:rPr lang="en-US" sz="2000" b="1" dirty="0"/>
              <a:t>in-text citations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All the bibliographic information they would need to find the source themselves (</a:t>
            </a:r>
            <a:r>
              <a:rPr lang="en-US" sz="2000" b="1" dirty="0"/>
              <a:t>references/works cited</a:t>
            </a:r>
            <a:r>
              <a:rPr lang="en-US" sz="2000" dirty="0"/>
              <a:t>).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9491" y="3023386"/>
            <a:ext cx="455605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Two</a:t>
            </a:r>
            <a:r>
              <a:rPr lang="en-US" dirty="0"/>
              <a:t> </a:t>
            </a:r>
            <a:r>
              <a:rPr lang="en-US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Types</a:t>
            </a:r>
            <a:r>
              <a:rPr lang="en-US" dirty="0"/>
              <a:t> </a:t>
            </a:r>
            <a:r>
              <a:rPr lang="en-US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</a:t>
            </a:r>
            <a:r>
              <a:rPr lang="en-US" dirty="0"/>
              <a:t> </a:t>
            </a:r>
            <a:r>
              <a:rPr lang="en-US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Citations</a:t>
            </a:r>
          </a:p>
        </p:txBody>
      </p:sp>
    </p:spTree>
    <p:extLst>
      <p:ext uri="{BB962C8B-B14F-4D97-AF65-F5344CB8AC3E}">
        <p14:creationId xmlns:p14="http://schemas.microsoft.com/office/powerpoint/2010/main" val="4195519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need to cite?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The information needed for a book citation is:</a:t>
            </a:r>
            <a:br>
              <a:rPr lang="en-US" dirty="0"/>
            </a:br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Publisher</a:t>
            </a:r>
            <a:br>
              <a:rPr lang="en-US" dirty="0"/>
            </a:br>
            <a:r>
              <a:rPr lang="en-US" dirty="0"/>
              <a:t>Place of Publication</a:t>
            </a:r>
            <a:br>
              <a:rPr lang="en-US" dirty="0"/>
            </a:br>
            <a:r>
              <a:rPr lang="en-US" dirty="0"/>
              <a:t>Date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Information needed for an article citation:</a:t>
            </a:r>
            <a:br>
              <a:rPr lang="en-US" dirty="0"/>
            </a:br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Title of the article</a:t>
            </a:r>
            <a:br>
              <a:rPr lang="en-US" dirty="0"/>
            </a:br>
            <a:r>
              <a:rPr lang="en-US" dirty="0"/>
              <a:t>Name of the journal</a:t>
            </a:r>
            <a:br>
              <a:rPr lang="en-US" dirty="0"/>
            </a:br>
            <a:r>
              <a:rPr lang="en-US" dirty="0"/>
              <a:t>Issue information </a:t>
            </a:r>
            <a:br>
              <a:rPr lang="en-US" dirty="0"/>
            </a:br>
            <a:r>
              <a:rPr lang="en-US" dirty="0"/>
              <a:t>    (can be month, year, volume, issue, pages)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1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text 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general, in-text citations are made when you:</a:t>
            </a:r>
          </a:p>
          <a:p>
            <a:r>
              <a:rPr lang="en-US" dirty="0"/>
              <a:t>Quote an author</a:t>
            </a:r>
          </a:p>
          <a:p>
            <a:r>
              <a:rPr lang="en-US" dirty="0"/>
              <a:t>Paraphrase an author/text</a:t>
            </a:r>
          </a:p>
          <a:p>
            <a:r>
              <a:rPr lang="en-US" dirty="0"/>
              <a:t>Summarize a text</a:t>
            </a:r>
          </a:p>
        </p:txBody>
      </p:sp>
    </p:spTree>
    <p:extLst>
      <p:ext uri="{BB962C8B-B14F-4D97-AF65-F5344CB8AC3E}">
        <p14:creationId xmlns:p14="http://schemas.microsoft.com/office/powerpoint/2010/main" val="349316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referencing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The American Psychological Association (APA Style): </a:t>
            </a:r>
            <a:r>
              <a:rPr lang="en-US" dirty="0"/>
              <a:t>used in discipline such as the sciences, psychology, education, social sciences and few parts of humanities. It is in currently in its 7th Edition. </a:t>
            </a:r>
          </a:p>
          <a:p>
            <a:r>
              <a:rPr lang="en-US" b="1" dirty="0"/>
              <a:t>Modern Language Association (MLA Style): </a:t>
            </a:r>
            <a:r>
              <a:rPr lang="en-US" dirty="0"/>
              <a:t>used largely in the humanities—language, history, music, literature, religious studies, etc. Currently in its 8th edition. </a:t>
            </a:r>
          </a:p>
          <a:p>
            <a:r>
              <a:rPr lang="en-US" b="1" dirty="0"/>
              <a:t>Chicago</a:t>
            </a:r>
            <a:r>
              <a:rPr lang="en-US" dirty="0"/>
              <a:t>: common with Law discipline. It uses notes (footnotes and endnotes)</a:t>
            </a:r>
          </a:p>
        </p:txBody>
      </p:sp>
    </p:spTree>
    <p:extLst>
      <p:ext uri="{BB962C8B-B14F-4D97-AF65-F5344CB8AC3E}">
        <p14:creationId xmlns:p14="http://schemas.microsoft.com/office/powerpoint/2010/main" val="3330873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Author-date citation system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APA and MLA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79418"/>
            <a:ext cx="7467600" cy="4873752"/>
          </a:xfrm>
        </p:spPr>
        <p:txBody>
          <a:bodyPr>
            <a:noAutofit/>
          </a:bodyPr>
          <a:lstStyle/>
          <a:p>
            <a:r>
              <a:rPr lang="en-US" sz="2200" dirty="0"/>
              <a:t>That is, you cite the name of the author and the data in your paraphrase paragraph, quoted expressions, or summarized expressions.</a:t>
            </a:r>
          </a:p>
          <a:p>
            <a:pPr marL="0" indent="0" algn="ctr">
              <a:buNone/>
            </a:pPr>
            <a:r>
              <a:rPr lang="en-US" sz="2200" b="1" dirty="0"/>
              <a:t>Paraphrasing </a:t>
            </a:r>
          </a:p>
          <a:p>
            <a:pPr marL="0" indent="0">
              <a:buNone/>
            </a:pPr>
            <a:r>
              <a:rPr lang="en-US" sz="2200" b="1" dirty="0">
                <a:latin typeface="+mj-lt"/>
              </a:rPr>
              <a:t>This is expressing another person’s idea in your own words. </a:t>
            </a:r>
            <a:r>
              <a:rPr lang="en-US" sz="2200" spc="-5" dirty="0">
                <a:latin typeface="Times New Roman"/>
                <a:cs typeface="Times New Roman"/>
              </a:rPr>
              <a:t>Paraphrases </a:t>
            </a:r>
            <a:r>
              <a:rPr lang="en-US" sz="2200" dirty="0">
                <a:latin typeface="Times New Roman"/>
                <a:cs typeface="Times New Roman"/>
              </a:rPr>
              <a:t>allow you to condense </a:t>
            </a:r>
            <a:r>
              <a:rPr lang="en-US" sz="2200" spc="-5" dirty="0">
                <a:latin typeface="Times New Roman"/>
                <a:cs typeface="Times New Roman"/>
              </a:rPr>
              <a:t>information </a:t>
            </a:r>
            <a:r>
              <a:rPr lang="en-US" sz="2200" dirty="0">
                <a:latin typeface="Times New Roman"/>
                <a:cs typeface="Times New Roman"/>
              </a:rPr>
              <a:t>and synthesize ideas </a:t>
            </a:r>
            <a:r>
              <a:rPr lang="en-US" sz="2200" spc="-585" dirty="0">
                <a:latin typeface="Times New Roman"/>
                <a:cs typeface="Times New Roman"/>
              </a:rPr>
              <a:t> </a:t>
            </a:r>
            <a:r>
              <a:rPr lang="en-US" sz="2200" dirty="0">
                <a:latin typeface="Times New Roman"/>
                <a:cs typeface="Times New Roman"/>
              </a:rPr>
              <a:t>from </a:t>
            </a:r>
            <a:r>
              <a:rPr lang="en-US" sz="2200" spc="-5" dirty="0">
                <a:latin typeface="Times New Roman"/>
                <a:cs typeface="Times New Roman"/>
              </a:rPr>
              <a:t>multiple</a:t>
            </a:r>
            <a:r>
              <a:rPr lang="en-US" sz="2200" spc="-30" dirty="0">
                <a:latin typeface="Times New Roman"/>
                <a:cs typeface="Times New Roman"/>
              </a:rPr>
              <a:t> </a:t>
            </a:r>
            <a:r>
              <a:rPr lang="en-US" sz="2200" spc="-5" dirty="0">
                <a:latin typeface="Times New Roman"/>
                <a:cs typeface="Times New Roman"/>
              </a:rPr>
              <a:t>source. Get use to paragraphing!</a:t>
            </a:r>
            <a:endParaRPr lang="en-US" sz="2200" b="1" dirty="0"/>
          </a:p>
          <a:p>
            <a:pPr marL="0" indent="0">
              <a:buNone/>
            </a:pPr>
            <a:r>
              <a:rPr lang="en-US" sz="2200" b="1" dirty="0">
                <a:latin typeface="+mj-lt"/>
              </a:rPr>
              <a:t>(</a:t>
            </a:r>
            <a:r>
              <a:rPr lang="en-US" sz="2200" b="1" dirty="0" err="1">
                <a:latin typeface="+mj-lt"/>
              </a:rPr>
              <a:t>i</a:t>
            </a:r>
            <a:r>
              <a:rPr lang="en-US" sz="2200" b="1" dirty="0">
                <a:latin typeface="+mj-lt"/>
              </a:rPr>
              <a:t>) </a:t>
            </a:r>
            <a:r>
              <a:rPr lang="en-US" sz="2200" b="1" spc="-114" dirty="0">
                <a:latin typeface="+mj-lt"/>
                <a:cs typeface="Microsoft Sans Serif"/>
              </a:rPr>
              <a:t>Parenthetical in-text citation:</a:t>
            </a:r>
            <a:endParaRPr lang="en-US" sz="2200" b="1" dirty="0">
              <a:latin typeface="+mj-lt"/>
              <a:cs typeface="Microsoft Sans Serif"/>
            </a:endParaRPr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2200" b="1" dirty="0">
                <a:latin typeface="+mj-lt"/>
                <a:cs typeface="Times New Roman"/>
              </a:rPr>
              <a:t>Example: </a:t>
            </a:r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2200" dirty="0">
                <a:latin typeface="+mj-lt"/>
                <a:cs typeface="Times New Roman"/>
              </a:rPr>
              <a:t>The social media threaten the moral development of children (</a:t>
            </a:r>
            <a:r>
              <a:rPr lang="en-US" sz="2200" dirty="0" err="1">
                <a:latin typeface="+mj-lt"/>
                <a:cs typeface="Times New Roman"/>
              </a:rPr>
              <a:t>Karas</a:t>
            </a:r>
            <a:r>
              <a:rPr lang="en-US" sz="2200" dirty="0">
                <a:latin typeface="+mj-lt"/>
                <a:cs typeface="Times New Roman"/>
              </a:rPr>
              <a:t>,</a:t>
            </a:r>
            <a:r>
              <a:rPr lang="en-US" sz="2200" spc="-30" dirty="0">
                <a:latin typeface="+mj-lt"/>
                <a:cs typeface="Times New Roman"/>
              </a:rPr>
              <a:t> </a:t>
            </a:r>
            <a:r>
              <a:rPr lang="en-US" sz="2200" spc="5" dirty="0">
                <a:latin typeface="+mj-lt"/>
                <a:cs typeface="Times New Roman"/>
              </a:rPr>
              <a:t>2020).</a:t>
            </a:r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endParaRPr lang="en-US" sz="2200" spc="5" dirty="0">
              <a:latin typeface="+mj-lt"/>
              <a:cs typeface="Times New Roman"/>
            </a:endParaRPr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endParaRPr lang="en-US" dirty="0"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696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b="1" spc="-60" dirty="0">
                <a:cs typeface="Microsoft Sans Serif"/>
              </a:rPr>
              <a:t>(ii) Narrative in-text citation:</a:t>
            </a:r>
            <a:endParaRPr lang="en-US" b="1" dirty="0">
              <a:cs typeface="Microsoft Sans Serif"/>
            </a:endParaRPr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dirty="0">
                <a:cs typeface="Times New Roman"/>
              </a:rPr>
              <a:t>- </a:t>
            </a:r>
            <a:r>
              <a:rPr lang="en-US" u="sng" dirty="0">
                <a:cs typeface="Times New Roman"/>
              </a:rPr>
              <a:t>Karas</a:t>
            </a:r>
            <a:r>
              <a:rPr lang="en-US" u="sng" spc="-20" dirty="0">
                <a:cs typeface="Times New Roman"/>
              </a:rPr>
              <a:t> </a:t>
            </a:r>
            <a:r>
              <a:rPr lang="en-US" u="sng" dirty="0">
                <a:cs typeface="Times New Roman"/>
              </a:rPr>
              <a:t>(2020)</a:t>
            </a:r>
            <a:r>
              <a:rPr lang="en-US" u="sng" spc="-25" dirty="0">
                <a:cs typeface="Times New Roman"/>
              </a:rPr>
              <a:t> </a:t>
            </a:r>
            <a:r>
              <a:rPr lang="en-US" b="1" u="sng" spc="-5" dirty="0">
                <a:cs typeface="Times New Roman"/>
              </a:rPr>
              <a:t>notes that </a:t>
            </a:r>
            <a:r>
              <a:rPr lang="en-US" dirty="0">
                <a:cs typeface="Times New Roman"/>
              </a:rPr>
              <a:t>social media threatens the moral development of children</a:t>
            </a:r>
            <a:r>
              <a:rPr lang="en-US" spc="-5" dirty="0">
                <a:cs typeface="Times New Roman"/>
              </a:rPr>
              <a:t>.</a:t>
            </a:r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dirty="0"/>
              <a:t>- A</a:t>
            </a:r>
            <a:r>
              <a:rPr lang="en-US" u="sng" dirty="0"/>
              <a:t>ccording to </a:t>
            </a:r>
            <a:r>
              <a:rPr lang="en-US" u="sng" dirty="0">
                <a:cs typeface="Times New Roman"/>
              </a:rPr>
              <a:t>Karas</a:t>
            </a:r>
            <a:r>
              <a:rPr lang="en-US" u="sng" spc="-20" dirty="0">
                <a:cs typeface="Times New Roman"/>
              </a:rPr>
              <a:t> </a:t>
            </a:r>
            <a:r>
              <a:rPr lang="en-US" u="sng" dirty="0">
                <a:cs typeface="Times New Roman"/>
              </a:rPr>
              <a:t>(2020</a:t>
            </a:r>
            <a:r>
              <a:rPr lang="en-US" dirty="0">
                <a:cs typeface="Times New Roman"/>
              </a:rPr>
              <a:t>)</a:t>
            </a:r>
            <a:r>
              <a:rPr lang="en-US" dirty="0"/>
              <a:t>, </a:t>
            </a:r>
            <a:r>
              <a:rPr lang="en-US" dirty="0">
                <a:cs typeface="Times New Roman"/>
              </a:rPr>
              <a:t>social media threatens the moral development of children.</a:t>
            </a:r>
            <a:endParaRPr lang="en-US" dirty="0"/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dirty="0"/>
              <a:t>- </a:t>
            </a:r>
            <a:r>
              <a:rPr lang="en-US" u="sng" dirty="0"/>
              <a:t>As Karas (2020</a:t>
            </a:r>
            <a:r>
              <a:rPr lang="en-US" b="1" u="sng" dirty="0"/>
              <a:t>) states</a:t>
            </a:r>
            <a:r>
              <a:rPr lang="en-US" dirty="0"/>
              <a:t>,</a:t>
            </a:r>
            <a:r>
              <a:rPr lang="en-US" dirty="0">
                <a:cs typeface="Times New Roman"/>
              </a:rPr>
              <a:t> social media threatens the moral development of children.</a:t>
            </a:r>
            <a:endParaRPr lang="en-US" dirty="0"/>
          </a:p>
          <a:p>
            <a:pPr marL="19558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dirty="0"/>
              <a:t>- In </a:t>
            </a:r>
            <a:r>
              <a:rPr lang="en-US" dirty="0" err="1"/>
              <a:t>Karas</a:t>
            </a:r>
            <a:r>
              <a:rPr lang="en-US" dirty="0"/>
              <a:t> (2020), </a:t>
            </a:r>
            <a:r>
              <a:rPr lang="en-US" u="sng" dirty="0"/>
              <a:t>the author </a:t>
            </a:r>
            <a:r>
              <a:rPr lang="en-US" b="1" u="sng" dirty="0"/>
              <a:t>stresses</a:t>
            </a:r>
            <a:r>
              <a:rPr lang="en-US" u="sng" dirty="0"/>
              <a:t> </a:t>
            </a:r>
            <a:r>
              <a:rPr lang="en-US" dirty="0"/>
              <a:t>that </a:t>
            </a:r>
            <a:r>
              <a:rPr lang="en-US" dirty="0">
                <a:cs typeface="Times New Roman"/>
              </a:rPr>
              <a:t>the social media threaten the moral development of children.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4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words and Author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signal word or phrase in your text helps your reader know you are about to give them information that came from another source. </a:t>
            </a:r>
          </a:p>
          <a:p>
            <a:r>
              <a:rPr lang="en-US" dirty="0"/>
              <a:t>According to_________,</a:t>
            </a:r>
          </a:p>
          <a:p>
            <a:r>
              <a:rPr lang="en-US" dirty="0"/>
              <a:t>As _________ states,</a:t>
            </a:r>
          </a:p>
          <a:p>
            <a:r>
              <a:rPr lang="en-US" dirty="0"/>
              <a:t>In ________________ (text), the author explains_______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9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 verbs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69383"/>
              </p:ext>
            </p:extLst>
          </p:nvPr>
        </p:nvGraphicFramePr>
        <p:xfrm>
          <a:off x="753292" y="1847986"/>
          <a:ext cx="7171508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2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28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Acknowledged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Believed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Declared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Granted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Reported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Claimed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Denied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Illustrated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Responded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Commented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Pointed out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Suggested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Addressed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Disputed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Emphasized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Refuted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Asserted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Rejected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Wrote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Highlighted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Discussed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4772186"/>
            <a:ext cx="7720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Sommers</a:t>
            </a:r>
            <a:r>
              <a:rPr lang="en-US" dirty="0"/>
              <a:t> (1998) </a:t>
            </a:r>
            <a:r>
              <a:rPr lang="en-US" b="1" dirty="0"/>
              <a:t>observed</a:t>
            </a:r>
            <a:r>
              <a:rPr lang="en-US" dirty="0"/>
              <a:t> that….</a:t>
            </a:r>
          </a:p>
          <a:p>
            <a:endParaRPr lang="en-US" dirty="0"/>
          </a:p>
          <a:p>
            <a:r>
              <a:rPr lang="en-US" dirty="0"/>
              <a:t>In the article, Lusher </a:t>
            </a:r>
            <a:r>
              <a:rPr lang="en-US" b="1" dirty="0"/>
              <a:t>illustrated</a:t>
            </a:r>
            <a:r>
              <a:rPr lang="en-US" dirty="0"/>
              <a:t> the difference between….</a:t>
            </a:r>
          </a:p>
        </p:txBody>
      </p:sp>
    </p:spTree>
    <p:extLst>
      <p:ext uri="{BB962C8B-B14F-4D97-AF65-F5344CB8AC3E}">
        <p14:creationId xmlns:p14="http://schemas.microsoft.com/office/powerpoint/2010/main" val="259020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9198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/>
              <a:t>Let’s Look at how we format in-text citations…</a:t>
            </a:r>
          </a:p>
        </p:txBody>
      </p:sp>
    </p:spTree>
    <p:extLst>
      <p:ext uri="{BB962C8B-B14F-4D97-AF65-F5344CB8AC3E}">
        <p14:creationId xmlns:p14="http://schemas.microsoft.com/office/powerpoint/2010/main" val="134591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rules for paraphrasing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APA: </a:t>
            </a:r>
            <a:r>
              <a:rPr lang="en-US" dirty="0">
                <a:solidFill>
                  <a:schemeClr val="dk1"/>
                </a:solidFill>
              </a:rPr>
              <a:t>Whenever you use a source, provide in parenthesis: </a:t>
            </a:r>
            <a:r>
              <a:rPr lang="en-US" b="1" dirty="0">
                <a:solidFill>
                  <a:schemeClr val="dk1"/>
                </a:solidFill>
              </a:rPr>
              <a:t>the author’s name and the date of  publication  </a:t>
            </a:r>
            <a:r>
              <a:rPr lang="en-US" dirty="0">
                <a:solidFill>
                  <a:schemeClr val="dk1"/>
                </a:solidFill>
              </a:rPr>
              <a:t>(</a:t>
            </a:r>
            <a:r>
              <a:rPr lang="en-US" dirty="0" err="1">
                <a:solidFill>
                  <a:schemeClr val="dk1"/>
                </a:solidFill>
              </a:rPr>
              <a:t>Sclama</a:t>
            </a:r>
            <a:r>
              <a:rPr lang="en-US" dirty="0">
                <a:solidFill>
                  <a:schemeClr val="dk1"/>
                </a:solidFill>
              </a:rPr>
              <a:t>, 2017).</a:t>
            </a:r>
            <a:endParaRPr lang="en-US" b="1" dirty="0">
              <a:solidFill>
                <a:schemeClr val="dk1"/>
              </a:solidFill>
            </a:endParaRPr>
          </a:p>
          <a:p>
            <a:r>
              <a:rPr lang="en-US" dirty="0"/>
              <a:t> MLA: Whenever you use a source, provide in parentheses:</a:t>
            </a:r>
            <a:r>
              <a:rPr lang="en-US" b="1" dirty="0"/>
              <a:t> the author and page number </a:t>
            </a:r>
            <a:r>
              <a:rPr lang="en-US" dirty="0"/>
              <a:t>(</a:t>
            </a:r>
            <a:r>
              <a:rPr lang="en-US" dirty="0" err="1"/>
              <a:t>Sclama</a:t>
            </a:r>
            <a:r>
              <a:rPr lang="en-US" dirty="0"/>
              <a:t> 67). </a:t>
            </a:r>
            <a:r>
              <a:rPr lang="en-US" b="1" dirty="0"/>
              <a:t>If you mention the author in the sentence, you do not need to repeat it in the parentheses / brackets.</a:t>
            </a:r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691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9726"/>
            <a:ext cx="7467600" cy="1143000"/>
          </a:xfrm>
        </p:spPr>
        <p:txBody>
          <a:bodyPr/>
          <a:lstStyle/>
          <a:p>
            <a:r>
              <a:rPr lang="en-US" dirty="0"/>
              <a:t>IN-TEXT CITATIONS: paraphrases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69156"/>
              </p:ext>
            </p:extLst>
          </p:nvPr>
        </p:nvGraphicFramePr>
        <p:xfrm>
          <a:off x="519147" y="1767840"/>
          <a:ext cx="7079673" cy="3988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86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606">
                <a:tc>
                  <a:txBody>
                    <a:bodyPr/>
                    <a:lstStyle/>
                    <a:p>
                      <a:r>
                        <a:rPr lang="en-US" b="1" dirty="0"/>
                        <a:t>SHORT</a:t>
                      </a:r>
                      <a:r>
                        <a:rPr lang="en-US" b="1" baseline="0" dirty="0"/>
                        <a:t> QUOTES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Jones (2021), Year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-one students usually find it difficult to cope with </a:t>
                      </a: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university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science programs</a:t>
                      </a: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Year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-one students usually find it difficult to cope with </a:t>
                      </a: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university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science programs (Jones, 2021)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Jones states</a:t>
                      </a:r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</a:t>
                      </a:r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</a:t>
                      </a:r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-one students usually find it difficult to cope with </a:t>
                      </a:r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university</a:t>
                      </a:r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science programs (23)</a:t>
                      </a:r>
                    </a:p>
                    <a:p>
                      <a:endParaRPr kumimoji="0" lang="en-US" sz="160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r>
                        <a:rPr kumimoji="0"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-one students usually find it difficult to cope with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university</a:t>
                      </a:r>
                      <a:r>
                        <a:rPr kumimoji="0"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science programs (Jones)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Line Callout 1 5"/>
          <p:cNvSpPr/>
          <p:nvPr/>
        </p:nvSpPr>
        <p:spPr>
          <a:xfrm>
            <a:off x="2952206" y="1219200"/>
            <a:ext cx="1685108" cy="548640"/>
          </a:xfrm>
          <a:prstGeom prst="borderCallout1">
            <a:avLst>
              <a:gd name="adj1" fmla="val 97321"/>
              <a:gd name="adj2" fmla="val 30427"/>
              <a:gd name="adj3" fmla="val 250595"/>
              <a:gd name="adj4" fmla="val 19031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5220788" y="1371600"/>
            <a:ext cx="1685108" cy="548640"/>
          </a:xfrm>
          <a:prstGeom prst="borderCallout1">
            <a:avLst>
              <a:gd name="adj1" fmla="val 97321"/>
              <a:gd name="adj2" fmla="val 30427"/>
              <a:gd name="adj3" fmla="val 250595"/>
              <a:gd name="adj4" fmla="val -15500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9" name="Line Callout 1 8"/>
          <p:cNvSpPr/>
          <p:nvPr/>
        </p:nvSpPr>
        <p:spPr>
          <a:xfrm>
            <a:off x="801188" y="5512526"/>
            <a:ext cx="1685108" cy="548640"/>
          </a:xfrm>
          <a:prstGeom prst="borderCallout1">
            <a:avLst>
              <a:gd name="adj1" fmla="val -298"/>
              <a:gd name="adj2" fmla="val 7171"/>
              <a:gd name="adj3" fmla="val -107052"/>
              <a:gd name="adj4" fmla="val 139163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10" name="Line Callout 1 9"/>
          <p:cNvSpPr/>
          <p:nvPr/>
        </p:nvSpPr>
        <p:spPr>
          <a:xfrm>
            <a:off x="3648891" y="1979022"/>
            <a:ext cx="831669" cy="333103"/>
          </a:xfrm>
          <a:prstGeom prst="borderCallout1">
            <a:avLst>
              <a:gd name="adj1" fmla="val 97321"/>
              <a:gd name="adj2" fmla="val 30427"/>
              <a:gd name="adj3" fmla="val 250595"/>
              <a:gd name="adj4" fmla="val 1903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Year</a:t>
            </a:r>
          </a:p>
        </p:txBody>
      </p:sp>
      <p:sp>
        <p:nvSpPr>
          <p:cNvPr id="11" name="Line Callout 1 10"/>
          <p:cNvSpPr/>
          <p:nvPr/>
        </p:nvSpPr>
        <p:spPr>
          <a:xfrm>
            <a:off x="3227315" y="5723708"/>
            <a:ext cx="831669" cy="333103"/>
          </a:xfrm>
          <a:prstGeom prst="borderCallout1">
            <a:avLst>
              <a:gd name="adj1" fmla="val -8562"/>
              <a:gd name="adj2" fmla="val 31998"/>
              <a:gd name="adj3" fmla="val -231758"/>
              <a:gd name="adj4" fmla="val 4887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Year</a:t>
            </a:r>
          </a:p>
        </p:txBody>
      </p:sp>
      <p:sp>
        <p:nvSpPr>
          <p:cNvPr id="14" name="Line Callout 1 13"/>
          <p:cNvSpPr/>
          <p:nvPr/>
        </p:nvSpPr>
        <p:spPr>
          <a:xfrm>
            <a:off x="5573485" y="3636324"/>
            <a:ext cx="979714" cy="428898"/>
          </a:xfrm>
          <a:prstGeom prst="borderCallout1">
            <a:avLst>
              <a:gd name="adj1" fmla="val 54682"/>
              <a:gd name="adj2" fmla="val 2427"/>
              <a:gd name="adj3" fmla="val 40443"/>
              <a:gd name="adj4" fmla="val -6363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Page Number</a:t>
            </a:r>
          </a:p>
        </p:txBody>
      </p:sp>
    </p:spTree>
    <p:extLst>
      <p:ext uri="{BB962C8B-B14F-4D97-AF65-F5344CB8AC3E}">
        <p14:creationId xmlns:p14="http://schemas.microsoft.com/office/powerpoint/2010/main" val="275973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quotation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pc="-60" dirty="0">
                <a:solidFill>
                  <a:srgbClr val="000000"/>
                </a:solidFill>
              </a:rPr>
              <a:t>Always use paraphrase.</a:t>
            </a:r>
          </a:p>
          <a:p>
            <a:r>
              <a:rPr lang="en-US" spc="-60" dirty="0">
                <a:solidFill>
                  <a:srgbClr val="000000"/>
                </a:solidFill>
              </a:rPr>
              <a:t>Avoid quotation or quote sparingly. Reserve quotes for vivid, impactful  language</a:t>
            </a:r>
          </a:p>
          <a:p>
            <a:r>
              <a:rPr lang="en-US" spc="-170" dirty="0">
                <a:solidFill>
                  <a:srgbClr val="000000"/>
                </a:solidFill>
              </a:rPr>
              <a:t>For</a:t>
            </a:r>
            <a:r>
              <a:rPr lang="en-US" spc="-165" dirty="0">
                <a:solidFill>
                  <a:srgbClr val="000000"/>
                </a:solidFill>
              </a:rPr>
              <a:t> </a:t>
            </a:r>
            <a:r>
              <a:rPr lang="en-US" spc="-70" dirty="0">
                <a:solidFill>
                  <a:srgbClr val="000000"/>
                </a:solidFill>
              </a:rPr>
              <a:t>direct </a:t>
            </a:r>
            <a:r>
              <a:rPr lang="en-US" spc="-145" dirty="0">
                <a:solidFill>
                  <a:srgbClr val="000000"/>
                </a:solidFill>
              </a:rPr>
              <a:t>quotes</a:t>
            </a:r>
            <a:r>
              <a:rPr lang="en-US" spc="-140" dirty="0">
                <a:solidFill>
                  <a:srgbClr val="000000"/>
                </a:solidFill>
              </a:rPr>
              <a:t> </a:t>
            </a:r>
            <a:r>
              <a:rPr lang="en-US" spc="-5" dirty="0">
                <a:solidFill>
                  <a:srgbClr val="000000"/>
                </a:solidFill>
              </a:rPr>
              <a:t>of </a:t>
            </a:r>
            <a:r>
              <a:rPr lang="en-US" spc="-65" dirty="0">
                <a:solidFill>
                  <a:srgbClr val="000000"/>
                </a:solidFill>
              </a:rPr>
              <a:t>fewer </a:t>
            </a:r>
            <a:r>
              <a:rPr lang="en-US" spc="-130" dirty="0">
                <a:solidFill>
                  <a:srgbClr val="000000"/>
                </a:solidFill>
              </a:rPr>
              <a:t>than</a:t>
            </a:r>
            <a:r>
              <a:rPr lang="en-US" spc="-125" dirty="0">
                <a:solidFill>
                  <a:srgbClr val="000000"/>
                </a:solidFill>
              </a:rPr>
              <a:t> </a:t>
            </a:r>
            <a:r>
              <a:rPr lang="en-US" spc="-10" dirty="0">
                <a:solidFill>
                  <a:srgbClr val="000000"/>
                </a:solidFill>
              </a:rPr>
              <a:t>40 </a:t>
            </a:r>
            <a:r>
              <a:rPr lang="en-US" spc="-135" dirty="0">
                <a:solidFill>
                  <a:srgbClr val="000000"/>
                </a:solidFill>
              </a:rPr>
              <a:t>words,</a:t>
            </a:r>
            <a:r>
              <a:rPr lang="en-US" spc="-130" dirty="0">
                <a:solidFill>
                  <a:srgbClr val="000000"/>
                </a:solidFill>
              </a:rPr>
              <a:t> </a:t>
            </a:r>
            <a:r>
              <a:rPr lang="en-US" spc="-240" dirty="0">
                <a:solidFill>
                  <a:srgbClr val="000000"/>
                </a:solidFill>
              </a:rPr>
              <a:t>use</a:t>
            </a:r>
            <a:r>
              <a:rPr lang="en-US" spc="-235" dirty="0">
                <a:solidFill>
                  <a:srgbClr val="000000"/>
                </a:solidFill>
              </a:rPr>
              <a:t> </a:t>
            </a:r>
            <a:r>
              <a:rPr lang="en-US" spc="-135" dirty="0">
                <a:solidFill>
                  <a:srgbClr val="000000"/>
                </a:solidFill>
              </a:rPr>
              <a:t>the</a:t>
            </a:r>
            <a:r>
              <a:rPr lang="en-US" spc="285" dirty="0">
                <a:solidFill>
                  <a:srgbClr val="000000"/>
                </a:solidFill>
              </a:rPr>
              <a:t> </a:t>
            </a:r>
            <a:r>
              <a:rPr lang="en-US" spc="-100" dirty="0">
                <a:solidFill>
                  <a:srgbClr val="000000"/>
                </a:solidFill>
              </a:rPr>
              <a:t>author- </a:t>
            </a:r>
            <a:r>
              <a:rPr lang="en-US" spc="-95" dirty="0">
                <a:solidFill>
                  <a:srgbClr val="000000"/>
                </a:solidFill>
              </a:rPr>
              <a:t> </a:t>
            </a:r>
            <a:r>
              <a:rPr lang="en-US" spc="-40" dirty="0">
                <a:solidFill>
                  <a:srgbClr val="000000"/>
                </a:solidFill>
              </a:rPr>
              <a:t>date </a:t>
            </a:r>
            <a:r>
              <a:rPr lang="en-US" spc="-90" dirty="0">
                <a:solidFill>
                  <a:srgbClr val="000000"/>
                </a:solidFill>
              </a:rPr>
              <a:t>citation </a:t>
            </a:r>
            <a:r>
              <a:rPr lang="en-US" spc="-190" dirty="0">
                <a:solidFill>
                  <a:srgbClr val="000000"/>
                </a:solidFill>
              </a:rPr>
              <a:t>system,</a:t>
            </a:r>
            <a:r>
              <a:rPr lang="en-US" spc="-185" dirty="0">
                <a:solidFill>
                  <a:srgbClr val="000000"/>
                </a:solidFill>
              </a:rPr>
              <a:t> </a:t>
            </a:r>
            <a:r>
              <a:rPr lang="en-US" spc="-135" dirty="0">
                <a:solidFill>
                  <a:srgbClr val="000000"/>
                </a:solidFill>
              </a:rPr>
              <a:t>include</a:t>
            </a:r>
            <a:r>
              <a:rPr lang="en-US" spc="-130" dirty="0">
                <a:solidFill>
                  <a:srgbClr val="000000"/>
                </a:solidFill>
              </a:rPr>
              <a:t> </a:t>
            </a:r>
            <a:r>
              <a:rPr lang="en-US" spc="-10" dirty="0">
                <a:solidFill>
                  <a:srgbClr val="000000"/>
                </a:solidFill>
              </a:rPr>
              <a:t>a </a:t>
            </a:r>
            <a:r>
              <a:rPr lang="en-US" spc="-45" dirty="0">
                <a:solidFill>
                  <a:srgbClr val="000000"/>
                </a:solidFill>
              </a:rPr>
              <a:t>page </a:t>
            </a:r>
            <a:r>
              <a:rPr lang="en-US" spc="-160" dirty="0">
                <a:solidFill>
                  <a:srgbClr val="000000"/>
                </a:solidFill>
              </a:rPr>
              <a:t>number</a:t>
            </a:r>
            <a:r>
              <a:rPr lang="en-US" spc="-155" dirty="0">
                <a:solidFill>
                  <a:srgbClr val="000000"/>
                </a:solidFill>
              </a:rPr>
              <a:t> </a:t>
            </a:r>
            <a:r>
              <a:rPr lang="en-US" spc="-100" dirty="0">
                <a:solidFill>
                  <a:srgbClr val="000000"/>
                </a:solidFill>
              </a:rPr>
              <a:t>(p. </a:t>
            </a:r>
            <a:r>
              <a:rPr lang="en-US" spc="-60" dirty="0">
                <a:solidFill>
                  <a:srgbClr val="000000"/>
                </a:solidFill>
              </a:rPr>
              <a:t>or </a:t>
            </a:r>
            <a:r>
              <a:rPr lang="en-US" spc="-80" dirty="0">
                <a:solidFill>
                  <a:srgbClr val="000000"/>
                </a:solidFill>
              </a:rPr>
              <a:t>pp.) </a:t>
            </a:r>
            <a:r>
              <a:rPr lang="en-US" spc="-90" dirty="0">
                <a:solidFill>
                  <a:srgbClr val="000000"/>
                </a:solidFill>
              </a:rPr>
              <a:t>and</a:t>
            </a:r>
            <a:r>
              <a:rPr lang="en-US" spc="15" dirty="0">
                <a:solidFill>
                  <a:srgbClr val="000000"/>
                </a:solidFill>
              </a:rPr>
              <a:t> put the </a:t>
            </a:r>
            <a:r>
              <a:rPr lang="en-US" spc="-105" dirty="0">
                <a:solidFill>
                  <a:srgbClr val="000000"/>
                </a:solidFill>
              </a:rPr>
              <a:t>quote</a:t>
            </a:r>
            <a:r>
              <a:rPr lang="en-US" spc="-5" dirty="0">
                <a:solidFill>
                  <a:srgbClr val="000000"/>
                </a:solidFill>
              </a:rPr>
              <a:t> </a:t>
            </a:r>
            <a:r>
              <a:rPr lang="en-US" spc="-105" dirty="0">
                <a:solidFill>
                  <a:srgbClr val="000000"/>
                </a:solidFill>
              </a:rPr>
              <a:t>inside</a:t>
            </a:r>
            <a:r>
              <a:rPr lang="en-US" spc="35" dirty="0">
                <a:solidFill>
                  <a:srgbClr val="000000"/>
                </a:solidFill>
              </a:rPr>
              <a:t> </a:t>
            </a:r>
            <a:r>
              <a:rPr lang="en-US" spc="-130" dirty="0">
                <a:solidFill>
                  <a:srgbClr val="000000"/>
                </a:solidFill>
              </a:rPr>
              <a:t>the</a:t>
            </a:r>
            <a:r>
              <a:rPr lang="en-US" spc="25" dirty="0">
                <a:solidFill>
                  <a:srgbClr val="000000"/>
                </a:solidFill>
              </a:rPr>
              <a:t> </a:t>
            </a:r>
            <a:r>
              <a:rPr lang="en-US" spc="-50" dirty="0">
                <a:solidFill>
                  <a:srgbClr val="000000"/>
                </a:solidFill>
              </a:rPr>
              <a:t>paragraph.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29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7467600" cy="1143000"/>
          </a:xfrm>
        </p:spPr>
        <p:txBody>
          <a:bodyPr/>
          <a:lstStyle/>
          <a:p>
            <a:r>
              <a:rPr lang="en-US" dirty="0"/>
              <a:t>IN-TEXT CITATIONS: Short Quotes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133265"/>
              </p:ext>
            </p:extLst>
          </p:nvPr>
        </p:nvGraphicFramePr>
        <p:xfrm>
          <a:off x="592182" y="1796142"/>
          <a:ext cx="7125789" cy="3622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2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86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606">
                <a:tc>
                  <a:txBody>
                    <a:bodyPr/>
                    <a:lstStyle/>
                    <a:p>
                      <a:r>
                        <a:rPr lang="en-US" b="1" dirty="0"/>
                        <a:t>SHORT</a:t>
                      </a:r>
                      <a:r>
                        <a:rPr lang="en-US" b="1" baseline="0" dirty="0"/>
                        <a:t> QUOTES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Jones (1998), "First year students often had difficulty in university-level science classes" (p. 199).</a:t>
                      </a:r>
                    </a:p>
                    <a:p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stated, "First year students often had difficulty in university science classes" (Jones, 1998, p. 199), but she did not offer an explanation as to why.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Wordsworth stated that Romantic poetry was marked by a “spontaneous overflow of powerful feelings” (263). 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Romantic poetry is characterized by the “spontaneous overflow of powerful feelings” (Wordsworth 263).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Line Callout 1 5"/>
          <p:cNvSpPr/>
          <p:nvPr/>
        </p:nvSpPr>
        <p:spPr>
          <a:xfrm>
            <a:off x="2952206" y="1219200"/>
            <a:ext cx="1685108" cy="548640"/>
          </a:xfrm>
          <a:prstGeom prst="borderCallout1">
            <a:avLst>
              <a:gd name="adj1" fmla="val 97321"/>
              <a:gd name="adj2" fmla="val 30427"/>
              <a:gd name="adj3" fmla="val 250595"/>
              <a:gd name="adj4" fmla="val 19031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5220788" y="1371600"/>
            <a:ext cx="1685108" cy="548640"/>
          </a:xfrm>
          <a:prstGeom prst="borderCallout1">
            <a:avLst>
              <a:gd name="adj1" fmla="val 97321"/>
              <a:gd name="adj2" fmla="val 30427"/>
              <a:gd name="adj3" fmla="val 250595"/>
              <a:gd name="adj4" fmla="val 19031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8" name="Line Callout 1 7"/>
          <p:cNvSpPr/>
          <p:nvPr/>
        </p:nvSpPr>
        <p:spPr>
          <a:xfrm>
            <a:off x="152399" y="3860174"/>
            <a:ext cx="1336765" cy="548640"/>
          </a:xfrm>
          <a:prstGeom prst="borderCallout1">
            <a:avLst>
              <a:gd name="adj1" fmla="val 97321"/>
              <a:gd name="adj2" fmla="val 30427"/>
              <a:gd name="adj3" fmla="val 119643"/>
              <a:gd name="adj4" fmla="val 157791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9" name="Line Callout 1 8"/>
          <p:cNvSpPr/>
          <p:nvPr/>
        </p:nvSpPr>
        <p:spPr>
          <a:xfrm>
            <a:off x="5220788" y="5434149"/>
            <a:ext cx="1685108" cy="548640"/>
          </a:xfrm>
          <a:prstGeom prst="borderCallout1">
            <a:avLst>
              <a:gd name="adj1" fmla="val -298"/>
              <a:gd name="adj2" fmla="val 7171"/>
              <a:gd name="adj3" fmla="val -81800"/>
              <a:gd name="adj4" fmla="val -8007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Author</a:t>
            </a:r>
          </a:p>
        </p:txBody>
      </p:sp>
      <p:sp>
        <p:nvSpPr>
          <p:cNvPr id="10" name="Line Callout 1 9"/>
          <p:cNvSpPr/>
          <p:nvPr/>
        </p:nvSpPr>
        <p:spPr>
          <a:xfrm>
            <a:off x="3648891" y="1979022"/>
            <a:ext cx="831669" cy="333103"/>
          </a:xfrm>
          <a:prstGeom prst="borderCallout1">
            <a:avLst>
              <a:gd name="adj1" fmla="val 97321"/>
              <a:gd name="adj2" fmla="val 30427"/>
              <a:gd name="adj3" fmla="val 250595"/>
              <a:gd name="adj4" fmla="val 1903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Year</a:t>
            </a:r>
          </a:p>
        </p:txBody>
      </p:sp>
      <p:sp>
        <p:nvSpPr>
          <p:cNvPr id="11" name="Line Callout 1 10"/>
          <p:cNvSpPr/>
          <p:nvPr/>
        </p:nvSpPr>
        <p:spPr>
          <a:xfrm>
            <a:off x="3069770" y="5512526"/>
            <a:ext cx="831669" cy="333103"/>
          </a:xfrm>
          <a:prstGeom prst="borderCallout1">
            <a:avLst>
              <a:gd name="adj1" fmla="val -8562"/>
              <a:gd name="adj2" fmla="val 31998"/>
              <a:gd name="adj3" fmla="val -298306"/>
              <a:gd name="adj4" fmla="val -2609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Year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509451" y="3393076"/>
            <a:ext cx="979714" cy="428898"/>
          </a:xfrm>
          <a:prstGeom prst="borderCallout1">
            <a:avLst>
              <a:gd name="adj1" fmla="val 51636"/>
              <a:gd name="adj2" fmla="val 99760"/>
              <a:gd name="adj3" fmla="val 22077"/>
              <a:gd name="adj4" fmla="val 30343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Page Number</a:t>
            </a:r>
          </a:p>
        </p:txBody>
      </p:sp>
      <p:sp>
        <p:nvSpPr>
          <p:cNvPr id="13" name="Line Callout 1 12"/>
          <p:cNvSpPr/>
          <p:nvPr/>
        </p:nvSpPr>
        <p:spPr>
          <a:xfrm>
            <a:off x="592182" y="5494020"/>
            <a:ext cx="979714" cy="428898"/>
          </a:xfrm>
          <a:prstGeom prst="borderCallout1">
            <a:avLst>
              <a:gd name="adj1" fmla="val 51636"/>
              <a:gd name="adj2" fmla="val 99760"/>
              <a:gd name="adj3" fmla="val -237452"/>
              <a:gd name="adj4" fmla="val 26957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Page Number</a:t>
            </a:r>
          </a:p>
        </p:txBody>
      </p:sp>
      <p:sp>
        <p:nvSpPr>
          <p:cNvPr id="14" name="Line Callout 1 13"/>
          <p:cNvSpPr/>
          <p:nvPr/>
        </p:nvSpPr>
        <p:spPr>
          <a:xfrm>
            <a:off x="7434943" y="3420291"/>
            <a:ext cx="979714" cy="428898"/>
          </a:xfrm>
          <a:prstGeom prst="borderCallout1">
            <a:avLst>
              <a:gd name="adj1" fmla="val 54682"/>
              <a:gd name="adj2" fmla="val 2427"/>
              <a:gd name="adj3" fmla="val 40443"/>
              <a:gd name="adj4" fmla="val -6363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Page Number</a:t>
            </a:r>
          </a:p>
        </p:txBody>
      </p:sp>
      <p:sp>
        <p:nvSpPr>
          <p:cNvPr id="15" name="Line Callout 1 14"/>
          <p:cNvSpPr/>
          <p:nvPr/>
        </p:nvSpPr>
        <p:spPr>
          <a:xfrm>
            <a:off x="7582989" y="4800599"/>
            <a:ext cx="979714" cy="428898"/>
          </a:xfrm>
          <a:prstGeom prst="borderCallout1">
            <a:avLst>
              <a:gd name="adj1" fmla="val 54682"/>
              <a:gd name="adj2" fmla="val 2427"/>
              <a:gd name="adj3" fmla="val 37397"/>
              <a:gd name="adj4" fmla="val -13793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Page Number</a:t>
            </a:r>
          </a:p>
        </p:txBody>
      </p:sp>
    </p:spTree>
    <p:extLst>
      <p:ext uri="{BB962C8B-B14F-4D97-AF65-F5344CB8AC3E}">
        <p14:creationId xmlns:p14="http://schemas.microsoft.com/office/powerpoint/2010/main" val="363665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2700">
              <a:lnSpc>
                <a:spcPts val="2365"/>
              </a:lnSpc>
              <a:spcBef>
                <a:spcPts val="100"/>
              </a:spcBef>
            </a:pPr>
            <a:r>
              <a:rPr lang="en-US" spc="-65" dirty="0">
                <a:latin typeface="Microsoft Sans Serif"/>
                <a:cs typeface="Microsoft Sans Serif"/>
              </a:rPr>
              <a:t>Identify the style (s) below?</a:t>
            </a:r>
          </a:p>
          <a:p>
            <a:pPr marL="0" indent="0">
              <a:lnSpc>
                <a:spcPts val="2365"/>
              </a:lnSpc>
              <a:spcBef>
                <a:spcPts val="100"/>
              </a:spcBef>
              <a:buNone/>
            </a:pPr>
            <a:endParaRPr lang="en-US" spc="-65" dirty="0">
              <a:latin typeface="Microsoft Sans Serif"/>
              <a:cs typeface="Microsoft Sans Serif"/>
            </a:endParaRPr>
          </a:p>
          <a:p>
            <a:pPr marL="12700">
              <a:lnSpc>
                <a:spcPts val="2365"/>
              </a:lnSpc>
              <a:spcBef>
                <a:spcPts val="100"/>
              </a:spcBef>
            </a:pPr>
            <a:r>
              <a:rPr lang="en-US" b="1" spc="-65" dirty="0">
                <a:latin typeface="+mj-lt"/>
                <a:cs typeface="Microsoft Sans Serif"/>
              </a:rPr>
              <a:t>Narrative:</a:t>
            </a:r>
            <a:r>
              <a:rPr lang="en-US" b="1" spc="20" dirty="0">
                <a:latin typeface="+mj-lt"/>
                <a:cs typeface="Microsoft Sans Serif"/>
              </a:rPr>
              <a:t> </a:t>
            </a:r>
          </a:p>
          <a:p>
            <a:pPr marL="0" indent="0">
              <a:lnSpc>
                <a:spcPts val="2365"/>
              </a:lnSpc>
              <a:spcBef>
                <a:spcPts val="100"/>
              </a:spcBef>
              <a:buNone/>
            </a:pPr>
            <a:r>
              <a:rPr lang="en-US" spc="-5" dirty="0">
                <a:latin typeface="+mj-lt"/>
                <a:cs typeface="Times New Roman"/>
              </a:rPr>
              <a:t>According</a:t>
            </a:r>
            <a:r>
              <a:rPr lang="en-US" spc="-20" dirty="0">
                <a:latin typeface="+mj-lt"/>
                <a:cs typeface="Times New Roman"/>
              </a:rPr>
              <a:t> </a:t>
            </a:r>
            <a:r>
              <a:rPr lang="en-US" dirty="0">
                <a:latin typeface="+mj-lt"/>
                <a:cs typeface="Times New Roman"/>
              </a:rPr>
              <a:t>to</a:t>
            </a:r>
            <a:r>
              <a:rPr lang="en-US" spc="5" dirty="0">
                <a:latin typeface="+mj-lt"/>
                <a:cs typeface="Times New Roman"/>
              </a:rPr>
              <a:t> </a:t>
            </a:r>
            <a:r>
              <a:rPr lang="en-US" spc="5" dirty="0" err="1">
                <a:latin typeface="+mj-lt"/>
                <a:cs typeface="Times New Roman"/>
              </a:rPr>
              <a:t>Balowe</a:t>
            </a:r>
            <a:r>
              <a:rPr lang="en-US" spc="-125" dirty="0">
                <a:latin typeface="+mj-lt"/>
                <a:cs typeface="Times New Roman"/>
              </a:rPr>
              <a:t> </a:t>
            </a:r>
            <a:r>
              <a:rPr lang="en-US" dirty="0">
                <a:latin typeface="+mj-lt"/>
                <a:cs typeface="Times New Roman"/>
              </a:rPr>
              <a:t>(2020),</a:t>
            </a:r>
            <a:r>
              <a:rPr lang="en-US" spc="-20" dirty="0">
                <a:latin typeface="+mj-lt"/>
                <a:cs typeface="Times New Roman"/>
              </a:rPr>
              <a:t> “</a:t>
            </a:r>
            <a:r>
              <a:rPr lang="en-US" spc="-5" dirty="0">
                <a:latin typeface="+mj-lt"/>
                <a:cs typeface="Times New Roman"/>
              </a:rPr>
              <a:t>human mind is extremely elastic and can accommodate as much as you allow it”</a:t>
            </a:r>
            <a:r>
              <a:rPr lang="en-US" spc="-10" dirty="0">
                <a:latin typeface="+mj-lt"/>
                <a:cs typeface="Times New Roman"/>
              </a:rPr>
              <a:t> </a:t>
            </a:r>
            <a:r>
              <a:rPr lang="en-US" dirty="0">
                <a:latin typeface="+mj-lt"/>
                <a:cs typeface="Times New Roman"/>
              </a:rPr>
              <a:t>(p. 270).</a:t>
            </a:r>
          </a:p>
          <a:p>
            <a:pPr marL="12700" marR="891540">
              <a:lnSpc>
                <a:spcPts val="2210"/>
              </a:lnSpc>
              <a:spcBef>
                <a:spcPts val="1335"/>
              </a:spcBef>
            </a:pPr>
            <a:r>
              <a:rPr lang="en-US" b="1" spc="-470" dirty="0">
                <a:latin typeface="+mj-lt"/>
                <a:cs typeface="Microsoft Sans Serif"/>
              </a:rPr>
              <a:t>P</a:t>
            </a:r>
            <a:r>
              <a:rPr lang="en-US" b="1" spc="-40" dirty="0">
                <a:latin typeface="+mj-lt"/>
                <a:cs typeface="Microsoft Sans Serif"/>
              </a:rPr>
              <a:t>ar</a:t>
            </a:r>
            <a:r>
              <a:rPr lang="en-US" b="1" spc="-45" dirty="0">
                <a:latin typeface="+mj-lt"/>
                <a:cs typeface="Microsoft Sans Serif"/>
              </a:rPr>
              <a:t>e</a:t>
            </a:r>
            <a:r>
              <a:rPr lang="en-US" b="1" spc="-150" dirty="0">
                <a:latin typeface="+mj-lt"/>
                <a:cs typeface="Microsoft Sans Serif"/>
              </a:rPr>
              <a:t>nth</a:t>
            </a:r>
            <a:r>
              <a:rPr lang="en-US" b="1" spc="-175" dirty="0">
                <a:latin typeface="+mj-lt"/>
                <a:cs typeface="Microsoft Sans Serif"/>
              </a:rPr>
              <a:t>e</a:t>
            </a:r>
            <a:r>
              <a:rPr lang="en-US" b="1" spc="-20" dirty="0">
                <a:latin typeface="+mj-lt"/>
                <a:cs typeface="Microsoft Sans Serif"/>
              </a:rPr>
              <a:t>t</a:t>
            </a:r>
            <a:r>
              <a:rPr lang="en-US" b="1" spc="-25" dirty="0">
                <a:latin typeface="+mj-lt"/>
                <a:cs typeface="Microsoft Sans Serif"/>
              </a:rPr>
              <a:t>i</a:t>
            </a:r>
            <a:r>
              <a:rPr lang="en-US" b="1" spc="-114" dirty="0">
                <a:latin typeface="+mj-lt"/>
                <a:cs typeface="Microsoft Sans Serif"/>
              </a:rPr>
              <a:t>ca</a:t>
            </a:r>
            <a:r>
              <a:rPr lang="en-US" b="1" spc="-55" dirty="0">
                <a:latin typeface="+mj-lt"/>
                <a:cs typeface="Microsoft Sans Serif"/>
              </a:rPr>
              <a:t>l</a:t>
            </a:r>
            <a:r>
              <a:rPr lang="en-US" b="1" dirty="0">
                <a:latin typeface="+mj-lt"/>
                <a:cs typeface="Times New Roman"/>
              </a:rPr>
              <a:t>:</a:t>
            </a:r>
            <a:r>
              <a:rPr lang="en-US" b="1" spc="-20" dirty="0">
                <a:latin typeface="+mj-lt"/>
                <a:cs typeface="Times New Roman"/>
              </a:rPr>
              <a:t> </a:t>
            </a:r>
          </a:p>
          <a:p>
            <a:pPr marL="0" marR="891540" indent="0">
              <a:lnSpc>
                <a:spcPts val="2210"/>
              </a:lnSpc>
              <a:spcBef>
                <a:spcPts val="1335"/>
              </a:spcBef>
              <a:buNone/>
            </a:pPr>
            <a:r>
              <a:rPr lang="en-US" spc="-20" dirty="0">
                <a:latin typeface="+mj-lt"/>
                <a:cs typeface="Times New Roman"/>
              </a:rPr>
              <a:t>Essentially</a:t>
            </a:r>
            <a:r>
              <a:rPr lang="en-US" dirty="0">
                <a:latin typeface="+mj-lt"/>
                <a:cs typeface="Times New Roman"/>
              </a:rPr>
              <a:t>,</a:t>
            </a:r>
            <a:r>
              <a:rPr lang="en-US" spc="-20" dirty="0">
                <a:latin typeface="+mj-lt"/>
                <a:cs typeface="Times New Roman"/>
              </a:rPr>
              <a:t> “</a:t>
            </a:r>
            <a:r>
              <a:rPr lang="en-US" spc="-5" dirty="0">
                <a:latin typeface="+mj-lt"/>
                <a:cs typeface="Times New Roman"/>
              </a:rPr>
              <a:t>human mind is extremely elastic and can accommodate as much as you allow it”</a:t>
            </a:r>
            <a:r>
              <a:rPr lang="en-US" spc="-10" dirty="0">
                <a:latin typeface="+mj-lt"/>
                <a:cs typeface="Times New Roman"/>
              </a:rPr>
              <a:t> </a:t>
            </a:r>
            <a:r>
              <a:rPr lang="en-US" spc="-45" dirty="0">
                <a:latin typeface="+mj-lt"/>
                <a:cs typeface="Times New Roman"/>
              </a:rPr>
              <a:t>(</a:t>
            </a:r>
            <a:r>
              <a:rPr lang="en-US" spc="-45" dirty="0" err="1">
                <a:latin typeface="+mj-lt"/>
                <a:cs typeface="Times New Roman"/>
              </a:rPr>
              <a:t>Balowe</a:t>
            </a:r>
            <a:r>
              <a:rPr lang="en-US" spc="-45" dirty="0">
                <a:latin typeface="+mj-lt"/>
                <a:cs typeface="Times New Roman"/>
              </a:rPr>
              <a:t>,</a:t>
            </a:r>
            <a:r>
              <a:rPr lang="en-US" spc="5" dirty="0">
                <a:latin typeface="+mj-lt"/>
                <a:cs typeface="Times New Roman"/>
              </a:rPr>
              <a:t> </a:t>
            </a:r>
            <a:r>
              <a:rPr lang="en-US" dirty="0">
                <a:latin typeface="+mj-lt"/>
                <a:cs typeface="Times New Roman"/>
              </a:rPr>
              <a:t>2020,</a:t>
            </a:r>
            <a:r>
              <a:rPr lang="en-US" spc="-25" dirty="0">
                <a:latin typeface="+mj-lt"/>
                <a:cs typeface="Times New Roman"/>
              </a:rPr>
              <a:t> </a:t>
            </a:r>
            <a:r>
              <a:rPr lang="en-US" dirty="0">
                <a:latin typeface="+mj-lt"/>
                <a:cs typeface="Times New Roman"/>
              </a:rPr>
              <a:t>p.</a:t>
            </a:r>
            <a:r>
              <a:rPr lang="en-US" spc="-5" dirty="0">
                <a:latin typeface="+mj-lt"/>
                <a:cs typeface="Times New Roman"/>
              </a:rPr>
              <a:t> </a:t>
            </a:r>
            <a:r>
              <a:rPr lang="en-US" dirty="0">
                <a:latin typeface="+mj-lt"/>
                <a:cs typeface="Times New Roman"/>
              </a:rPr>
              <a:t>270).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60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IN-TEXT CITATIONS: LONG 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81891" y="1600200"/>
            <a:ext cx="7315200" cy="4873752"/>
          </a:xfrm>
        </p:spPr>
        <p:txBody>
          <a:bodyPr>
            <a:normAutofit fontScale="85000" lnSpcReduction="10000"/>
          </a:bodyPr>
          <a:lstStyle/>
          <a:p>
            <a:pPr marL="241300" marR="5080" indent="-228600">
              <a:lnSpc>
                <a:spcPct val="110000"/>
              </a:lnSpc>
              <a:spcBef>
                <a:spcPts val="95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b="1" spc="-155" dirty="0">
                <a:latin typeface="+mj-lt"/>
                <a:cs typeface="Microsoft Sans Serif"/>
              </a:rPr>
              <a:t>Block</a:t>
            </a:r>
            <a:r>
              <a:rPr lang="en-US" b="1" spc="5" dirty="0">
                <a:latin typeface="+mj-lt"/>
                <a:cs typeface="Microsoft Sans Serif"/>
              </a:rPr>
              <a:t> </a:t>
            </a:r>
            <a:r>
              <a:rPr lang="en-US" b="1" spc="-135" dirty="0">
                <a:latin typeface="+mj-lt"/>
                <a:cs typeface="Microsoft Sans Serif"/>
              </a:rPr>
              <a:t>quotes</a:t>
            </a:r>
            <a:r>
              <a:rPr lang="en-US" b="1" spc="-10" dirty="0">
                <a:latin typeface="+mj-lt"/>
                <a:cs typeface="Microsoft Sans Serif"/>
              </a:rPr>
              <a:t> </a:t>
            </a:r>
            <a:r>
              <a:rPr lang="en-US" b="1" spc="-45" dirty="0">
                <a:latin typeface="+mj-lt"/>
                <a:cs typeface="Microsoft Sans Serif"/>
              </a:rPr>
              <a:t>(of</a:t>
            </a:r>
            <a:r>
              <a:rPr lang="en-US" b="1" spc="60" dirty="0">
                <a:latin typeface="+mj-lt"/>
                <a:cs typeface="Microsoft Sans Serif"/>
              </a:rPr>
              <a:t> </a:t>
            </a:r>
            <a:r>
              <a:rPr lang="en-US" b="1" spc="-10" dirty="0">
                <a:latin typeface="+mj-lt"/>
                <a:cs typeface="Microsoft Sans Serif"/>
              </a:rPr>
              <a:t>40</a:t>
            </a:r>
            <a:r>
              <a:rPr lang="en-US" b="1" spc="5" dirty="0">
                <a:latin typeface="+mj-lt"/>
                <a:cs typeface="Microsoft Sans Serif"/>
              </a:rPr>
              <a:t> </a:t>
            </a:r>
            <a:r>
              <a:rPr lang="en-US" b="1" spc="-120" dirty="0">
                <a:latin typeface="+mj-lt"/>
                <a:cs typeface="Microsoft Sans Serif"/>
              </a:rPr>
              <a:t>words</a:t>
            </a:r>
            <a:r>
              <a:rPr lang="en-US" b="1" dirty="0">
                <a:latin typeface="+mj-lt"/>
                <a:cs typeface="Microsoft Sans Serif"/>
              </a:rPr>
              <a:t> </a:t>
            </a:r>
            <a:r>
              <a:rPr lang="en-US" b="1" spc="-55" dirty="0">
                <a:latin typeface="+mj-lt"/>
                <a:cs typeface="Microsoft Sans Serif"/>
              </a:rPr>
              <a:t>or</a:t>
            </a:r>
            <a:r>
              <a:rPr lang="en-US" b="1" dirty="0">
                <a:latin typeface="+mj-lt"/>
                <a:cs typeface="Microsoft Sans Serif"/>
              </a:rPr>
              <a:t> </a:t>
            </a:r>
            <a:r>
              <a:rPr lang="en-US" b="1" spc="-130" dirty="0">
                <a:latin typeface="+mj-lt"/>
                <a:cs typeface="Microsoft Sans Serif"/>
              </a:rPr>
              <a:t>more):</a:t>
            </a:r>
            <a:r>
              <a:rPr lang="en-US" b="1" spc="-10" dirty="0">
                <a:latin typeface="+mj-lt"/>
                <a:cs typeface="Microsoft Sans Serif"/>
              </a:rPr>
              <a:t> </a:t>
            </a:r>
            <a:r>
              <a:rPr lang="en-US" b="1" spc="-175" dirty="0">
                <a:latin typeface="+mj-lt"/>
                <a:cs typeface="Microsoft Sans Serif"/>
              </a:rPr>
              <a:t>Do</a:t>
            </a:r>
            <a:r>
              <a:rPr lang="en-US" b="1" spc="25" dirty="0">
                <a:latin typeface="+mj-lt"/>
                <a:cs typeface="Microsoft Sans Serif"/>
              </a:rPr>
              <a:t> </a:t>
            </a:r>
            <a:r>
              <a:rPr lang="en-US" b="1" spc="-120" dirty="0">
                <a:latin typeface="+mj-lt"/>
                <a:cs typeface="Microsoft Sans Serif"/>
              </a:rPr>
              <a:t>not</a:t>
            </a:r>
            <a:r>
              <a:rPr lang="en-US" b="1" spc="-5" dirty="0">
                <a:latin typeface="+mj-lt"/>
                <a:cs typeface="Microsoft Sans Serif"/>
              </a:rPr>
              <a:t> </a:t>
            </a:r>
            <a:r>
              <a:rPr lang="en-US" b="1" spc="-229" dirty="0">
                <a:latin typeface="+mj-lt"/>
                <a:cs typeface="Microsoft Sans Serif"/>
              </a:rPr>
              <a:t>use</a:t>
            </a:r>
            <a:r>
              <a:rPr lang="en-US" b="1" spc="15" dirty="0">
                <a:latin typeface="+mj-lt"/>
                <a:cs typeface="Microsoft Sans Serif"/>
              </a:rPr>
              <a:t> </a:t>
            </a:r>
            <a:r>
              <a:rPr lang="en-US" b="1" spc="-85" dirty="0">
                <a:latin typeface="+mj-lt"/>
                <a:cs typeface="Microsoft Sans Serif"/>
              </a:rPr>
              <a:t>quotation</a:t>
            </a:r>
            <a:r>
              <a:rPr lang="en-US" b="1" spc="-30" dirty="0">
                <a:latin typeface="+mj-lt"/>
                <a:cs typeface="Microsoft Sans Serif"/>
              </a:rPr>
              <a:t> </a:t>
            </a:r>
            <a:r>
              <a:rPr lang="en-US" b="1" spc="-155" dirty="0">
                <a:latin typeface="+mj-lt"/>
                <a:cs typeface="Microsoft Sans Serif"/>
              </a:rPr>
              <a:t>marks.</a:t>
            </a:r>
            <a:r>
              <a:rPr lang="en-US" b="1" spc="10" dirty="0">
                <a:latin typeface="+mj-lt"/>
                <a:cs typeface="Microsoft Sans Serif"/>
              </a:rPr>
              <a:t> </a:t>
            </a:r>
            <a:r>
              <a:rPr lang="en-US" b="1" spc="-65" dirty="0">
                <a:latin typeface="+mj-lt"/>
                <a:cs typeface="Microsoft Sans Serif"/>
              </a:rPr>
              <a:t>Start</a:t>
            </a:r>
            <a:r>
              <a:rPr lang="en-US" b="1" spc="-5" dirty="0">
                <a:latin typeface="+mj-lt"/>
                <a:cs typeface="Microsoft Sans Serif"/>
              </a:rPr>
              <a:t> </a:t>
            </a:r>
            <a:r>
              <a:rPr lang="en-US" b="1" spc="-120" dirty="0">
                <a:latin typeface="+mj-lt"/>
                <a:cs typeface="Microsoft Sans Serif"/>
              </a:rPr>
              <a:t>the</a:t>
            </a:r>
            <a:r>
              <a:rPr lang="en-US" b="1" spc="5" dirty="0">
                <a:latin typeface="+mj-lt"/>
                <a:cs typeface="Microsoft Sans Serif"/>
              </a:rPr>
              <a:t> </a:t>
            </a:r>
            <a:r>
              <a:rPr lang="en-US" b="1" spc="-85" dirty="0">
                <a:latin typeface="+mj-lt"/>
                <a:cs typeface="Microsoft Sans Serif"/>
              </a:rPr>
              <a:t>quotation</a:t>
            </a:r>
            <a:r>
              <a:rPr lang="en-US" b="1" spc="-30" dirty="0">
                <a:latin typeface="+mj-lt"/>
                <a:cs typeface="Microsoft Sans Serif"/>
              </a:rPr>
              <a:t> </a:t>
            </a:r>
            <a:r>
              <a:rPr lang="en-US" b="1" spc="-175" dirty="0">
                <a:latin typeface="+mj-lt"/>
                <a:cs typeface="Microsoft Sans Serif"/>
              </a:rPr>
              <a:t>on</a:t>
            </a:r>
            <a:r>
              <a:rPr lang="en-US" b="1" spc="20" dirty="0">
                <a:latin typeface="+mj-lt"/>
                <a:cs typeface="Microsoft Sans Serif"/>
              </a:rPr>
              <a:t> </a:t>
            </a:r>
            <a:r>
              <a:rPr lang="en-US" b="1" spc="-10" dirty="0">
                <a:latin typeface="+mj-lt"/>
                <a:cs typeface="Microsoft Sans Serif"/>
              </a:rPr>
              <a:t>a</a:t>
            </a:r>
            <a:r>
              <a:rPr lang="en-US" b="1" spc="15" dirty="0">
                <a:latin typeface="+mj-lt"/>
                <a:cs typeface="Microsoft Sans Serif"/>
              </a:rPr>
              <a:t> </a:t>
            </a:r>
            <a:r>
              <a:rPr lang="en-US" b="1" spc="-165" dirty="0">
                <a:latin typeface="+mj-lt"/>
                <a:cs typeface="Microsoft Sans Serif"/>
              </a:rPr>
              <a:t>new </a:t>
            </a:r>
            <a:r>
              <a:rPr lang="en-US" b="1" spc="-515" dirty="0">
                <a:latin typeface="+mj-lt"/>
                <a:cs typeface="Microsoft Sans Serif"/>
              </a:rPr>
              <a:t> </a:t>
            </a:r>
            <a:r>
              <a:rPr lang="en-US" b="1" spc="-95" dirty="0">
                <a:latin typeface="+mj-lt"/>
                <a:cs typeface="Microsoft Sans Serif"/>
              </a:rPr>
              <a:t>line indented </a:t>
            </a:r>
            <a:r>
              <a:rPr lang="en-US" b="1" spc="-65" dirty="0">
                <a:latin typeface="+mj-lt"/>
                <a:cs typeface="Microsoft Sans Serif"/>
              </a:rPr>
              <a:t>.5 </a:t>
            </a:r>
            <a:r>
              <a:rPr lang="en-US" b="1" spc="-130" dirty="0">
                <a:latin typeface="+mj-lt"/>
                <a:cs typeface="Microsoft Sans Serif"/>
              </a:rPr>
              <a:t>in</a:t>
            </a:r>
            <a:r>
              <a:rPr lang="en-US" b="1" spc="-125" dirty="0">
                <a:latin typeface="+mj-lt"/>
                <a:cs typeface="Microsoft Sans Serif"/>
              </a:rPr>
              <a:t> </a:t>
            </a:r>
            <a:r>
              <a:rPr lang="en-US" b="1" spc="-90" dirty="0">
                <a:latin typeface="+mj-lt"/>
                <a:cs typeface="Microsoft Sans Serif"/>
              </a:rPr>
              <a:t>from </a:t>
            </a:r>
            <a:r>
              <a:rPr lang="en-US" b="1" spc="-125" dirty="0">
                <a:latin typeface="+mj-lt"/>
                <a:cs typeface="Microsoft Sans Serif"/>
              </a:rPr>
              <a:t>the</a:t>
            </a:r>
            <a:r>
              <a:rPr lang="en-US" b="1" spc="-120" dirty="0">
                <a:latin typeface="+mj-lt"/>
                <a:cs typeface="Microsoft Sans Serif"/>
              </a:rPr>
              <a:t> </a:t>
            </a:r>
            <a:r>
              <a:rPr lang="en-US" b="1" spc="-10" dirty="0">
                <a:latin typeface="+mj-lt"/>
                <a:cs typeface="Microsoft Sans Serif"/>
              </a:rPr>
              <a:t>left </a:t>
            </a:r>
            <a:r>
              <a:rPr lang="en-US" b="1" spc="-105" dirty="0">
                <a:latin typeface="+mj-lt"/>
                <a:cs typeface="Microsoft Sans Serif"/>
              </a:rPr>
              <a:t>margin. </a:t>
            </a:r>
            <a:r>
              <a:rPr lang="en-US" b="1" spc="-120" dirty="0">
                <a:latin typeface="+mj-lt"/>
                <a:cs typeface="Microsoft Sans Serif"/>
              </a:rPr>
              <a:t>Double</a:t>
            </a:r>
            <a:r>
              <a:rPr lang="en-US" b="1" spc="-114" dirty="0">
                <a:latin typeface="+mj-lt"/>
                <a:cs typeface="Microsoft Sans Serif"/>
              </a:rPr>
              <a:t> </a:t>
            </a:r>
            <a:r>
              <a:rPr lang="en-US" b="1" spc="-140" dirty="0">
                <a:latin typeface="+mj-lt"/>
                <a:cs typeface="Microsoft Sans Serif"/>
              </a:rPr>
              <a:t>space</a:t>
            </a:r>
            <a:r>
              <a:rPr lang="en-US" b="1" spc="-135" dirty="0">
                <a:latin typeface="+mj-lt"/>
                <a:cs typeface="Microsoft Sans Serif"/>
              </a:rPr>
              <a:t> </a:t>
            </a:r>
            <a:r>
              <a:rPr lang="en-US" b="1" spc="-125" dirty="0">
                <a:latin typeface="+mj-lt"/>
                <a:cs typeface="Microsoft Sans Serif"/>
              </a:rPr>
              <a:t>the</a:t>
            </a:r>
            <a:r>
              <a:rPr lang="en-US" b="1" spc="-120" dirty="0">
                <a:latin typeface="+mj-lt"/>
                <a:cs typeface="Microsoft Sans Serif"/>
              </a:rPr>
              <a:t> </a:t>
            </a:r>
            <a:r>
              <a:rPr lang="en-US" b="1" spc="-90" dirty="0">
                <a:latin typeface="+mj-lt"/>
                <a:cs typeface="Microsoft Sans Serif"/>
              </a:rPr>
              <a:t>block quotation. </a:t>
            </a:r>
            <a:r>
              <a:rPr lang="en-US" b="1" spc="-229" dirty="0">
                <a:latin typeface="+mj-lt"/>
                <a:cs typeface="Microsoft Sans Serif"/>
              </a:rPr>
              <a:t>The</a:t>
            </a:r>
            <a:r>
              <a:rPr lang="en-US" b="1" spc="-225" dirty="0">
                <a:latin typeface="+mj-lt"/>
                <a:cs typeface="Microsoft Sans Serif"/>
              </a:rPr>
              <a:t> </a:t>
            </a:r>
            <a:r>
              <a:rPr lang="en-US" b="1" spc="-80" dirty="0">
                <a:latin typeface="+mj-lt"/>
                <a:cs typeface="Microsoft Sans Serif"/>
              </a:rPr>
              <a:t>parenthetical </a:t>
            </a:r>
            <a:r>
              <a:rPr lang="en-US" b="1" spc="-75" dirty="0">
                <a:latin typeface="+mj-lt"/>
                <a:cs typeface="Microsoft Sans Serif"/>
              </a:rPr>
              <a:t> </a:t>
            </a:r>
            <a:r>
              <a:rPr lang="en-US" b="1" spc="-45" dirty="0">
                <a:latin typeface="+mj-lt"/>
                <a:cs typeface="Microsoft Sans Serif"/>
              </a:rPr>
              <a:t>r</a:t>
            </a:r>
            <a:r>
              <a:rPr lang="en-US" b="1" spc="-65" dirty="0">
                <a:latin typeface="+mj-lt"/>
                <a:cs typeface="Microsoft Sans Serif"/>
              </a:rPr>
              <a:t>e</a:t>
            </a:r>
            <a:r>
              <a:rPr lang="en-US" b="1" dirty="0">
                <a:latin typeface="+mj-lt"/>
                <a:cs typeface="Microsoft Sans Serif"/>
              </a:rPr>
              <a:t>f</a:t>
            </a:r>
            <a:r>
              <a:rPr lang="en-US" b="1" spc="5" dirty="0">
                <a:latin typeface="+mj-lt"/>
                <a:cs typeface="Microsoft Sans Serif"/>
              </a:rPr>
              <a:t>e</a:t>
            </a:r>
            <a:r>
              <a:rPr lang="en-US" b="1" spc="-10" dirty="0">
                <a:latin typeface="+mj-lt"/>
                <a:cs typeface="Microsoft Sans Serif"/>
              </a:rPr>
              <a:t>r</a:t>
            </a:r>
            <a:r>
              <a:rPr lang="en-US" b="1" spc="-175" dirty="0">
                <a:latin typeface="+mj-lt"/>
                <a:cs typeface="Microsoft Sans Serif"/>
              </a:rPr>
              <a:t>ence</a:t>
            </a:r>
            <a:r>
              <a:rPr lang="en-US" b="1" spc="-25" dirty="0">
                <a:latin typeface="+mj-lt"/>
                <a:cs typeface="Microsoft Sans Serif"/>
              </a:rPr>
              <a:t> </a:t>
            </a:r>
            <a:r>
              <a:rPr lang="en-US" b="1" spc="-80" dirty="0">
                <a:latin typeface="+mj-lt"/>
                <a:cs typeface="Microsoft Sans Serif"/>
              </a:rPr>
              <a:t>go</a:t>
            </a:r>
            <a:r>
              <a:rPr lang="en-US" b="1" spc="-75" dirty="0">
                <a:latin typeface="+mj-lt"/>
                <a:cs typeface="Microsoft Sans Serif"/>
              </a:rPr>
              <a:t>e</a:t>
            </a:r>
            <a:r>
              <a:rPr lang="en-US" b="1" spc="-335" dirty="0">
                <a:latin typeface="+mj-lt"/>
                <a:cs typeface="Microsoft Sans Serif"/>
              </a:rPr>
              <a:t>s</a:t>
            </a:r>
            <a:r>
              <a:rPr lang="en-US" b="1" dirty="0">
                <a:latin typeface="+mj-lt"/>
                <a:cs typeface="Microsoft Sans Serif"/>
              </a:rPr>
              <a:t> </a:t>
            </a:r>
            <a:r>
              <a:rPr lang="en-US" b="1" spc="-5" dirty="0">
                <a:latin typeface="+mj-lt"/>
                <a:cs typeface="Microsoft Sans Serif"/>
              </a:rPr>
              <a:t>after</a:t>
            </a:r>
            <a:r>
              <a:rPr lang="en-US" b="1" spc="-10" dirty="0">
                <a:latin typeface="+mj-lt"/>
                <a:cs typeface="Microsoft Sans Serif"/>
              </a:rPr>
              <a:t> </a:t>
            </a:r>
            <a:r>
              <a:rPr lang="en-US" b="1" spc="-120" dirty="0">
                <a:latin typeface="+mj-lt"/>
                <a:cs typeface="Microsoft Sans Serif"/>
              </a:rPr>
              <a:t>the</a:t>
            </a:r>
            <a:r>
              <a:rPr lang="en-US" b="1" spc="5" dirty="0">
                <a:latin typeface="+mj-lt"/>
                <a:cs typeface="Microsoft Sans Serif"/>
              </a:rPr>
              <a:t> </a:t>
            </a:r>
            <a:r>
              <a:rPr lang="en-US" b="1" spc="50" dirty="0">
                <a:latin typeface="+mj-lt"/>
                <a:cs typeface="Microsoft Sans Serif"/>
              </a:rPr>
              <a:t>f</a:t>
            </a:r>
            <a:r>
              <a:rPr lang="en-US" b="1" spc="45" dirty="0">
                <a:latin typeface="+mj-lt"/>
                <a:cs typeface="Microsoft Sans Serif"/>
              </a:rPr>
              <a:t>i</a:t>
            </a:r>
            <a:r>
              <a:rPr lang="en-US" b="1" spc="-90" dirty="0">
                <a:latin typeface="+mj-lt"/>
                <a:cs typeface="Microsoft Sans Serif"/>
              </a:rPr>
              <a:t>nal</a:t>
            </a:r>
            <a:r>
              <a:rPr lang="en-US" b="1" spc="-15" dirty="0">
                <a:latin typeface="+mj-lt"/>
                <a:cs typeface="Microsoft Sans Serif"/>
              </a:rPr>
              <a:t> </a:t>
            </a:r>
            <a:r>
              <a:rPr lang="en-US" b="1" spc="-45" dirty="0">
                <a:latin typeface="+mj-lt"/>
                <a:cs typeface="Microsoft Sans Serif"/>
              </a:rPr>
              <a:t>pe</a:t>
            </a:r>
            <a:r>
              <a:rPr lang="en-US" b="1" spc="-25" dirty="0">
                <a:latin typeface="+mj-lt"/>
                <a:cs typeface="Microsoft Sans Serif"/>
              </a:rPr>
              <a:t>r</a:t>
            </a:r>
            <a:r>
              <a:rPr lang="en-US" b="1" spc="-45" dirty="0">
                <a:latin typeface="+mj-lt"/>
                <a:cs typeface="Microsoft Sans Serif"/>
              </a:rPr>
              <a:t>i</a:t>
            </a:r>
            <a:r>
              <a:rPr lang="en-US" b="1" spc="-90" dirty="0">
                <a:latin typeface="+mj-lt"/>
                <a:cs typeface="Microsoft Sans Serif"/>
              </a:rPr>
              <a:t>o</a:t>
            </a:r>
            <a:r>
              <a:rPr lang="en-US" b="1" spc="-65" dirty="0">
                <a:latin typeface="+mj-lt"/>
                <a:cs typeface="Microsoft Sans Serif"/>
              </a:rPr>
              <a:t>d.</a:t>
            </a:r>
          </a:p>
          <a:p>
            <a:pPr marL="12700" marR="5080" indent="0">
              <a:lnSpc>
                <a:spcPct val="110000"/>
              </a:lnSpc>
              <a:spcBef>
                <a:spcPts val="95"/>
              </a:spcBef>
              <a:buSzPct val="125000"/>
              <a:buNone/>
              <a:tabLst>
                <a:tab pos="241300" algn="l"/>
              </a:tabLst>
            </a:pPr>
            <a:r>
              <a:rPr lang="en-US" b="1" spc="-65" dirty="0">
                <a:latin typeface="+mj-lt"/>
                <a:cs typeface="Microsoft Sans Serif"/>
              </a:rPr>
              <a:t>APA example</a:t>
            </a:r>
            <a:endParaRPr lang="en-US" b="1" dirty="0">
              <a:latin typeface="+mj-lt"/>
              <a:cs typeface="Microsoft Sans Serif"/>
            </a:endParaRPr>
          </a:p>
          <a:p>
            <a:pPr marL="0" indent="0">
              <a:lnSpc>
                <a:spcPct val="100000"/>
              </a:lnSpc>
              <a:spcBef>
                <a:spcPts val="1235"/>
              </a:spcBef>
              <a:buNone/>
            </a:pPr>
            <a:r>
              <a:rPr lang="en-US" dirty="0">
                <a:latin typeface="Times New Roman"/>
                <a:cs typeface="Times New Roman"/>
              </a:rPr>
              <a:t>Researchers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have</a:t>
            </a:r>
            <a:r>
              <a:rPr lang="en-US" spc="-2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studied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spc="5" dirty="0">
                <a:latin typeface="Times New Roman"/>
                <a:cs typeface="Times New Roman"/>
              </a:rPr>
              <a:t>how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people</a:t>
            </a:r>
            <a:r>
              <a:rPr lang="en-US" spc="-2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talk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to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themselves:</a:t>
            </a:r>
            <a:endParaRPr lang="en-US" dirty="0">
              <a:latin typeface="Times New Roman"/>
              <a:cs typeface="Times New Roman"/>
            </a:endParaRPr>
          </a:p>
          <a:p>
            <a:pPr marL="652780" marR="121285" indent="0">
              <a:lnSpc>
                <a:spcPct val="110000"/>
              </a:lnSpc>
              <a:spcBef>
                <a:spcPts val="1010"/>
              </a:spcBef>
              <a:buNone/>
            </a:pPr>
            <a:r>
              <a:rPr lang="en-US" dirty="0">
                <a:latin typeface="Times New Roman"/>
                <a:cs typeface="Times New Roman"/>
              </a:rPr>
              <a:t>Inner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speech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is a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paradoxical</a:t>
            </a:r>
            <a:r>
              <a:rPr lang="en-US" spc="-4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phenomenon.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It</a:t>
            </a:r>
            <a:r>
              <a:rPr lang="en-US" spc="-2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is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an</a:t>
            </a:r>
            <a:r>
              <a:rPr lang="en-US" spc="-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experience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that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is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central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to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many </a:t>
            </a:r>
            <a:r>
              <a:rPr lang="en-US" spc="-484" dirty="0">
                <a:latin typeface="Times New Roman"/>
                <a:cs typeface="Times New Roman"/>
              </a:rPr>
              <a:t> </a:t>
            </a:r>
            <a:r>
              <a:rPr lang="en-US" spc="-15" dirty="0">
                <a:latin typeface="Times New Roman"/>
                <a:cs typeface="Times New Roman"/>
              </a:rPr>
              <a:t>people’s </a:t>
            </a:r>
            <a:r>
              <a:rPr lang="en-US" dirty="0">
                <a:latin typeface="Times New Roman"/>
                <a:cs typeface="Times New Roman"/>
              </a:rPr>
              <a:t>every day </a:t>
            </a:r>
            <a:r>
              <a:rPr lang="en-US" spc="-5" dirty="0">
                <a:latin typeface="Times New Roman"/>
                <a:cs typeface="Times New Roman"/>
              </a:rPr>
              <a:t>lives, </a:t>
            </a:r>
            <a:r>
              <a:rPr lang="en-US" dirty="0">
                <a:latin typeface="Times New Roman"/>
                <a:cs typeface="Times New Roman"/>
              </a:rPr>
              <a:t>and </a:t>
            </a:r>
            <a:r>
              <a:rPr lang="en-US" spc="-5" dirty="0">
                <a:latin typeface="Times New Roman"/>
                <a:cs typeface="Times New Roman"/>
              </a:rPr>
              <a:t>yet it </a:t>
            </a:r>
            <a:r>
              <a:rPr lang="en-US" dirty="0">
                <a:latin typeface="Times New Roman"/>
                <a:cs typeface="Times New Roman"/>
              </a:rPr>
              <a:t>presents </a:t>
            </a:r>
            <a:r>
              <a:rPr lang="en-US" spc="-5" dirty="0">
                <a:latin typeface="Times New Roman"/>
                <a:cs typeface="Times New Roman"/>
              </a:rPr>
              <a:t>considerable </a:t>
            </a:r>
            <a:r>
              <a:rPr lang="en-US" dirty="0">
                <a:latin typeface="Times New Roman"/>
                <a:cs typeface="Times New Roman"/>
              </a:rPr>
              <a:t>challenges to any </a:t>
            </a:r>
            <a:r>
              <a:rPr lang="en-US" spc="-5" dirty="0">
                <a:latin typeface="Times New Roman"/>
                <a:cs typeface="Times New Roman"/>
              </a:rPr>
              <a:t>effort </a:t>
            </a:r>
            <a:r>
              <a:rPr lang="en-US" dirty="0">
                <a:latin typeface="Times New Roman"/>
                <a:cs typeface="Times New Roman"/>
              </a:rPr>
              <a:t>to 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study it </a:t>
            </a:r>
            <a:r>
              <a:rPr lang="en-US" spc="-15" dirty="0">
                <a:latin typeface="Times New Roman"/>
                <a:cs typeface="Times New Roman"/>
              </a:rPr>
              <a:t>scientifically. </a:t>
            </a:r>
            <a:r>
              <a:rPr lang="en-US" dirty="0">
                <a:latin typeface="Times New Roman"/>
                <a:cs typeface="Times New Roman"/>
              </a:rPr>
              <a:t>Nevertheless, a wide range of </a:t>
            </a:r>
            <a:r>
              <a:rPr lang="en-US" spc="-5" dirty="0">
                <a:latin typeface="Times New Roman"/>
                <a:cs typeface="Times New Roman"/>
              </a:rPr>
              <a:t>methodologies </a:t>
            </a:r>
            <a:r>
              <a:rPr lang="en-US" dirty="0">
                <a:latin typeface="Times New Roman"/>
                <a:cs typeface="Times New Roman"/>
              </a:rPr>
              <a:t>and approaches 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have </a:t>
            </a:r>
            <a:r>
              <a:rPr lang="en-US" spc="-5" dirty="0">
                <a:latin typeface="Times New Roman"/>
                <a:cs typeface="Times New Roman"/>
              </a:rPr>
              <a:t>combined </a:t>
            </a:r>
            <a:r>
              <a:rPr lang="en-US" dirty="0">
                <a:latin typeface="Times New Roman"/>
                <a:cs typeface="Times New Roman"/>
              </a:rPr>
              <a:t>to shed light on the subjective experience of inner speech and </a:t>
            </a:r>
            <a:r>
              <a:rPr lang="en-US" spc="-5" dirty="0">
                <a:latin typeface="Times New Roman"/>
                <a:cs typeface="Times New Roman"/>
              </a:rPr>
              <a:t>its </a:t>
            </a:r>
            <a:r>
              <a:rPr lang="en-US" dirty="0">
                <a:latin typeface="Times New Roman"/>
                <a:cs typeface="Times New Roman"/>
              </a:rPr>
              <a:t> cognitive</a:t>
            </a:r>
            <a:r>
              <a:rPr lang="en-US" spc="-4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and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neural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underpinnings.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(Alderson-Day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spc="5" dirty="0">
                <a:latin typeface="Times New Roman"/>
                <a:cs typeface="Times New Roman"/>
              </a:rPr>
              <a:t>&amp;</a:t>
            </a:r>
            <a:r>
              <a:rPr lang="en-US" spc="-5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Fernyhough</a:t>
            </a:r>
            <a:r>
              <a:rPr lang="en-US" dirty="0">
                <a:latin typeface="Times New Roman"/>
                <a:cs typeface="Times New Roman"/>
              </a:rPr>
              <a:t>,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2015,</a:t>
            </a:r>
            <a:r>
              <a:rPr lang="en-US" spc="-2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p. 957)</a:t>
            </a:r>
          </a:p>
        </p:txBody>
      </p:sp>
    </p:spTree>
    <p:extLst>
      <p:ext uri="{BB962C8B-B14F-4D97-AF65-F5344CB8AC3E}">
        <p14:creationId xmlns:p14="http://schemas.microsoft.com/office/powerpoint/2010/main" val="8569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05691"/>
            <a:ext cx="7467600" cy="4873752"/>
          </a:xfrm>
        </p:spPr>
        <p:txBody>
          <a:bodyPr/>
          <a:lstStyle/>
          <a:p>
            <a:pPr marL="12700" marR="5080" indent="0">
              <a:lnSpc>
                <a:spcPct val="110000"/>
              </a:lnSpc>
              <a:spcBef>
                <a:spcPts val="95"/>
              </a:spcBef>
              <a:buSzPct val="125000"/>
              <a:buNone/>
              <a:tabLst>
                <a:tab pos="241300" algn="l"/>
              </a:tabLst>
            </a:pPr>
            <a:r>
              <a:rPr lang="en-US" b="1" spc="-65" dirty="0">
                <a:cs typeface="Microsoft Sans Serif"/>
              </a:rPr>
              <a:t>MLA example</a:t>
            </a:r>
            <a:endParaRPr lang="en-US" b="1" dirty="0">
              <a:cs typeface="Microsoft Sans Serif"/>
            </a:endParaRPr>
          </a:p>
          <a:p>
            <a:pPr marL="0" indent="0">
              <a:lnSpc>
                <a:spcPct val="100000"/>
              </a:lnSpc>
              <a:spcBef>
                <a:spcPts val="1235"/>
              </a:spcBef>
              <a:buNone/>
            </a:pPr>
            <a:r>
              <a:rPr lang="en-US" dirty="0">
                <a:latin typeface="Times New Roman"/>
                <a:cs typeface="Times New Roman"/>
              </a:rPr>
              <a:t>Researchers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have</a:t>
            </a:r>
            <a:r>
              <a:rPr lang="en-US" spc="-2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studied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spc="5" dirty="0">
                <a:latin typeface="Times New Roman"/>
                <a:cs typeface="Times New Roman"/>
              </a:rPr>
              <a:t>how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people</a:t>
            </a:r>
            <a:r>
              <a:rPr lang="en-US" spc="-2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talk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to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themselves:</a:t>
            </a:r>
            <a:endParaRPr lang="en-US" dirty="0">
              <a:latin typeface="Times New Roman"/>
              <a:cs typeface="Times New Roman"/>
            </a:endParaRPr>
          </a:p>
          <a:p>
            <a:pPr marL="652780" marR="121285" indent="0">
              <a:lnSpc>
                <a:spcPct val="110000"/>
              </a:lnSpc>
              <a:spcBef>
                <a:spcPts val="1010"/>
              </a:spcBef>
              <a:buNone/>
            </a:pPr>
            <a:r>
              <a:rPr lang="en-US" dirty="0">
                <a:latin typeface="Times New Roman"/>
                <a:cs typeface="Times New Roman"/>
              </a:rPr>
              <a:t>Inner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speech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is a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paradoxical</a:t>
            </a:r>
            <a:r>
              <a:rPr lang="en-US" spc="-4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phenomenon.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It</a:t>
            </a:r>
            <a:r>
              <a:rPr lang="en-US" spc="-2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is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an</a:t>
            </a:r>
            <a:r>
              <a:rPr lang="en-US" spc="-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experience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that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is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central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to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many </a:t>
            </a:r>
            <a:r>
              <a:rPr lang="en-US" spc="-484" dirty="0">
                <a:latin typeface="Times New Roman"/>
                <a:cs typeface="Times New Roman"/>
              </a:rPr>
              <a:t> </a:t>
            </a:r>
            <a:r>
              <a:rPr lang="en-US" spc="-15" dirty="0">
                <a:latin typeface="Times New Roman"/>
                <a:cs typeface="Times New Roman"/>
              </a:rPr>
              <a:t>people’s </a:t>
            </a:r>
            <a:r>
              <a:rPr lang="en-US" dirty="0">
                <a:latin typeface="Times New Roman"/>
                <a:cs typeface="Times New Roman"/>
              </a:rPr>
              <a:t>every day </a:t>
            </a:r>
            <a:r>
              <a:rPr lang="en-US" spc="-5" dirty="0">
                <a:latin typeface="Times New Roman"/>
                <a:cs typeface="Times New Roman"/>
              </a:rPr>
              <a:t>lives, </a:t>
            </a:r>
            <a:r>
              <a:rPr lang="en-US" dirty="0">
                <a:latin typeface="Times New Roman"/>
                <a:cs typeface="Times New Roman"/>
              </a:rPr>
              <a:t>and </a:t>
            </a:r>
            <a:r>
              <a:rPr lang="en-US" spc="-5" dirty="0">
                <a:latin typeface="Times New Roman"/>
                <a:cs typeface="Times New Roman"/>
              </a:rPr>
              <a:t>yet it </a:t>
            </a:r>
            <a:r>
              <a:rPr lang="en-US" dirty="0">
                <a:latin typeface="Times New Roman"/>
                <a:cs typeface="Times New Roman"/>
              </a:rPr>
              <a:t>presents </a:t>
            </a:r>
            <a:r>
              <a:rPr lang="en-US" spc="-5" dirty="0">
                <a:latin typeface="Times New Roman"/>
                <a:cs typeface="Times New Roman"/>
              </a:rPr>
              <a:t>considerable </a:t>
            </a:r>
            <a:r>
              <a:rPr lang="en-US" dirty="0">
                <a:latin typeface="Times New Roman"/>
                <a:cs typeface="Times New Roman"/>
              </a:rPr>
              <a:t>challenges to any </a:t>
            </a:r>
            <a:r>
              <a:rPr lang="en-US" spc="-5" dirty="0">
                <a:latin typeface="Times New Roman"/>
                <a:cs typeface="Times New Roman"/>
              </a:rPr>
              <a:t>effort </a:t>
            </a:r>
            <a:r>
              <a:rPr lang="en-US" dirty="0">
                <a:latin typeface="Times New Roman"/>
                <a:cs typeface="Times New Roman"/>
              </a:rPr>
              <a:t>to 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study it </a:t>
            </a:r>
            <a:r>
              <a:rPr lang="en-US" spc="-15" dirty="0">
                <a:latin typeface="Times New Roman"/>
                <a:cs typeface="Times New Roman"/>
              </a:rPr>
              <a:t>scientifically. </a:t>
            </a:r>
            <a:r>
              <a:rPr lang="en-US" dirty="0">
                <a:latin typeface="Times New Roman"/>
                <a:cs typeface="Times New Roman"/>
              </a:rPr>
              <a:t>Nevertheless, a wide range of </a:t>
            </a:r>
            <a:r>
              <a:rPr lang="en-US" spc="-5" dirty="0">
                <a:latin typeface="Times New Roman"/>
                <a:cs typeface="Times New Roman"/>
              </a:rPr>
              <a:t>methodologies </a:t>
            </a:r>
            <a:r>
              <a:rPr lang="en-US" dirty="0">
                <a:latin typeface="Times New Roman"/>
                <a:cs typeface="Times New Roman"/>
              </a:rPr>
              <a:t>and approaches 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have </a:t>
            </a:r>
            <a:r>
              <a:rPr lang="en-US" spc="-5" dirty="0">
                <a:latin typeface="Times New Roman"/>
                <a:cs typeface="Times New Roman"/>
              </a:rPr>
              <a:t>combined </a:t>
            </a:r>
            <a:r>
              <a:rPr lang="en-US" dirty="0">
                <a:latin typeface="Times New Roman"/>
                <a:cs typeface="Times New Roman"/>
              </a:rPr>
              <a:t>to shed light on the subjective experience of inner speech and </a:t>
            </a:r>
            <a:r>
              <a:rPr lang="en-US" spc="-5" dirty="0">
                <a:latin typeface="Times New Roman"/>
                <a:cs typeface="Times New Roman"/>
              </a:rPr>
              <a:t>its </a:t>
            </a:r>
            <a:r>
              <a:rPr lang="en-US" dirty="0">
                <a:latin typeface="Times New Roman"/>
                <a:cs typeface="Times New Roman"/>
              </a:rPr>
              <a:t> cognitive</a:t>
            </a:r>
            <a:r>
              <a:rPr lang="en-US" spc="-4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and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neural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underpinnings.</a:t>
            </a:r>
            <a:r>
              <a:rPr lang="en-US" spc="-3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(Alderson-Day</a:t>
            </a:r>
            <a:r>
              <a:rPr lang="en-US" spc="-30" dirty="0">
                <a:latin typeface="Times New Roman"/>
                <a:cs typeface="Times New Roman"/>
              </a:rPr>
              <a:t> </a:t>
            </a:r>
            <a:r>
              <a:rPr lang="en-US" spc="5" dirty="0">
                <a:latin typeface="Times New Roman"/>
                <a:cs typeface="Times New Roman"/>
              </a:rPr>
              <a:t>&amp;</a:t>
            </a:r>
            <a:r>
              <a:rPr lang="en-US" spc="-5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Fernyhough</a:t>
            </a:r>
            <a:r>
              <a:rPr lang="en-US" dirty="0">
                <a:latin typeface="Times New Roman"/>
                <a:cs typeface="Times New Roman"/>
              </a:rPr>
              <a:t> 957)</a:t>
            </a:r>
          </a:p>
        </p:txBody>
      </p:sp>
    </p:spTree>
    <p:extLst>
      <p:ext uri="{BB962C8B-B14F-4D97-AF65-F5344CB8AC3E}">
        <p14:creationId xmlns:p14="http://schemas.microsoft.com/office/powerpoint/2010/main" val="2143844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 of LONG QUOTES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030861"/>
              </p:ext>
            </p:extLst>
          </p:nvPr>
        </p:nvGraphicFramePr>
        <p:xfrm>
          <a:off x="457200" y="1767840"/>
          <a:ext cx="7981405" cy="3653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2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86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606">
                <a:tc>
                  <a:txBody>
                    <a:bodyPr/>
                    <a:lstStyle/>
                    <a:p>
                      <a:r>
                        <a:rPr lang="en-US" dirty="0"/>
                        <a:t>Long Quotes</a:t>
                      </a:r>
                    </a:p>
                    <a:p>
                      <a:r>
                        <a:rPr lang="en-US" dirty="0"/>
                        <a:t>(40+</a:t>
                      </a:r>
                      <a:r>
                        <a:rPr lang="en-US" baseline="0" dirty="0"/>
                        <a:t> Words)</a:t>
                      </a:r>
                    </a:p>
                    <a:p>
                      <a:endParaRPr lang="en-US" baseline="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Jones's (1998) study found the following: </a:t>
                      </a:r>
                      <a:b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Students often had difficulty using APA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style, especially when it was their first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time </a:t>
                      </a:r>
                      <a:r>
                        <a:rPr kumimoji="0" lang="en-US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citing  sources. This difficulty 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could be attributed to the  fact that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many students failed to purchase a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style  manual or to ask their teacher for 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help. (p.  199)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Nelly Dean treats Heathcliff poorly and dehumanizes him throughout her narration:</a:t>
                      </a:r>
                    </a:p>
                    <a:p>
                      <a:r>
                        <a:rPr kumimoji="0" lang="en-US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entirely refused to have it in bed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with them, or even in their room, and I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had no more sense, </a:t>
                      </a:r>
                      <a:r>
                        <a:rPr kumimoji="0" lang="en-US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so, I put it on the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landing of the stairs, hoping it would be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gone on the morrow. By chance, or else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attracted by hearing his voice, it crept to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Mr. </a:t>
                      </a:r>
                      <a:r>
                        <a:rPr kumimoji="0" lang="en-US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Earnshaw's</a:t>
                      </a: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door, and there he found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it on quitting </a:t>
                      </a:r>
                      <a:r>
                        <a:rPr kumimoji="0" lang="en-US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 chamber. Inquiries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were made as to how it got there; I was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obliged to confess, and in recompense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for my cowardice and inhumanity was </a:t>
                      </a:r>
                    </a:p>
                    <a:p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sent out of the house. (Bronte 78)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Line Callout 1 4"/>
          <p:cNvSpPr/>
          <p:nvPr/>
        </p:nvSpPr>
        <p:spPr>
          <a:xfrm>
            <a:off x="2505892" y="4680856"/>
            <a:ext cx="1685108" cy="1262744"/>
          </a:xfrm>
          <a:prstGeom prst="borderCallout1">
            <a:avLst>
              <a:gd name="adj1" fmla="val -1598"/>
              <a:gd name="adj2" fmla="val 11822"/>
              <a:gd name="adj3" fmla="val -70177"/>
              <a:gd name="adj4" fmla="val -35233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Indent the entire block quote, no quotation marks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5743303" y="5595256"/>
            <a:ext cx="1685108" cy="1262744"/>
          </a:xfrm>
          <a:prstGeom prst="borderCallout1">
            <a:avLst>
              <a:gd name="adj1" fmla="val -1598"/>
              <a:gd name="adj2" fmla="val 11822"/>
              <a:gd name="adj3" fmla="val -130177"/>
              <a:gd name="adj4" fmla="val -32907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Indent the entire block quote, no quotation marks</a:t>
            </a:r>
          </a:p>
        </p:txBody>
      </p:sp>
    </p:spTree>
    <p:extLst>
      <p:ext uri="{BB962C8B-B14F-4D97-AF65-F5344CB8AC3E}">
        <p14:creationId xmlns:p14="http://schemas.microsoft.com/office/powerpoint/2010/main" val="180476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IN-TEXT CITATIONS:</a:t>
            </a:r>
            <a:br>
              <a:rPr lang="en-US" dirty="0"/>
            </a:br>
            <a:r>
              <a:rPr lang="en-US" dirty="0"/>
              <a:t>Summarize and Paraphrase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73051333"/>
              </p:ext>
            </p:extLst>
          </p:nvPr>
        </p:nvGraphicFramePr>
        <p:xfrm>
          <a:off x="457200" y="1600200"/>
          <a:ext cx="7981405" cy="465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2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86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6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Jones (1998), APA style is a difficult citation format for first-time learners.</a:t>
                      </a:r>
                    </a:p>
                    <a:p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APA style is a difficult citation format for first-time learners (Jones, 1998, pp. 199-200).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Sommers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had expressed that the market changed in the 17th century (91-92).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literature also indicates (Hamilton and Spruill 231) that modest improvements have been made to training programs.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Wordsworth extensively explored the role of emotion in the creative process (263).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Line Callout 1 4"/>
          <p:cNvSpPr/>
          <p:nvPr/>
        </p:nvSpPr>
        <p:spPr>
          <a:xfrm>
            <a:off x="2797430" y="1325880"/>
            <a:ext cx="1685108" cy="548640"/>
          </a:xfrm>
          <a:prstGeom prst="borderCallout1">
            <a:avLst>
              <a:gd name="adj1" fmla="val 97321"/>
              <a:gd name="adj2" fmla="val 30427"/>
              <a:gd name="adj3" fmla="val 236309"/>
              <a:gd name="adj4" fmla="val -8101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Signal Words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5860869" y="1354105"/>
            <a:ext cx="1685108" cy="548640"/>
          </a:xfrm>
          <a:prstGeom prst="borderCallout1">
            <a:avLst>
              <a:gd name="adj1" fmla="val 97321"/>
              <a:gd name="adj2" fmla="val 30427"/>
              <a:gd name="adj3" fmla="val 224404"/>
              <a:gd name="adj4" fmla="val 53139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Signal Words</a:t>
            </a:r>
          </a:p>
        </p:txBody>
      </p:sp>
    </p:spTree>
    <p:extLst>
      <p:ext uri="{BB962C8B-B14F-4D97-AF65-F5344CB8AC3E}">
        <p14:creationId xmlns:p14="http://schemas.microsoft.com/office/powerpoint/2010/main" val="150385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/>
              <a:t>Practice A (APA Style)</a:t>
            </a:r>
            <a:br>
              <a:rPr lang="en-US" dirty="0"/>
            </a:br>
            <a:r>
              <a:rPr lang="en-US" sz="2200" u="sng" dirty="0">
                <a:solidFill>
                  <a:schemeClr val="tx1"/>
                </a:solidFill>
              </a:rPr>
              <a:t>Author</a:t>
            </a:r>
            <a:r>
              <a:rPr lang="en-US" sz="2200" dirty="0">
                <a:solidFill>
                  <a:schemeClr val="tx1"/>
                </a:solidFill>
              </a:rPr>
              <a:t>: Michael </a:t>
            </a:r>
            <a:r>
              <a:rPr lang="en-US" sz="2200" dirty="0" err="1">
                <a:solidFill>
                  <a:schemeClr val="tx1"/>
                </a:solidFill>
              </a:rPr>
              <a:t>Bestoff</a:t>
            </a:r>
            <a:r>
              <a:rPr lang="en-US" sz="2200" dirty="0">
                <a:solidFill>
                  <a:schemeClr val="tx1"/>
                </a:solidFill>
              </a:rPr>
              <a:t>        </a:t>
            </a:r>
            <a:r>
              <a:rPr lang="en-US" sz="2200" u="sng" dirty="0">
                <a:solidFill>
                  <a:schemeClr val="tx1"/>
                </a:solidFill>
              </a:rPr>
              <a:t>Title</a:t>
            </a:r>
            <a:r>
              <a:rPr lang="en-US" sz="2200" dirty="0">
                <a:solidFill>
                  <a:schemeClr val="tx1"/>
                </a:solidFill>
              </a:rPr>
              <a:t>: “Cell Phone Use and Collision Risk”                  </a:t>
            </a:r>
            <a:r>
              <a:rPr lang="en-US" sz="2200" u="sng" dirty="0">
                <a:solidFill>
                  <a:schemeClr val="tx1"/>
                </a:solidFill>
              </a:rPr>
              <a:t>Year</a:t>
            </a:r>
            <a:r>
              <a:rPr lang="en-US" sz="2200" dirty="0">
                <a:solidFill>
                  <a:schemeClr val="tx1"/>
                </a:solidFill>
              </a:rPr>
              <a:t>: 2004       </a:t>
            </a:r>
            <a:r>
              <a:rPr lang="en-US" sz="2200" u="sng" dirty="0">
                <a:solidFill>
                  <a:schemeClr val="tx1"/>
                </a:solidFill>
              </a:rPr>
              <a:t>Page</a:t>
            </a:r>
            <a:r>
              <a:rPr lang="en-US" sz="2200" dirty="0">
                <a:solidFill>
                  <a:schemeClr val="tx1"/>
                </a:solidFill>
              </a:rPr>
              <a:t>: 54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826991"/>
              </p:ext>
            </p:extLst>
          </p:nvPr>
        </p:nvGraphicFramePr>
        <p:xfrm>
          <a:off x="256901" y="1472858"/>
          <a:ext cx="8207830" cy="2529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103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3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1316">
                <a:tc>
                  <a:txBody>
                    <a:bodyPr/>
                    <a:lstStyle/>
                    <a:p>
                      <a:r>
                        <a:rPr lang="en-US" sz="1400" b="0" dirty="0"/>
                        <a:t>1. A recent study found that drivers using cell phones were up to four times more likely to have accidents than those not using these devices (                 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/>
                        <a:t>3. A recent study concluded that “using a cellular telephone increased the risk of having a motor vehicle collision as much as four times for the same drivers when they were not using their cellular telephones” (                     ).</a:t>
                      </a:r>
                    </a:p>
                    <a:p>
                      <a:endParaRPr lang="en-US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557">
                <a:tc>
                  <a:txBody>
                    <a:bodyPr/>
                    <a:lstStyle/>
                    <a:p>
                      <a:r>
                        <a:rPr lang="en-US" sz="1400" b="0" dirty="0"/>
                        <a:t>2. </a:t>
                      </a:r>
                      <a:r>
                        <a:rPr lang="en-US" sz="1400" dirty="0" err="1"/>
                        <a:t>Bestoff’s</a:t>
                      </a:r>
                      <a:r>
                        <a:rPr lang="en-US" sz="1400" dirty="0"/>
                        <a:t> (          ) study proves that drivers using cell phones were up to four times more likely to have accidents than those not using these devices.</a:t>
                      </a:r>
                      <a:endParaRPr lang="en-US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4. </a:t>
                      </a:r>
                      <a:r>
                        <a:rPr lang="en-US" sz="1400" dirty="0" err="1"/>
                        <a:t>Bestoff</a:t>
                      </a:r>
                      <a:r>
                        <a:rPr lang="en-US" sz="1400" dirty="0"/>
                        <a:t> (            ) concluded that “using a cellular telephone increased the risk of having a motor vehicle collision as much as four times for the same drivers when they were not using their cellular telephones” (                      ). </a:t>
                      </a:r>
                      <a:endParaRPr lang="en-US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46367" y="4767940"/>
            <a:ext cx="3631475" cy="1881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A. </a:t>
            </a:r>
            <a:r>
              <a:rPr lang="en-US" b="1" dirty="0" err="1">
                <a:solidFill>
                  <a:schemeClr val="tx1"/>
                </a:solidFill>
              </a:rPr>
              <a:t>Bestoff</a:t>
            </a:r>
            <a:r>
              <a:rPr lang="en-US" b="1" dirty="0">
                <a:solidFill>
                  <a:schemeClr val="tx1"/>
                </a:solidFill>
              </a:rPr>
              <a:t>, 2004, p. 54</a:t>
            </a:r>
          </a:p>
          <a:p>
            <a:r>
              <a:rPr lang="en-US" b="1" dirty="0">
                <a:solidFill>
                  <a:schemeClr val="tx1"/>
                </a:solidFill>
              </a:rPr>
              <a:t>B. p. 54</a:t>
            </a:r>
          </a:p>
          <a:p>
            <a:r>
              <a:rPr lang="en-US" b="1" dirty="0">
                <a:solidFill>
                  <a:schemeClr val="tx1"/>
                </a:solidFill>
              </a:rPr>
              <a:t>C. 2004</a:t>
            </a:r>
          </a:p>
          <a:p>
            <a:r>
              <a:rPr lang="en-US" b="1" dirty="0">
                <a:solidFill>
                  <a:schemeClr val="tx1"/>
                </a:solidFill>
              </a:rPr>
              <a:t>D. </a:t>
            </a:r>
            <a:r>
              <a:rPr lang="en-US" b="1" dirty="0" err="1">
                <a:solidFill>
                  <a:schemeClr val="tx1"/>
                </a:solidFill>
              </a:rPr>
              <a:t>Bestoff</a:t>
            </a:r>
            <a:r>
              <a:rPr lang="en-US" b="1" dirty="0">
                <a:solidFill>
                  <a:schemeClr val="tx1"/>
                </a:solidFill>
              </a:rPr>
              <a:t>, 2004</a:t>
            </a:r>
          </a:p>
        </p:txBody>
      </p:sp>
      <p:sp>
        <p:nvSpPr>
          <p:cNvPr id="6" name="Rectangle 5"/>
          <p:cNvSpPr/>
          <p:nvPr/>
        </p:nvSpPr>
        <p:spPr>
          <a:xfrm>
            <a:off x="1240971" y="2181498"/>
            <a:ext cx="509452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" name="Rectangle 6"/>
          <p:cNvSpPr/>
          <p:nvPr/>
        </p:nvSpPr>
        <p:spPr>
          <a:xfrm>
            <a:off x="1386839" y="2882541"/>
            <a:ext cx="363584" cy="3167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" name="Rectangle 7"/>
          <p:cNvSpPr/>
          <p:nvPr/>
        </p:nvSpPr>
        <p:spPr>
          <a:xfrm>
            <a:off x="6799217" y="2393768"/>
            <a:ext cx="509452" cy="254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7075" y="2933159"/>
            <a:ext cx="327660" cy="215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53943" y="3766776"/>
            <a:ext cx="41801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0086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UN-PAGINATED</a:t>
            </a:r>
            <a:r>
              <a:rPr lang="en-US" sz="2400" spc="40" dirty="0">
                <a:solidFill>
                  <a:srgbClr val="000000"/>
                </a:solidFill>
              </a:rPr>
              <a:t> </a:t>
            </a:r>
            <a:r>
              <a:rPr lang="en-US" dirty="0"/>
              <a:t>SOURCES</a:t>
            </a:r>
          </a:p>
        </p:txBody>
      </p:sp>
      <p:sp>
        <p:nvSpPr>
          <p:cNvPr id="4" name="object 28"/>
          <p:cNvSpPr txBox="1">
            <a:spLocks noGrp="1"/>
          </p:cNvSpPr>
          <p:nvPr>
            <p:ph sz="quarter" idx="1"/>
          </p:nvPr>
        </p:nvSpPr>
        <p:spPr>
          <a:xfrm>
            <a:off x="457200" y="1493838"/>
            <a:ext cx="7467600" cy="412292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5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sz="2200" spc="-250" dirty="0">
                <a:latin typeface="Microsoft Sans Serif"/>
                <a:cs typeface="Microsoft Sans Serif"/>
              </a:rPr>
              <a:t>P</a:t>
            </a:r>
            <a:r>
              <a:rPr sz="2200" spc="-170" dirty="0">
                <a:latin typeface="Microsoft Sans Serif"/>
                <a:cs typeface="Microsoft Sans Serif"/>
              </a:rPr>
              <a:t>r</a:t>
            </a:r>
            <a:r>
              <a:rPr sz="2200" spc="-85" dirty="0">
                <a:latin typeface="Microsoft Sans Serif"/>
                <a:cs typeface="Microsoft Sans Serif"/>
              </a:rPr>
              <a:t>ovide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a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95" dirty="0">
                <a:latin typeface="Microsoft Sans Serif"/>
                <a:cs typeface="Microsoft Sans Serif"/>
              </a:rPr>
              <a:t>h</a:t>
            </a:r>
            <a:r>
              <a:rPr sz="2200" spc="-190" dirty="0">
                <a:latin typeface="Microsoft Sans Serif"/>
                <a:cs typeface="Microsoft Sans Serif"/>
              </a:rPr>
              <a:t>e</a:t>
            </a:r>
            <a:r>
              <a:rPr sz="2200" spc="-65" dirty="0">
                <a:latin typeface="Microsoft Sans Serif"/>
                <a:cs typeface="Microsoft Sans Serif"/>
              </a:rPr>
              <a:t>ading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65" dirty="0">
                <a:latin typeface="Microsoft Sans Serif"/>
                <a:cs typeface="Microsoft Sans Serif"/>
              </a:rPr>
              <a:t>or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70" dirty="0">
                <a:latin typeface="Microsoft Sans Serif"/>
                <a:cs typeface="Microsoft Sans Serif"/>
              </a:rPr>
              <a:t>s</a:t>
            </a:r>
            <a:r>
              <a:rPr sz="2200" spc="-100" dirty="0">
                <a:latin typeface="Microsoft Sans Serif"/>
                <a:cs typeface="Microsoft Sans Serif"/>
              </a:rPr>
              <a:t>ecti</a:t>
            </a:r>
            <a:r>
              <a:rPr sz="2200" spc="-140" dirty="0">
                <a:latin typeface="Microsoft Sans Serif"/>
                <a:cs typeface="Microsoft Sans Serif"/>
              </a:rPr>
              <a:t>o</a:t>
            </a:r>
            <a:r>
              <a:rPr sz="2200" spc="-265" dirty="0">
                <a:latin typeface="Microsoft Sans Serif"/>
                <a:cs typeface="Microsoft Sans Serif"/>
              </a:rPr>
              <a:t>n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95" dirty="0">
                <a:latin typeface="Microsoft Sans Serif"/>
                <a:cs typeface="Microsoft Sans Serif"/>
              </a:rPr>
              <a:t>name</a:t>
            </a:r>
            <a:endParaRPr sz="2200" dirty="0">
              <a:latin typeface="Microsoft Sans Serif"/>
              <a:cs typeface="Microsoft Sans Serif"/>
            </a:endParaRPr>
          </a:p>
          <a:p>
            <a:pPr marL="698500" lvl="1" indent="-228600">
              <a:lnSpc>
                <a:spcPct val="100000"/>
              </a:lnSpc>
              <a:spcBef>
                <a:spcPts val="760"/>
              </a:spcBef>
              <a:buSzPct val="123684"/>
              <a:buFont typeface="Arial MT"/>
              <a:buChar char="•"/>
              <a:tabLst>
                <a:tab pos="698500" algn="l"/>
              </a:tabLst>
            </a:pPr>
            <a:r>
              <a:rPr sz="1900" spc="-225" dirty="0">
                <a:latin typeface="Microsoft Sans Serif"/>
                <a:cs typeface="Microsoft Sans Serif"/>
              </a:rPr>
              <a:t>Use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20" dirty="0">
                <a:latin typeface="Microsoft Sans Serif"/>
                <a:cs typeface="Microsoft Sans Serif"/>
              </a:rPr>
              <a:t>an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abbreviated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70" dirty="0">
                <a:latin typeface="Microsoft Sans Serif"/>
                <a:cs typeface="Microsoft Sans Serif"/>
              </a:rPr>
              <a:t>name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25" dirty="0">
                <a:latin typeface="Microsoft Sans Serif"/>
                <a:cs typeface="Microsoft Sans Serif"/>
              </a:rPr>
              <a:t>in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135" dirty="0">
                <a:latin typeface="Microsoft Sans Serif"/>
                <a:cs typeface="Microsoft Sans Serif"/>
              </a:rPr>
              <a:t>quotes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40" dirty="0">
                <a:latin typeface="Microsoft Sans Serif"/>
                <a:cs typeface="Microsoft Sans Serif"/>
              </a:rPr>
              <a:t>if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20" dirty="0">
                <a:latin typeface="Microsoft Sans Serif"/>
                <a:cs typeface="Microsoft Sans Serif"/>
              </a:rPr>
              <a:t>the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45" dirty="0">
                <a:latin typeface="Microsoft Sans Serif"/>
                <a:cs typeface="Microsoft Sans Serif"/>
              </a:rPr>
              <a:t>section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170" dirty="0">
                <a:latin typeface="Microsoft Sans Serif"/>
                <a:cs typeface="Microsoft Sans Serif"/>
              </a:rPr>
              <a:t>name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70" dirty="0">
                <a:latin typeface="Microsoft Sans Serif"/>
                <a:cs typeface="Microsoft Sans Serif"/>
              </a:rPr>
              <a:t>is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80" dirty="0">
                <a:latin typeface="Microsoft Sans Serif"/>
                <a:cs typeface="Microsoft Sans Serif"/>
              </a:rPr>
              <a:t>too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90" dirty="0">
                <a:latin typeface="Microsoft Sans Serif"/>
                <a:cs typeface="Microsoft Sans Serif"/>
              </a:rPr>
              <a:t>long</a:t>
            </a:r>
            <a:endParaRPr sz="1900" dirty="0">
              <a:latin typeface="Microsoft Sans Serif"/>
              <a:cs typeface="Microsoft Sans Serif"/>
            </a:endParaRPr>
          </a:p>
          <a:p>
            <a:pPr marL="0" indent="0">
              <a:lnSpc>
                <a:spcPct val="100000"/>
              </a:lnSpc>
              <a:spcBef>
                <a:spcPts val="1235"/>
              </a:spcBef>
              <a:buNone/>
            </a:pPr>
            <a:r>
              <a:rPr lang="en-US" sz="2200" spc="-5" dirty="0">
                <a:latin typeface="Times New Roman"/>
                <a:cs typeface="Times New Roman"/>
              </a:rPr>
              <a:t>APA: </a:t>
            </a:r>
            <a:r>
              <a:rPr sz="2200" spc="-5" dirty="0">
                <a:latin typeface="Times New Roman"/>
                <a:cs typeface="Times New Roman"/>
              </a:rPr>
              <a:t>(</a:t>
            </a:r>
            <a:r>
              <a:rPr sz="2200" spc="-5" dirty="0" err="1">
                <a:latin typeface="Times New Roman"/>
                <a:cs typeface="Times New Roman"/>
              </a:rPr>
              <a:t>Gecht</a:t>
            </a:r>
            <a:r>
              <a:rPr sz="2200" spc="-5" dirty="0">
                <a:latin typeface="Times New Roman"/>
                <a:cs typeface="Times New Roman"/>
              </a:rPr>
              <a:t>-Silver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&amp;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 err="1">
                <a:latin typeface="Times New Roman"/>
                <a:cs typeface="Times New Roman"/>
              </a:rPr>
              <a:t>Duncombe</a:t>
            </a:r>
            <a:r>
              <a:rPr sz="2200" spc="-5" dirty="0">
                <a:latin typeface="Times New Roman"/>
                <a:cs typeface="Times New Roman"/>
              </a:rPr>
              <a:t>,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2015,</a:t>
            </a:r>
            <a:r>
              <a:rPr lang="en-US" sz="2200" dirty="0">
                <a:latin typeface="Times New Roman"/>
                <a:cs typeface="Times New Roman"/>
              </a:rPr>
              <a:t> The </a:t>
            </a:r>
            <a:r>
              <a:rPr lang="en-US" sz="2200" dirty="0" err="1">
                <a:latin typeface="Times New Roman"/>
                <a:cs typeface="Times New Roman"/>
              </a:rPr>
              <a:t>Behaviour</a:t>
            </a:r>
            <a:r>
              <a:rPr lang="en-US" sz="2200" dirty="0">
                <a:latin typeface="Times New Roman"/>
                <a:cs typeface="Times New Roman"/>
              </a:rPr>
              <a:t> section</a:t>
            </a:r>
            <a:r>
              <a:rPr sz="2200" spc="-5" dirty="0">
                <a:latin typeface="Times New Roman"/>
                <a:cs typeface="Times New Roman"/>
              </a:rPr>
              <a:t>).</a:t>
            </a:r>
            <a:endParaRPr lang="en-US" sz="2200" spc="-5" dirty="0">
              <a:latin typeface="Times New Roman"/>
              <a:cs typeface="Times New Roman"/>
            </a:endParaRPr>
          </a:p>
          <a:p>
            <a:pPr marL="0" indent="0">
              <a:spcBef>
                <a:spcPts val="1235"/>
              </a:spcBef>
              <a:buNone/>
            </a:pPr>
            <a:r>
              <a:rPr lang="en-US" sz="2200" spc="-5" dirty="0">
                <a:latin typeface="Times New Roman"/>
                <a:cs typeface="Times New Roman"/>
              </a:rPr>
              <a:t>MLA: (</a:t>
            </a:r>
            <a:r>
              <a:rPr lang="en-US" sz="2200" spc="-5" dirty="0" err="1">
                <a:latin typeface="Times New Roman"/>
                <a:cs typeface="Times New Roman"/>
              </a:rPr>
              <a:t>Gecht</a:t>
            </a:r>
            <a:r>
              <a:rPr lang="en-US" sz="2200" spc="-5" dirty="0">
                <a:latin typeface="Times New Roman"/>
                <a:cs typeface="Times New Roman"/>
              </a:rPr>
              <a:t>-Silver</a:t>
            </a:r>
            <a:r>
              <a:rPr lang="en-US" sz="2200" spc="20" dirty="0">
                <a:latin typeface="Times New Roman"/>
                <a:cs typeface="Times New Roman"/>
              </a:rPr>
              <a:t> </a:t>
            </a:r>
            <a:r>
              <a:rPr lang="en-US" sz="2200" spc="-5" dirty="0">
                <a:latin typeface="Times New Roman"/>
                <a:cs typeface="Times New Roman"/>
              </a:rPr>
              <a:t>&amp;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spc="-5" dirty="0" err="1">
                <a:latin typeface="Times New Roman"/>
                <a:cs typeface="Times New Roman"/>
              </a:rPr>
              <a:t>Duncombe</a:t>
            </a:r>
            <a:r>
              <a:rPr lang="en-US" sz="2200" spc="-5" dirty="0">
                <a:latin typeface="Times New Roman"/>
                <a:cs typeface="Times New Roman"/>
              </a:rPr>
              <a:t>,</a:t>
            </a:r>
            <a:r>
              <a:rPr lang="en-US" sz="2200" spc="20" dirty="0">
                <a:latin typeface="Times New Roman"/>
                <a:cs typeface="Times New Roman"/>
              </a:rPr>
              <a:t> </a:t>
            </a:r>
            <a:r>
              <a:rPr lang="en-US" sz="2200" spc="-5" dirty="0">
                <a:latin typeface="Times New Roman"/>
                <a:cs typeface="Times New Roman"/>
              </a:rPr>
              <a:t>Osteoarthritis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spc="-5" dirty="0">
                <a:latin typeface="Times New Roman"/>
                <a:cs typeface="Times New Roman"/>
              </a:rPr>
              <a:t>section).</a:t>
            </a:r>
          </a:p>
          <a:p>
            <a:pPr marL="241300" indent="-228600">
              <a:lnSpc>
                <a:spcPct val="100000"/>
              </a:lnSpc>
              <a:spcBef>
                <a:spcPts val="126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sz="2200" spc="-120" dirty="0">
                <a:latin typeface="Microsoft Sans Serif"/>
                <a:cs typeface="Microsoft Sans Serif"/>
              </a:rPr>
              <a:t>Provide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a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45" dirty="0">
                <a:latin typeface="Microsoft Sans Serif"/>
                <a:cs typeface="Microsoft Sans Serif"/>
              </a:rPr>
              <a:t>paragraph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75" dirty="0">
                <a:latin typeface="Microsoft Sans Serif"/>
                <a:cs typeface="Microsoft Sans Serif"/>
              </a:rPr>
              <a:t>number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80" dirty="0">
                <a:latin typeface="Microsoft Sans Serif"/>
                <a:cs typeface="Microsoft Sans Serif"/>
              </a:rPr>
              <a:t>(count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25" dirty="0">
                <a:latin typeface="Microsoft Sans Serif"/>
                <a:cs typeface="Microsoft Sans Serif"/>
              </a:rPr>
              <a:t>manually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45" dirty="0">
                <a:latin typeface="Microsoft Sans Serif"/>
                <a:cs typeface="Microsoft Sans Serif"/>
              </a:rPr>
              <a:t>if</a:t>
            </a:r>
            <a:r>
              <a:rPr sz="2200" spc="105" dirty="0">
                <a:latin typeface="Microsoft Sans Serif"/>
                <a:cs typeface="Microsoft Sans Serif"/>
              </a:rPr>
              <a:t> </a:t>
            </a:r>
            <a:r>
              <a:rPr sz="2200" spc="-135" dirty="0">
                <a:latin typeface="Microsoft Sans Serif"/>
                <a:cs typeface="Microsoft Sans Serif"/>
              </a:rPr>
              <a:t>not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45" dirty="0">
                <a:latin typeface="Microsoft Sans Serif"/>
                <a:cs typeface="Microsoft Sans Serif"/>
              </a:rPr>
              <a:t>numbered)</a:t>
            </a: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200" spc="-5" dirty="0">
                <a:latin typeface="Times New Roman"/>
                <a:cs typeface="Times New Roman"/>
              </a:rPr>
              <a:t>(Chamberlin,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2014,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para.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1).</a:t>
            </a:r>
            <a:endParaRPr sz="2200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7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sz="2200" spc="-120" dirty="0">
                <a:latin typeface="Microsoft Sans Serif"/>
                <a:cs typeface="Microsoft Sans Serif"/>
              </a:rPr>
              <a:t>Provide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a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50" dirty="0">
                <a:latin typeface="Microsoft Sans Serif"/>
                <a:cs typeface="Microsoft Sans Serif"/>
              </a:rPr>
              <a:t>timestamp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for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10" dirty="0">
                <a:latin typeface="Microsoft Sans Serif"/>
                <a:cs typeface="Microsoft Sans Serif"/>
              </a:rPr>
              <a:t>beginning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of</a:t>
            </a:r>
            <a:r>
              <a:rPr sz="2200" spc="105" dirty="0">
                <a:latin typeface="Microsoft Sans Serif"/>
                <a:cs typeface="Microsoft Sans Serif"/>
              </a:rPr>
              <a:t> </a:t>
            </a:r>
            <a:r>
              <a:rPr sz="2200" spc="-75" dirty="0">
                <a:latin typeface="Microsoft Sans Serif"/>
                <a:cs typeface="Microsoft Sans Serif"/>
              </a:rPr>
              <a:t>material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95" dirty="0">
                <a:latin typeface="Microsoft Sans Serif"/>
                <a:cs typeface="Microsoft Sans Serif"/>
              </a:rPr>
              <a:t>quoted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10" dirty="0">
                <a:latin typeface="Microsoft Sans Serif"/>
                <a:cs typeface="Microsoft Sans Serif"/>
              </a:rPr>
              <a:t>from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65" dirty="0">
                <a:latin typeface="Microsoft Sans Serif"/>
                <a:cs typeface="Microsoft Sans Serif"/>
              </a:rPr>
              <a:t>audio/visual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220" dirty="0">
                <a:latin typeface="Microsoft Sans Serif"/>
                <a:cs typeface="Microsoft Sans Serif"/>
              </a:rPr>
              <a:t>sources</a:t>
            </a: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lang="en-US" sz="2200" spc="-20" dirty="0">
                <a:latin typeface="Times New Roman"/>
                <a:cs typeface="Times New Roman"/>
              </a:rPr>
              <a:t>Song/videos/YouTube: </a:t>
            </a:r>
            <a:r>
              <a:rPr sz="2200" spc="-20" dirty="0">
                <a:latin typeface="Times New Roman"/>
                <a:cs typeface="Times New Roman"/>
              </a:rPr>
              <a:t>(</a:t>
            </a:r>
            <a:r>
              <a:rPr lang="en-US" sz="2200" spc="-20" dirty="0">
                <a:latin typeface="Times New Roman"/>
                <a:cs typeface="Times New Roman"/>
              </a:rPr>
              <a:t>Weird</a:t>
            </a:r>
            <a:r>
              <a:rPr sz="2200" spc="-20" dirty="0">
                <a:latin typeface="Times New Roman"/>
                <a:cs typeface="Times New Roman"/>
              </a:rPr>
              <a:t>,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201</a:t>
            </a:r>
            <a:r>
              <a:rPr lang="en-US" sz="2200" dirty="0">
                <a:latin typeface="Times New Roman"/>
                <a:cs typeface="Times New Roman"/>
              </a:rPr>
              <a:t>9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2:12)</a:t>
            </a:r>
          </a:p>
        </p:txBody>
      </p:sp>
    </p:spTree>
    <p:extLst>
      <p:ext uri="{BB962C8B-B14F-4D97-AF65-F5344CB8AC3E}">
        <p14:creationId xmlns:p14="http://schemas.microsoft.com/office/powerpoint/2010/main" val="1819388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Images, Figures and Tables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802717"/>
            <a:ext cx="779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Image 1: African children diagnosed of Malaria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164" y="4984522"/>
            <a:ext cx="559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Source/Image Credit</a:t>
            </a:r>
            <a:r>
              <a:rPr lang="en-US" dirty="0"/>
              <a:t>: The United Nations, 2023 </a:t>
            </a:r>
          </a:p>
        </p:txBody>
      </p:sp>
      <p:pic>
        <p:nvPicPr>
          <p:cNvPr id="1028" name="Picture 4" descr="Gains made in fight against malaria | Africa Renew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2264382"/>
            <a:ext cx="4857393" cy="272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558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Authors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41300" indent="-228600">
              <a:lnSpc>
                <a:spcPct val="100000"/>
              </a:lnSpc>
              <a:spcBef>
                <a:spcPts val="550"/>
              </a:spcBef>
              <a:buSzPct val="123684"/>
              <a:buFont typeface="Arial MT"/>
              <a:buChar char="•"/>
              <a:tabLst>
                <a:tab pos="241300" algn="l"/>
              </a:tabLst>
            </a:pPr>
            <a:r>
              <a:rPr lang="en-US" spc="-120" dirty="0">
                <a:latin typeface="Microsoft Sans Serif"/>
                <a:cs typeface="Microsoft Sans Serif"/>
              </a:rPr>
              <a:t>One</a:t>
            </a:r>
            <a:r>
              <a:rPr lang="en-US" spc="30" dirty="0">
                <a:latin typeface="Microsoft Sans Serif"/>
                <a:cs typeface="Microsoft Sans Serif"/>
              </a:rPr>
              <a:t> </a:t>
            </a:r>
            <a:r>
              <a:rPr lang="en-US" spc="-55" dirty="0">
                <a:latin typeface="Microsoft Sans Serif"/>
                <a:cs typeface="Microsoft Sans Serif"/>
              </a:rPr>
              <a:t>or</a:t>
            </a:r>
            <a:r>
              <a:rPr lang="en-US" spc="25" dirty="0">
                <a:latin typeface="Microsoft Sans Serif"/>
                <a:cs typeface="Microsoft Sans Serif"/>
              </a:rPr>
              <a:t> </a:t>
            </a:r>
            <a:r>
              <a:rPr lang="en-US" spc="-95" dirty="0">
                <a:latin typeface="Microsoft Sans Serif"/>
                <a:cs typeface="Microsoft Sans Serif"/>
              </a:rPr>
              <a:t>two</a:t>
            </a:r>
            <a:r>
              <a:rPr lang="en-US" spc="15" dirty="0">
                <a:latin typeface="Microsoft Sans Serif"/>
                <a:cs typeface="Microsoft Sans Serif"/>
              </a:rPr>
              <a:t> </a:t>
            </a:r>
            <a:r>
              <a:rPr lang="en-US" spc="-130" dirty="0">
                <a:latin typeface="Microsoft Sans Serif"/>
                <a:cs typeface="Microsoft Sans Serif"/>
              </a:rPr>
              <a:t>authors:</a:t>
            </a:r>
            <a:r>
              <a:rPr lang="en-US" spc="50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include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the</a:t>
            </a:r>
            <a:r>
              <a:rPr lang="en-US" spc="15" dirty="0">
                <a:latin typeface="Microsoft Sans Serif"/>
                <a:cs typeface="Microsoft Sans Serif"/>
              </a:rPr>
              <a:t> </a:t>
            </a:r>
            <a:r>
              <a:rPr lang="en-US" spc="-200" dirty="0">
                <a:latin typeface="Microsoft Sans Serif"/>
                <a:cs typeface="Microsoft Sans Serif"/>
              </a:rPr>
              <a:t>names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5" dirty="0">
                <a:latin typeface="Microsoft Sans Serif"/>
                <a:cs typeface="Microsoft Sans Serif"/>
              </a:rPr>
              <a:t>of</a:t>
            </a:r>
            <a:r>
              <a:rPr lang="en-US" spc="85" dirty="0">
                <a:latin typeface="Microsoft Sans Serif"/>
                <a:cs typeface="Microsoft Sans Serif"/>
              </a:rPr>
              <a:t> </a:t>
            </a:r>
            <a:r>
              <a:rPr lang="en-US" spc="-90" dirty="0">
                <a:latin typeface="Microsoft Sans Serif"/>
                <a:cs typeface="Microsoft Sans Serif"/>
              </a:rPr>
              <a:t>both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130" dirty="0">
                <a:latin typeface="Microsoft Sans Serif"/>
                <a:cs typeface="Microsoft Sans Serif"/>
              </a:rPr>
              <a:t>authors</a:t>
            </a:r>
            <a:r>
              <a:rPr lang="en-US" spc="50" dirty="0">
                <a:latin typeface="Microsoft Sans Serif"/>
                <a:cs typeface="Microsoft Sans Serif"/>
              </a:rPr>
              <a:t> </a:t>
            </a:r>
            <a:r>
              <a:rPr lang="en-US" spc="-125" dirty="0">
                <a:latin typeface="Microsoft Sans Serif"/>
                <a:cs typeface="Microsoft Sans Serif"/>
              </a:rPr>
              <a:t>in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80" dirty="0">
                <a:latin typeface="Microsoft Sans Serif"/>
                <a:cs typeface="Microsoft Sans Serif"/>
              </a:rPr>
              <a:t>every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65" dirty="0">
                <a:latin typeface="Microsoft Sans Serif"/>
                <a:cs typeface="Microsoft Sans Serif"/>
              </a:rPr>
              <a:t>in-text</a:t>
            </a:r>
            <a:r>
              <a:rPr lang="en-US" dirty="0">
                <a:latin typeface="Microsoft Sans Serif"/>
                <a:cs typeface="Microsoft Sans Serif"/>
              </a:rPr>
              <a:t> </a:t>
            </a:r>
            <a:r>
              <a:rPr lang="en-US" spc="-80" dirty="0">
                <a:latin typeface="Microsoft Sans Serif"/>
                <a:cs typeface="Microsoft Sans Serif"/>
              </a:rPr>
              <a:t>citation</a:t>
            </a:r>
            <a:endParaRPr lang="en-US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lang="en-US" spc="-60" dirty="0">
                <a:latin typeface="Microsoft Sans Serif"/>
                <a:cs typeface="Microsoft Sans Serif"/>
              </a:rPr>
              <a:t>Narrative: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10" dirty="0">
                <a:latin typeface="Times New Roman"/>
                <a:cs typeface="Times New Roman"/>
              </a:rPr>
              <a:t>Jones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and </a:t>
            </a:r>
            <a:r>
              <a:rPr lang="en-US" spc="-10" dirty="0">
                <a:latin typeface="Times New Roman"/>
                <a:cs typeface="Times New Roman"/>
              </a:rPr>
              <a:t>Kim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(2019)</a:t>
            </a:r>
            <a:r>
              <a:rPr lang="en-US" spc="2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reported that …</a:t>
            </a:r>
            <a:endParaRPr lang="en-US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lang="en-US" spc="-105" dirty="0">
                <a:latin typeface="Microsoft Sans Serif"/>
                <a:cs typeface="Microsoft Sans Serif"/>
              </a:rPr>
              <a:t>Parenthetical</a:t>
            </a:r>
            <a:r>
              <a:rPr lang="en-US" spc="-105" dirty="0">
                <a:latin typeface="Times New Roman"/>
                <a:cs typeface="Times New Roman"/>
              </a:rPr>
              <a:t>: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(Jones &amp;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10" dirty="0">
                <a:latin typeface="Times New Roman"/>
                <a:cs typeface="Times New Roman"/>
              </a:rPr>
              <a:t>Kim,</a:t>
            </a:r>
            <a:r>
              <a:rPr lang="en-US" spc="1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2019).</a:t>
            </a:r>
            <a:endParaRPr lang="en-US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455"/>
              </a:spcBef>
              <a:buSzPct val="123684"/>
              <a:buFont typeface="Arial MT"/>
              <a:buChar char="•"/>
              <a:tabLst>
                <a:tab pos="241300" algn="l"/>
              </a:tabLst>
            </a:pPr>
            <a:r>
              <a:rPr lang="en-US" spc="-155" dirty="0">
                <a:latin typeface="Microsoft Sans Serif"/>
                <a:cs typeface="Microsoft Sans Serif"/>
              </a:rPr>
              <a:t>Three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55" dirty="0">
                <a:latin typeface="Microsoft Sans Serif"/>
                <a:cs typeface="Microsoft Sans Serif"/>
              </a:rPr>
              <a:t>or</a:t>
            </a:r>
            <a:r>
              <a:rPr lang="en-US" spc="25" dirty="0">
                <a:latin typeface="Microsoft Sans Serif"/>
                <a:cs typeface="Microsoft Sans Serif"/>
              </a:rPr>
              <a:t> </a:t>
            </a:r>
            <a:r>
              <a:rPr lang="en-US" spc="-135" dirty="0">
                <a:latin typeface="Microsoft Sans Serif"/>
                <a:cs typeface="Microsoft Sans Serif"/>
              </a:rPr>
              <a:t>more</a:t>
            </a:r>
            <a:r>
              <a:rPr lang="en-US" spc="15" dirty="0">
                <a:latin typeface="Microsoft Sans Serif"/>
                <a:cs typeface="Microsoft Sans Serif"/>
              </a:rPr>
              <a:t> </a:t>
            </a:r>
            <a:r>
              <a:rPr lang="en-US" spc="-130" dirty="0">
                <a:latin typeface="Microsoft Sans Serif"/>
                <a:cs typeface="Microsoft Sans Serif"/>
              </a:rPr>
              <a:t>authors: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include</a:t>
            </a:r>
            <a:r>
              <a:rPr lang="en-US" spc="15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the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170" dirty="0">
                <a:latin typeface="Microsoft Sans Serif"/>
                <a:cs typeface="Microsoft Sans Serif"/>
              </a:rPr>
              <a:t>name</a:t>
            </a:r>
            <a:r>
              <a:rPr lang="en-US" spc="35" dirty="0">
                <a:latin typeface="Microsoft Sans Serif"/>
                <a:cs typeface="Microsoft Sans Serif"/>
              </a:rPr>
              <a:t> </a:t>
            </a:r>
            <a:r>
              <a:rPr lang="en-US" spc="-5" dirty="0">
                <a:latin typeface="Microsoft Sans Serif"/>
                <a:cs typeface="Microsoft Sans Serif"/>
              </a:rPr>
              <a:t>of</a:t>
            </a:r>
            <a:r>
              <a:rPr lang="en-US" spc="70" dirty="0">
                <a:latin typeface="Microsoft Sans Serif"/>
                <a:cs typeface="Microsoft Sans Serif"/>
              </a:rPr>
              <a:t> </a:t>
            </a:r>
            <a:r>
              <a:rPr lang="en-US" spc="-90" dirty="0">
                <a:latin typeface="Microsoft Sans Serif"/>
                <a:cs typeface="Microsoft Sans Serif"/>
              </a:rPr>
              <a:t>only</a:t>
            </a:r>
            <a:r>
              <a:rPr lang="en-US" spc="35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the</a:t>
            </a:r>
            <a:r>
              <a:rPr lang="en-US" spc="15" dirty="0">
                <a:latin typeface="Microsoft Sans Serif"/>
                <a:cs typeface="Microsoft Sans Serif"/>
              </a:rPr>
              <a:t> </a:t>
            </a:r>
            <a:r>
              <a:rPr lang="en-US" spc="-50" dirty="0">
                <a:latin typeface="Microsoft Sans Serif"/>
                <a:cs typeface="Microsoft Sans Serif"/>
              </a:rPr>
              <a:t>first</a:t>
            </a:r>
            <a:r>
              <a:rPr lang="en-US" spc="15" dirty="0">
                <a:latin typeface="Microsoft Sans Serif"/>
                <a:cs typeface="Microsoft Sans Serif"/>
              </a:rPr>
              <a:t> </a:t>
            </a:r>
            <a:r>
              <a:rPr lang="en-US" spc="-100" dirty="0">
                <a:latin typeface="Microsoft Sans Serif"/>
                <a:cs typeface="Microsoft Sans Serif"/>
              </a:rPr>
              <a:t>author</a:t>
            </a:r>
            <a:r>
              <a:rPr lang="en-US" spc="50" dirty="0">
                <a:latin typeface="Microsoft Sans Serif"/>
                <a:cs typeface="Microsoft Sans Serif"/>
              </a:rPr>
              <a:t> </a:t>
            </a:r>
            <a:r>
              <a:rPr lang="en-US" spc="-145" dirty="0">
                <a:latin typeface="Microsoft Sans Serif"/>
                <a:cs typeface="Microsoft Sans Serif"/>
              </a:rPr>
              <a:t>plus</a:t>
            </a:r>
            <a:r>
              <a:rPr lang="en-US" spc="35" dirty="0">
                <a:latin typeface="Microsoft Sans Serif"/>
                <a:cs typeface="Microsoft Sans Serif"/>
              </a:rPr>
              <a:t> </a:t>
            </a:r>
            <a:r>
              <a:rPr lang="en-US" spc="-10" dirty="0">
                <a:latin typeface="Microsoft Sans Serif"/>
                <a:cs typeface="Microsoft Sans Serif"/>
              </a:rPr>
              <a:t>“et</a:t>
            </a:r>
            <a:r>
              <a:rPr lang="en-US" dirty="0">
                <a:latin typeface="Microsoft Sans Serif"/>
                <a:cs typeface="Microsoft Sans Serif"/>
              </a:rPr>
              <a:t> </a:t>
            </a:r>
            <a:r>
              <a:rPr lang="en-US" spc="-30" dirty="0">
                <a:latin typeface="Microsoft Sans Serif"/>
                <a:cs typeface="Microsoft Sans Serif"/>
              </a:rPr>
              <a:t>al.”</a:t>
            </a:r>
            <a:r>
              <a:rPr lang="en-US" spc="5" dirty="0">
                <a:latin typeface="Microsoft Sans Serif"/>
                <a:cs typeface="Microsoft Sans Serif"/>
              </a:rPr>
              <a:t> </a:t>
            </a:r>
            <a:r>
              <a:rPr lang="en-US" spc="-125" dirty="0">
                <a:latin typeface="Microsoft Sans Serif"/>
                <a:cs typeface="Microsoft Sans Serif"/>
              </a:rPr>
              <a:t>in</a:t>
            </a:r>
            <a:r>
              <a:rPr lang="en-US" spc="25" dirty="0">
                <a:latin typeface="Microsoft Sans Serif"/>
                <a:cs typeface="Microsoft Sans Serif"/>
              </a:rPr>
              <a:t> </a:t>
            </a:r>
            <a:r>
              <a:rPr lang="en-US" spc="-80" dirty="0">
                <a:latin typeface="Microsoft Sans Serif"/>
                <a:cs typeface="Microsoft Sans Serif"/>
              </a:rPr>
              <a:t>every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85" dirty="0">
                <a:latin typeface="Microsoft Sans Serif"/>
                <a:cs typeface="Microsoft Sans Serif"/>
              </a:rPr>
              <a:t>citation,</a:t>
            </a:r>
            <a:r>
              <a:rPr lang="en-US" spc="5" dirty="0">
                <a:latin typeface="Microsoft Sans Serif"/>
                <a:cs typeface="Microsoft Sans Serif"/>
              </a:rPr>
              <a:t> </a:t>
            </a:r>
            <a:r>
              <a:rPr lang="en-US" spc="-110" dirty="0">
                <a:latin typeface="Microsoft Sans Serif"/>
                <a:cs typeface="Microsoft Sans Serif"/>
              </a:rPr>
              <a:t>including</a:t>
            </a:r>
            <a:r>
              <a:rPr lang="en-US" spc="35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the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50" dirty="0">
                <a:latin typeface="Microsoft Sans Serif"/>
                <a:cs typeface="Microsoft Sans Serif"/>
              </a:rPr>
              <a:t>first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190" dirty="0">
                <a:latin typeface="Microsoft Sans Serif"/>
                <a:cs typeface="Microsoft Sans Serif"/>
              </a:rPr>
              <a:t>(unless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145" dirty="0">
                <a:latin typeface="Microsoft Sans Serif"/>
                <a:cs typeface="Microsoft Sans Serif"/>
              </a:rPr>
              <a:t>this</a:t>
            </a:r>
            <a:r>
              <a:rPr lang="en-US" spc="30" dirty="0">
                <a:latin typeface="Microsoft Sans Serif"/>
                <a:cs typeface="Microsoft Sans Serif"/>
              </a:rPr>
              <a:t> </a:t>
            </a:r>
            <a:r>
              <a:rPr lang="en-US" spc="-105" dirty="0">
                <a:latin typeface="Microsoft Sans Serif"/>
                <a:cs typeface="Microsoft Sans Serif"/>
              </a:rPr>
              <a:t>would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80" dirty="0">
                <a:latin typeface="Microsoft Sans Serif"/>
                <a:cs typeface="Microsoft Sans Serif"/>
              </a:rPr>
              <a:t>create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80" dirty="0">
                <a:latin typeface="Microsoft Sans Serif"/>
                <a:cs typeface="Microsoft Sans Serif"/>
              </a:rPr>
              <a:t>ambiguity)</a:t>
            </a:r>
            <a:endParaRPr lang="en-US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lang="en-US" spc="-60" dirty="0">
                <a:latin typeface="Microsoft Sans Serif"/>
                <a:cs typeface="Microsoft Sans Serif"/>
              </a:rPr>
              <a:t>Narrative: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10" dirty="0">
                <a:latin typeface="Times New Roman"/>
                <a:cs typeface="Times New Roman"/>
              </a:rPr>
              <a:t>Jones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et al.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(2019)</a:t>
            </a:r>
            <a:r>
              <a:rPr lang="en-US" spc="2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found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that the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10" dirty="0">
                <a:latin typeface="Times New Roman"/>
                <a:cs typeface="Times New Roman"/>
              </a:rPr>
              <a:t>effects </a:t>
            </a:r>
            <a:r>
              <a:rPr lang="en-US" spc="-5" dirty="0">
                <a:latin typeface="Times New Roman"/>
                <a:cs typeface="Times New Roman"/>
              </a:rPr>
              <a:t>of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…</a:t>
            </a:r>
            <a:endParaRPr lang="en-US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lang="en-US" spc="-434" dirty="0">
                <a:latin typeface="Microsoft Sans Serif"/>
                <a:cs typeface="Microsoft Sans Serif"/>
              </a:rPr>
              <a:t>P</a:t>
            </a:r>
            <a:r>
              <a:rPr lang="en-US" spc="-95" dirty="0">
                <a:latin typeface="Microsoft Sans Serif"/>
                <a:cs typeface="Microsoft Sans Serif"/>
              </a:rPr>
              <a:t>arent</a:t>
            </a:r>
            <a:r>
              <a:rPr lang="en-US" spc="-125" dirty="0">
                <a:latin typeface="Microsoft Sans Serif"/>
                <a:cs typeface="Microsoft Sans Serif"/>
              </a:rPr>
              <a:t>h</a:t>
            </a:r>
            <a:r>
              <a:rPr lang="en-US" spc="-90" dirty="0">
                <a:latin typeface="Microsoft Sans Serif"/>
                <a:cs typeface="Microsoft Sans Serif"/>
              </a:rPr>
              <a:t>etic</a:t>
            </a:r>
            <a:r>
              <a:rPr lang="en-US" spc="-50" dirty="0">
                <a:latin typeface="Microsoft Sans Serif"/>
                <a:cs typeface="Microsoft Sans Serif"/>
              </a:rPr>
              <a:t>al:</a:t>
            </a:r>
            <a:r>
              <a:rPr lang="en-US" spc="-35" dirty="0">
                <a:latin typeface="Microsoft Sans Serif"/>
                <a:cs typeface="Microsoft Sans Serif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(Jon</a:t>
            </a:r>
            <a:r>
              <a:rPr lang="en-US" spc="-15" dirty="0">
                <a:latin typeface="Times New Roman"/>
                <a:cs typeface="Times New Roman"/>
              </a:rPr>
              <a:t>e</a:t>
            </a:r>
            <a:r>
              <a:rPr lang="en-US" spc="-5" dirty="0">
                <a:latin typeface="Times New Roman"/>
                <a:cs typeface="Times New Roman"/>
              </a:rPr>
              <a:t>s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et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al.,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2019).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899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UNKNOWN AUTHOR  ORGANIZATION AS AUTHOR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3236" y="1600200"/>
            <a:ext cx="8880764" cy="4873752"/>
          </a:xfrm>
        </p:spPr>
        <p:txBody>
          <a:bodyPr>
            <a:normAutofit fontScale="85000" lnSpcReduction="10000"/>
          </a:bodyPr>
          <a:lstStyle/>
          <a:p>
            <a:pPr marL="12700" marR="2265045">
              <a:lnSpc>
                <a:spcPct val="147800"/>
              </a:lnSpc>
              <a:spcBef>
                <a:spcPts val="10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sz="2000" b="1" spc="-215" dirty="0">
                <a:latin typeface="+mj-lt"/>
                <a:cs typeface="Microsoft Sans Serif"/>
              </a:rPr>
              <a:t>Unknown</a:t>
            </a:r>
            <a:r>
              <a:rPr lang="en-US" sz="2000" b="1" spc="15" dirty="0">
                <a:latin typeface="+mj-lt"/>
                <a:cs typeface="Microsoft Sans Serif"/>
              </a:rPr>
              <a:t> </a:t>
            </a:r>
            <a:r>
              <a:rPr lang="en-US" sz="2000" b="1" spc="-120" dirty="0">
                <a:latin typeface="+mj-lt"/>
                <a:cs typeface="Microsoft Sans Serif"/>
              </a:rPr>
              <a:t>author:</a:t>
            </a:r>
            <a:r>
              <a:rPr lang="en-US" sz="2000" b="1" spc="55" dirty="0">
                <a:latin typeface="+mj-lt"/>
                <a:cs typeface="Microsoft Sans Serif"/>
              </a:rPr>
              <a:t> </a:t>
            </a:r>
            <a:r>
              <a:rPr lang="en-US" sz="2000" b="1" spc="-145" dirty="0">
                <a:latin typeface="+mj-lt"/>
                <a:cs typeface="Microsoft Sans Serif"/>
              </a:rPr>
              <a:t>include</a:t>
            </a:r>
            <a:r>
              <a:rPr lang="en-US" sz="2000" b="1" spc="55" dirty="0">
                <a:latin typeface="+mj-lt"/>
                <a:cs typeface="Microsoft Sans Serif"/>
              </a:rPr>
              <a:t> </a:t>
            </a:r>
            <a:r>
              <a:rPr lang="en-US" sz="2000" b="1" spc="-135" dirty="0">
                <a:latin typeface="+mj-lt"/>
                <a:cs typeface="Microsoft Sans Serif"/>
              </a:rPr>
              <a:t>the</a:t>
            </a:r>
            <a:r>
              <a:rPr lang="en-US" sz="2000" b="1" spc="30" dirty="0">
                <a:latin typeface="+mj-lt"/>
                <a:cs typeface="Microsoft Sans Serif"/>
              </a:rPr>
              <a:t> </a:t>
            </a:r>
            <a:r>
              <a:rPr lang="en-US" sz="2000" b="1" spc="-45" dirty="0">
                <a:latin typeface="+mj-lt"/>
                <a:cs typeface="Microsoft Sans Serif"/>
              </a:rPr>
              <a:t>title</a:t>
            </a:r>
            <a:r>
              <a:rPr lang="en-US" sz="2000" b="1" spc="50" dirty="0">
                <a:latin typeface="+mj-lt"/>
                <a:cs typeface="Microsoft Sans Serif"/>
              </a:rPr>
              <a:t> </a:t>
            </a:r>
            <a:r>
              <a:rPr lang="en-US" sz="2000" b="1" spc="-100" dirty="0">
                <a:latin typeface="+mj-lt"/>
                <a:cs typeface="Microsoft Sans Serif"/>
              </a:rPr>
              <a:t>and</a:t>
            </a:r>
            <a:r>
              <a:rPr lang="en-US" sz="2000" b="1" spc="25" dirty="0">
                <a:latin typeface="+mj-lt"/>
                <a:cs typeface="Microsoft Sans Serif"/>
              </a:rPr>
              <a:t> </a:t>
            </a:r>
            <a:r>
              <a:rPr lang="en-US" sz="2000" b="1" spc="-50" dirty="0">
                <a:latin typeface="+mj-lt"/>
                <a:cs typeface="Microsoft Sans Serif"/>
              </a:rPr>
              <a:t>year</a:t>
            </a:r>
            <a:r>
              <a:rPr lang="en-US" sz="2000" b="1" spc="35" dirty="0">
                <a:latin typeface="+mj-lt"/>
                <a:cs typeface="Microsoft Sans Serif"/>
              </a:rPr>
              <a:t> </a:t>
            </a:r>
            <a:r>
              <a:rPr lang="en-US" sz="2000" b="1" spc="-5" dirty="0">
                <a:latin typeface="+mj-lt"/>
                <a:cs typeface="Microsoft Sans Serif"/>
              </a:rPr>
              <a:t>of</a:t>
            </a:r>
            <a:r>
              <a:rPr lang="en-US" sz="2000" b="1" spc="105" dirty="0">
                <a:latin typeface="+mj-lt"/>
                <a:cs typeface="Microsoft Sans Serif"/>
              </a:rPr>
              <a:t> </a:t>
            </a:r>
            <a:r>
              <a:rPr lang="en-US" sz="2000" b="1" spc="-95" dirty="0">
                <a:latin typeface="+mj-lt"/>
                <a:cs typeface="Microsoft Sans Serif"/>
              </a:rPr>
              <a:t>publication </a:t>
            </a:r>
            <a:r>
              <a:rPr lang="en-US" sz="2000" b="1" spc="-565" dirty="0">
                <a:latin typeface="+mj-lt"/>
                <a:cs typeface="Microsoft Sans Serif"/>
              </a:rPr>
              <a:t> </a:t>
            </a:r>
          </a:p>
          <a:p>
            <a:pPr marL="12700" marR="2265045">
              <a:lnSpc>
                <a:spcPct val="147800"/>
              </a:lnSpc>
              <a:spcBef>
                <a:spcPts val="10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sz="2000" b="1" spc="-70" dirty="0">
                <a:latin typeface="+mj-lt"/>
                <a:cs typeface="Microsoft Sans Serif"/>
              </a:rPr>
              <a:t>Narrative:</a:t>
            </a:r>
            <a:r>
              <a:rPr lang="en-US" sz="2000" b="1" spc="65" dirty="0">
                <a:latin typeface="+mj-lt"/>
                <a:cs typeface="Microsoft Sans Serif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In</a:t>
            </a:r>
            <a:r>
              <a:rPr lang="en-US" sz="2000" dirty="0">
                <a:latin typeface="+mj-lt"/>
                <a:cs typeface="Times New Roman"/>
              </a:rPr>
              <a:t> 2015,</a:t>
            </a:r>
            <a:r>
              <a:rPr lang="en-US" sz="2000" spc="-15" dirty="0">
                <a:latin typeface="+mj-lt"/>
                <a:cs typeface="Times New Roman"/>
              </a:rPr>
              <a:t> </a:t>
            </a:r>
            <a:r>
              <a:rPr lang="en-US" sz="2000" spc="-35" dirty="0">
                <a:latin typeface="+mj-lt"/>
                <a:cs typeface="Times New Roman"/>
              </a:rPr>
              <a:t>Tech</a:t>
            </a:r>
            <a:r>
              <a:rPr lang="en-US" sz="2000" spc="10" dirty="0">
                <a:latin typeface="+mj-lt"/>
                <a:cs typeface="Times New Roman"/>
              </a:rPr>
              <a:t> </a:t>
            </a:r>
            <a:r>
              <a:rPr lang="en-US" sz="2000" spc="-10" dirty="0">
                <a:latin typeface="+mj-lt"/>
                <a:cs typeface="Times New Roman"/>
              </a:rPr>
              <a:t>Seeds</a:t>
            </a:r>
            <a:r>
              <a:rPr lang="en-US" sz="2000" spc="-5" dirty="0">
                <a:latin typeface="+mj-lt"/>
                <a:cs typeface="Times New Roman"/>
              </a:rPr>
              <a:t> reported</a:t>
            </a:r>
            <a:r>
              <a:rPr lang="en-US" sz="2000" spc="10" dirty="0">
                <a:latin typeface="+mj-lt"/>
                <a:cs typeface="Times New Roman"/>
              </a:rPr>
              <a:t> that “5 million of Africans in diaspora are now into </a:t>
            </a:r>
            <a:r>
              <a:rPr lang="en-US" sz="2000" spc="10" dirty="0" err="1">
                <a:latin typeface="+mj-lt"/>
                <a:cs typeface="Times New Roman"/>
              </a:rPr>
              <a:t>fintech</a:t>
            </a:r>
            <a:r>
              <a:rPr lang="en-US" sz="2000" spc="10" dirty="0">
                <a:latin typeface="+mj-lt"/>
                <a:cs typeface="Times New Roman"/>
              </a:rPr>
              <a:t> businesses” </a:t>
            </a:r>
            <a:r>
              <a:rPr lang="en-US" sz="2000" dirty="0">
                <a:latin typeface="+mj-lt"/>
                <a:cs typeface="Times New Roman"/>
              </a:rPr>
              <a:t>(p.</a:t>
            </a:r>
            <a:r>
              <a:rPr lang="en-US" sz="2000" spc="-5" dirty="0">
                <a:latin typeface="+mj-lt"/>
                <a:cs typeface="Times New Roman"/>
              </a:rPr>
              <a:t> 30) </a:t>
            </a:r>
            <a:r>
              <a:rPr lang="en-US" sz="2000" dirty="0">
                <a:latin typeface="+mj-lt"/>
                <a:cs typeface="Times New Roman"/>
              </a:rPr>
              <a:t> </a:t>
            </a:r>
          </a:p>
          <a:p>
            <a:pPr marL="12700" marR="2265045">
              <a:lnSpc>
                <a:spcPct val="147800"/>
              </a:lnSpc>
              <a:spcBef>
                <a:spcPts val="10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sz="2000" b="1" spc="-130" dirty="0">
                <a:latin typeface="+mj-lt"/>
                <a:cs typeface="Microsoft Sans Serif"/>
              </a:rPr>
              <a:t>Parenthetical:</a:t>
            </a:r>
            <a:r>
              <a:rPr lang="en-US" sz="2000" b="1" spc="5" dirty="0">
                <a:latin typeface="+mj-lt"/>
                <a:cs typeface="Microsoft Sans Serif"/>
              </a:rPr>
              <a:t> </a:t>
            </a:r>
            <a:r>
              <a:rPr lang="en-US" sz="2000" spc="-30" dirty="0">
                <a:latin typeface="+mj-lt"/>
                <a:cs typeface="Times New Roman"/>
              </a:rPr>
              <a:t>(Tech</a:t>
            </a:r>
            <a:r>
              <a:rPr lang="en-US" sz="2000" spc="1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Seeds, </a:t>
            </a:r>
            <a:r>
              <a:rPr lang="en-US" sz="2000" dirty="0">
                <a:latin typeface="+mj-lt"/>
                <a:cs typeface="Times New Roman"/>
              </a:rPr>
              <a:t>2015,</a:t>
            </a:r>
            <a:r>
              <a:rPr lang="en-US" sz="2000" spc="-20" dirty="0">
                <a:latin typeface="+mj-lt"/>
                <a:cs typeface="Times New Roman"/>
              </a:rPr>
              <a:t> </a:t>
            </a:r>
            <a:r>
              <a:rPr lang="en-US" sz="2000" dirty="0">
                <a:latin typeface="+mj-lt"/>
                <a:cs typeface="Times New Roman"/>
              </a:rPr>
              <a:t>p.30).</a:t>
            </a:r>
          </a:p>
          <a:p>
            <a:pPr marL="12700" marR="5080">
              <a:lnSpc>
                <a:spcPct val="147800"/>
              </a:lnSpc>
              <a:spcBef>
                <a:spcPts val="10"/>
              </a:spcBef>
              <a:buSzPct val="125000"/>
              <a:buFont typeface="Arial MT"/>
              <a:buChar char="•"/>
              <a:tabLst>
                <a:tab pos="311150" algn="l"/>
                <a:tab pos="311785" algn="l"/>
              </a:tabLst>
            </a:pPr>
            <a:r>
              <a:rPr lang="en-US" sz="2000" b="1" spc="-80" dirty="0">
                <a:latin typeface="+mj-lt"/>
                <a:cs typeface="Microsoft Sans Serif"/>
              </a:rPr>
              <a:t>Organization </a:t>
            </a:r>
            <a:r>
              <a:rPr lang="en-US" sz="2000" b="1" spc="-195" dirty="0">
                <a:latin typeface="+mj-lt"/>
                <a:cs typeface="Microsoft Sans Serif"/>
              </a:rPr>
              <a:t>as</a:t>
            </a:r>
            <a:r>
              <a:rPr lang="en-US" sz="2000" b="1" spc="-190" dirty="0">
                <a:latin typeface="+mj-lt"/>
                <a:cs typeface="Microsoft Sans Serif"/>
              </a:rPr>
              <a:t> </a:t>
            </a:r>
            <a:r>
              <a:rPr lang="en-US" sz="2000" b="1" spc="-120" dirty="0">
                <a:latin typeface="+mj-lt"/>
                <a:cs typeface="Microsoft Sans Serif"/>
              </a:rPr>
              <a:t>author:</a:t>
            </a:r>
            <a:r>
              <a:rPr lang="en-US" sz="2000" b="1" spc="-114" dirty="0">
                <a:latin typeface="+mj-lt"/>
                <a:cs typeface="Microsoft Sans Serif"/>
              </a:rPr>
              <a:t> </a:t>
            </a:r>
            <a:r>
              <a:rPr lang="en-US" sz="2000" b="1" spc="-195" dirty="0">
                <a:latin typeface="+mj-lt"/>
                <a:cs typeface="Microsoft Sans Serif"/>
              </a:rPr>
              <a:t>name</a:t>
            </a:r>
            <a:r>
              <a:rPr lang="en-US" sz="2000" b="1" spc="-190" dirty="0">
                <a:latin typeface="+mj-lt"/>
                <a:cs typeface="Microsoft Sans Serif"/>
              </a:rPr>
              <a:t> </a:t>
            </a:r>
            <a:r>
              <a:rPr lang="en-US" sz="2000" b="1" spc="-135" dirty="0">
                <a:latin typeface="+mj-lt"/>
                <a:cs typeface="Microsoft Sans Serif"/>
              </a:rPr>
              <a:t>the</a:t>
            </a:r>
            <a:r>
              <a:rPr lang="en-US" sz="2000" b="1" spc="-130" dirty="0">
                <a:latin typeface="+mj-lt"/>
                <a:cs typeface="Microsoft Sans Serif"/>
              </a:rPr>
              <a:t> </a:t>
            </a:r>
            <a:r>
              <a:rPr lang="en-US" sz="2000" b="1" spc="-90" dirty="0">
                <a:latin typeface="+mj-lt"/>
                <a:cs typeface="Microsoft Sans Serif"/>
              </a:rPr>
              <a:t>organization </a:t>
            </a:r>
            <a:r>
              <a:rPr lang="en-US" sz="2000" b="1" spc="-100" dirty="0">
                <a:latin typeface="+mj-lt"/>
                <a:cs typeface="Microsoft Sans Serif"/>
              </a:rPr>
              <a:t>and </a:t>
            </a:r>
            <a:r>
              <a:rPr lang="en-US" sz="2000" b="1" spc="-50" dirty="0">
                <a:latin typeface="+mj-lt"/>
                <a:cs typeface="Microsoft Sans Serif"/>
              </a:rPr>
              <a:t>year </a:t>
            </a:r>
            <a:r>
              <a:rPr lang="en-US" sz="2000" b="1" spc="-5" dirty="0">
                <a:latin typeface="+mj-lt"/>
                <a:cs typeface="Microsoft Sans Serif"/>
              </a:rPr>
              <a:t>of </a:t>
            </a:r>
            <a:r>
              <a:rPr lang="en-US" sz="2000" b="1" spc="-95" dirty="0">
                <a:latin typeface="+mj-lt"/>
                <a:cs typeface="Microsoft Sans Serif"/>
              </a:rPr>
              <a:t>publication </a:t>
            </a:r>
            <a:endParaRPr lang="en-US" sz="2000" b="1" spc="-90" dirty="0">
              <a:latin typeface="+mj-lt"/>
              <a:cs typeface="Microsoft Sans Serif"/>
            </a:endParaRPr>
          </a:p>
          <a:p>
            <a:pPr marL="12700" marR="5080">
              <a:lnSpc>
                <a:spcPct val="147800"/>
              </a:lnSpc>
              <a:spcBef>
                <a:spcPts val="10"/>
              </a:spcBef>
              <a:buSzPct val="125000"/>
              <a:buFont typeface="Arial MT"/>
              <a:buChar char="•"/>
              <a:tabLst>
                <a:tab pos="311150" algn="l"/>
                <a:tab pos="311785" algn="l"/>
              </a:tabLst>
            </a:pPr>
            <a:r>
              <a:rPr lang="en-US" sz="2000" spc="-5" dirty="0">
                <a:latin typeface="+mj-lt"/>
                <a:cs typeface="Times New Roman"/>
              </a:rPr>
              <a:t>According</a:t>
            </a:r>
            <a:r>
              <a:rPr lang="en-US" sz="2000" spc="1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to</a:t>
            </a:r>
            <a:r>
              <a:rPr lang="en-US" sz="2000" spc="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the</a:t>
            </a:r>
            <a:r>
              <a:rPr lang="en-US" sz="2000" spc="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International</a:t>
            </a:r>
            <a:r>
              <a:rPr lang="en-US" sz="2000" spc="10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Society</a:t>
            </a:r>
            <a:r>
              <a:rPr lang="en-US" sz="2000" spc="1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for</a:t>
            </a:r>
            <a:r>
              <a:rPr lang="en-US" sz="2000" spc="-25" dirty="0">
                <a:latin typeface="+mj-lt"/>
                <a:cs typeface="Times New Roman"/>
              </a:rPr>
              <a:t> </a:t>
            </a:r>
            <a:r>
              <a:rPr lang="en-US" sz="2000" spc="-20" dirty="0">
                <a:latin typeface="+mj-lt"/>
                <a:cs typeface="Times New Roman"/>
              </a:rPr>
              <a:t>Technology</a:t>
            </a:r>
            <a:r>
              <a:rPr lang="en-US" sz="2000" spc="20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in</a:t>
            </a:r>
            <a:r>
              <a:rPr lang="en-US" sz="2000" spc="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Education (ISTE)</a:t>
            </a:r>
            <a:r>
              <a:rPr lang="en-US" sz="2000" spc="20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(2016),</a:t>
            </a:r>
            <a:r>
              <a:rPr lang="en-US" sz="2000" spc="5" dirty="0">
                <a:latin typeface="+mj-lt"/>
                <a:cs typeface="Times New Roman"/>
              </a:rPr>
              <a:t> </a:t>
            </a:r>
          </a:p>
          <a:p>
            <a:pPr marL="12700" marR="5080">
              <a:lnSpc>
                <a:spcPct val="147800"/>
              </a:lnSpc>
              <a:spcBef>
                <a:spcPts val="10"/>
              </a:spcBef>
              <a:buSzPct val="125000"/>
              <a:buFont typeface="Arial MT"/>
              <a:buChar char="•"/>
              <a:tabLst>
                <a:tab pos="311150" algn="l"/>
                <a:tab pos="311785" algn="l"/>
              </a:tabLst>
            </a:pPr>
            <a:r>
              <a:rPr lang="en-US" sz="2000" spc="5" dirty="0">
                <a:latin typeface="+mj-lt"/>
                <a:cs typeface="Times New Roman"/>
              </a:rPr>
              <a:t>ISTE (2016) also indicated that….</a:t>
            </a:r>
          </a:p>
          <a:p>
            <a:pPr marL="12700" marR="5080">
              <a:lnSpc>
                <a:spcPct val="147800"/>
              </a:lnSpc>
              <a:spcBef>
                <a:spcPts val="10"/>
              </a:spcBef>
              <a:buSzPct val="125000"/>
              <a:buFont typeface="Arial MT"/>
              <a:buChar char="•"/>
              <a:tabLst>
                <a:tab pos="311150" algn="l"/>
                <a:tab pos="311785" algn="l"/>
              </a:tabLst>
            </a:pPr>
            <a:r>
              <a:rPr lang="en-US" sz="2000" spc="-5" dirty="0">
                <a:latin typeface="+mj-lt"/>
                <a:cs typeface="Times New Roman"/>
              </a:rPr>
              <a:t>… </a:t>
            </a:r>
            <a:r>
              <a:rPr lang="en-US" sz="2000" spc="-53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First</a:t>
            </a:r>
            <a:r>
              <a:rPr lang="en-US" sz="2000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citation: </a:t>
            </a:r>
            <a:r>
              <a:rPr lang="en-US" sz="2000" dirty="0">
                <a:latin typeface="+mj-lt"/>
                <a:cs typeface="Times New Roman"/>
              </a:rPr>
              <a:t>(Food</a:t>
            </a:r>
            <a:r>
              <a:rPr lang="en-US" sz="2000" spc="5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and Drug</a:t>
            </a:r>
            <a:r>
              <a:rPr lang="en-US" sz="2000" spc="-110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Administration</a:t>
            </a:r>
            <a:r>
              <a:rPr lang="en-US" sz="2000" spc="15" dirty="0">
                <a:latin typeface="+mj-lt"/>
                <a:cs typeface="Times New Roman"/>
              </a:rPr>
              <a:t> </a:t>
            </a:r>
            <a:r>
              <a:rPr lang="en-US" sz="2000" spc="-10" dirty="0">
                <a:latin typeface="+mj-lt"/>
                <a:cs typeface="Times New Roman"/>
              </a:rPr>
              <a:t>[FDA],</a:t>
            </a:r>
            <a:r>
              <a:rPr lang="en-US" sz="2000" spc="50" dirty="0">
                <a:latin typeface="+mj-lt"/>
                <a:cs typeface="Times New Roman"/>
              </a:rPr>
              <a:t> </a:t>
            </a:r>
            <a:r>
              <a:rPr lang="en-US" sz="2000" dirty="0">
                <a:latin typeface="+mj-lt"/>
                <a:cs typeface="Times New Roman"/>
              </a:rPr>
              <a:t>2012)</a:t>
            </a: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lang="en-US" sz="2000" spc="-5" dirty="0">
                <a:latin typeface="+mj-lt"/>
                <a:cs typeface="Times New Roman"/>
              </a:rPr>
              <a:t>Later</a:t>
            </a:r>
            <a:r>
              <a:rPr lang="en-US" sz="2000" dirty="0">
                <a:latin typeface="+mj-lt"/>
                <a:cs typeface="Times New Roman"/>
              </a:rPr>
              <a:t> </a:t>
            </a:r>
            <a:r>
              <a:rPr lang="en-US" sz="2000" spc="-5" dirty="0">
                <a:latin typeface="+mj-lt"/>
                <a:cs typeface="Times New Roman"/>
              </a:rPr>
              <a:t>citations: (FDA,</a:t>
            </a:r>
            <a:r>
              <a:rPr lang="en-US" sz="2000" spc="10" dirty="0">
                <a:latin typeface="+mj-lt"/>
                <a:cs typeface="Times New Roman"/>
              </a:rPr>
              <a:t> </a:t>
            </a:r>
            <a:r>
              <a:rPr lang="en-US" sz="2000" dirty="0">
                <a:latin typeface="+mj-lt"/>
                <a:cs typeface="Times New Roman"/>
              </a:rPr>
              <a:t>2012)</a:t>
            </a: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lang="en-US" sz="2000" dirty="0">
                <a:latin typeface="+mj-lt"/>
                <a:cs typeface="Times New Roman"/>
              </a:rPr>
              <a:t>(FDA, ibid)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4279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OR MORE WORKS IN THE SAME  PARENTHETICAL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41300" marR="231140" indent="-228600">
              <a:lnSpc>
                <a:spcPct val="120100"/>
              </a:lnSpc>
              <a:spcBef>
                <a:spcPts val="10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dirty="0"/>
              <a:t>When citing multiple works in the same parenthetical reference, </a:t>
            </a:r>
            <a:r>
              <a:rPr lang="en-US" b="1" dirty="0"/>
              <a:t>place the citations in alphabetical order, separating them with semicolons</a:t>
            </a:r>
            <a:r>
              <a:rPr lang="en-US" dirty="0"/>
              <a:t>.</a:t>
            </a:r>
          </a:p>
          <a:p>
            <a:pPr marL="0" marR="5080" indent="0">
              <a:lnSpc>
                <a:spcPct val="120000"/>
              </a:lnSpc>
              <a:spcBef>
                <a:spcPts val="994"/>
              </a:spcBef>
              <a:buNone/>
            </a:pPr>
            <a:r>
              <a:rPr lang="en-US" b="1" dirty="0">
                <a:latin typeface="Times New Roman"/>
                <a:cs typeface="Times New Roman"/>
              </a:rPr>
              <a:t>Example</a:t>
            </a:r>
            <a:r>
              <a:rPr lang="en-US" dirty="0">
                <a:latin typeface="Times New Roman"/>
                <a:cs typeface="Times New Roman"/>
              </a:rPr>
              <a:t>: </a:t>
            </a:r>
          </a:p>
          <a:p>
            <a:pPr marL="0" marR="5080" indent="0">
              <a:lnSpc>
                <a:spcPct val="120000"/>
              </a:lnSpc>
              <a:spcBef>
                <a:spcPts val="994"/>
              </a:spcBef>
              <a:buNone/>
            </a:pPr>
            <a:r>
              <a:rPr lang="en-US" dirty="0">
                <a:latin typeface="Times New Roman"/>
                <a:cs typeface="Times New Roman"/>
              </a:rPr>
              <a:t>Social media is changing human </a:t>
            </a:r>
            <a:r>
              <a:rPr lang="en-US" dirty="0" err="1">
                <a:latin typeface="Times New Roman"/>
                <a:cs typeface="Times New Roman"/>
              </a:rPr>
              <a:t>behaviour</a:t>
            </a:r>
            <a:r>
              <a:rPr lang="en-US" dirty="0">
                <a:latin typeface="Times New Roman"/>
                <a:cs typeface="Times New Roman"/>
              </a:rPr>
              <a:t>, dictating the direction of lives and orchestrating what humans never had thought would happen</a:t>
            </a:r>
            <a:r>
              <a:rPr lang="en-US" spc="-5" dirty="0">
                <a:latin typeface="Times New Roman"/>
                <a:cs typeface="Times New Roman"/>
              </a:rPr>
              <a:t> (James </a:t>
            </a:r>
            <a:r>
              <a:rPr lang="en-US" dirty="0">
                <a:latin typeface="Times New Roman"/>
                <a:cs typeface="Times New Roman"/>
              </a:rPr>
              <a:t>&amp; </a:t>
            </a:r>
            <a:r>
              <a:rPr lang="en-US" spc="-5" dirty="0">
                <a:latin typeface="Times New Roman"/>
                <a:cs typeface="Times New Roman"/>
              </a:rPr>
              <a:t>Graham, </a:t>
            </a:r>
            <a:r>
              <a:rPr lang="en-US" dirty="0">
                <a:latin typeface="Times New Roman"/>
                <a:cs typeface="Times New Roman"/>
              </a:rPr>
              <a:t>2020; 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Lindo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et al.,</a:t>
            </a:r>
            <a:r>
              <a:rPr lang="en-US" spc="-1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2021; Weird, 2019).</a:t>
            </a:r>
          </a:p>
        </p:txBody>
      </p:sp>
    </p:spTree>
    <p:extLst>
      <p:ext uri="{BB962C8B-B14F-4D97-AF65-F5344CB8AC3E}">
        <p14:creationId xmlns:p14="http://schemas.microsoft.com/office/powerpoint/2010/main" val="3472575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Listing your sources: Last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In APA: “References”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In MLA: “Works Cited”</a:t>
            </a:r>
          </a:p>
        </p:txBody>
      </p:sp>
    </p:spTree>
    <p:extLst>
      <p:ext uri="{BB962C8B-B14F-4D97-AF65-F5344CB8AC3E}">
        <p14:creationId xmlns:p14="http://schemas.microsoft.com/office/powerpoint/2010/main" val="1373965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References/ Works Cited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dirty="0"/>
              <a:t>General formatting:</a:t>
            </a:r>
          </a:p>
          <a:p>
            <a:pPr marL="365760" lvl="1" indent="0">
              <a:buNone/>
            </a:pPr>
            <a:r>
              <a:rPr lang="en-US" dirty="0"/>
              <a:t>All lines after the first line of each entry in your </a:t>
            </a:r>
          </a:p>
          <a:p>
            <a:pPr marL="365760" lvl="1" indent="0">
              <a:buNone/>
            </a:pPr>
            <a:r>
              <a:rPr lang="en-US" dirty="0"/>
              <a:t>             reference list should be indented one-half inch   </a:t>
            </a:r>
          </a:p>
          <a:p>
            <a:pPr marL="365760" lvl="1" indent="0">
              <a:buNone/>
            </a:pPr>
            <a:r>
              <a:rPr lang="en-US" dirty="0"/>
              <a:t>             from the left margin. This is called hanging </a:t>
            </a:r>
          </a:p>
          <a:p>
            <a:pPr marL="365760" lvl="1" indent="0">
              <a:buNone/>
            </a:pPr>
            <a:r>
              <a:rPr lang="en-US" dirty="0"/>
              <a:t>              indentation.</a:t>
            </a:r>
            <a:endParaRPr lang="en-US" sz="3300" dirty="0"/>
          </a:p>
          <a:p>
            <a:pPr lvl="1"/>
            <a:r>
              <a:rPr lang="en-US" dirty="0"/>
              <a:t>Arrange the list of references alphabetically.</a:t>
            </a:r>
          </a:p>
          <a:p>
            <a:pPr lvl="1"/>
            <a:r>
              <a:rPr lang="en-US" dirty="0"/>
              <a:t>Each reference should be double-spaced.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726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-333951"/>
            <a:ext cx="7467600" cy="1143000"/>
          </a:xfrm>
        </p:spPr>
        <p:txBody>
          <a:bodyPr/>
          <a:lstStyle/>
          <a:p>
            <a:pPr algn="ctr"/>
            <a:r>
              <a:rPr lang="en-US" dirty="0"/>
              <a:t>APA: References </a:t>
            </a:r>
          </a:p>
        </p:txBody>
      </p:sp>
      <p:pic>
        <p:nvPicPr>
          <p:cNvPr id="11" name="object 14"/>
          <p:cNvPicPr>
            <a:picLocks noGrp="1"/>
          </p:cNvPicPr>
          <p:nvPr>
            <p:ph sz="quarter" idx="1"/>
          </p:nvPr>
        </p:nvPicPr>
        <p:blipFill rotWithShape="1">
          <a:blip r:embed="rId2" cstate="print"/>
          <a:srcRect l="6610" t="11736" r="7783"/>
          <a:stretch/>
        </p:blipFill>
        <p:spPr>
          <a:xfrm>
            <a:off x="2382982" y="874734"/>
            <a:ext cx="6276110" cy="5619460"/>
          </a:xfrm>
          <a:prstGeom prst="rect">
            <a:avLst/>
          </a:prstGeom>
        </p:spPr>
      </p:pic>
      <p:sp>
        <p:nvSpPr>
          <p:cNvPr id="12" name="object 15"/>
          <p:cNvSpPr txBox="1"/>
          <p:nvPr/>
        </p:nvSpPr>
        <p:spPr>
          <a:xfrm>
            <a:off x="434192" y="1057048"/>
            <a:ext cx="1615171" cy="1088760"/>
          </a:xfrm>
          <a:prstGeom prst="rect">
            <a:avLst/>
          </a:prstGeom>
          <a:solidFill>
            <a:srgbClr val="9ACD4B"/>
          </a:solidFill>
          <a:ln w="15240">
            <a:solidFill>
              <a:srgbClr val="6F9535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91440" marR="216535">
              <a:lnSpc>
                <a:spcPct val="100000"/>
              </a:lnSpc>
            </a:pPr>
            <a:r>
              <a:rPr sz="1800" b="1" spc="-120" dirty="0">
                <a:latin typeface="Arial"/>
                <a:cs typeface="Arial"/>
              </a:rPr>
              <a:t>“</a:t>
            </a:r>
            <a:r>
              <a:rPr sz="1800" b="1" spc="-229" dirty="0">
                <a:latin typeface="Arial"/>
                <a:cs typeface="Arial"/>
              </a:rPr>
              <a:t>R</a:t>
            </a:r>
            <a:r>
              <a:rPr sz="1800" b="1" spc="-110" dirty="0">
                <a:latin typeface="Arial"/>
                <a:cs typeface="Arial"/>
              </a:rPr>
              <a:t>e</a:t>
            </a:r>
            <a:r>
              <a:rPr sz="1800" b="1" spc="-60" dirty="0">
                <a:latin typeface="Arial"/>
                <a:cs typeface="Arial"/>
              </a:rPr>
              <a:t>f</a:t>
            </a:r>
            <a:r>
              <a:rPr sz="1800" b="1" spc="-165" dirty="0">
                <a:latin typeface="Arial"/>
                <a:cs typeface="Arial"/>
              </a:rPr>
              <a:t>e</a:t>
            </a:r>
            <a:r>
              <a:rPr sz="1800" b="1" spc="-80" dirty="0">
                <a:latin typeface="Arial"/>
                <a:cs typeface="Arial"/>
              </a:rPr>
              <a:t>r</a:t>
            </a:r>
            <a:r>
              <a:rPr sz="1800" b="1" spc="-145" dirty="0">
                <a:latin typeface="Arial"/>
                <a:cs typeface="Arial"/>
              </a:rPr>
              <a:t>en</a:t>
            </a:r>
            <a:r>
              <a:rPr sz="1800" b="1" spc="-210" dirty="0">
                <a:latin typeface="Arial"/>
                <a:cs typeface="Arial"/>
              </a:rPr>
              <a:t>c</a:t>
            </a:r>
            <a:r>
              <a:rPr sz="1800" b="1" spc="-204" dirty="0">
                <a:latin typeface="Arial"/>
                <a:cs typeface="Arial"/>
              </a:rPr>
              <a:t>e</a:t>
            </a:r>
            <a:r>
              <a:rPr sz="1800" b="1" spc="-140" dirty="0">
                <a:latin typeface="Arial"/>
                <a:cs typeface="Arial"/>
              </a:rPr>
              <a:t>s”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spc="-175" dirty="0">
                <a:latin typeface="Microsoft Sans Serif"/>
                <a:cs typeface="Microsoft Sans Serif"/>
              </a:rPr>
              <a:t>cen</a:t>
            </a:r>
            <a:r>
              <a:rPr sz="1800" spc="-40" dirty="0">
                <a:latin typeface="Microsoft Sans Serif"/>
                <a:cs typeface="Microsoft Sans Serif"/>
              </a:rPr>
              <a:t>tered  </a:t>
            </a:r>
            <a:r>
              <a:rPr sz="1800" spc="-80" dirty="0">
                <a:latin typeface="Microsoft Sans Serif"/>
                <a:cs typeface="Microsoft Sans Serif"/>
              </a:rPr>
              <a:t>and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bolded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13" name="object 16"/>
          <p:cNvSpPr txBox="1"/>
          <p:nvPr/>
        </p:nvSpPr>
        <p:spPr>
          <a:xfrm>
            <a:off x="333469" y="2836796"/>
            <a:ext cx="1816616" cy="847668"/>
          </a:xfrm>
          <a:prstGeom prst="rect">
            <a:avLst/>
          </a:prstGeom>
          <a:solidFill>
            <a:srgbClr val="9ACD4B"/>
          </a:solidFill>
          <a:ln w="15240">
            <a:solidFill>
              <a:srgbClr val="6F9535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1440" marR="177165">
              <a:lnSpc>
                <a:spcPct val="100000"/>
              </a:lnSpc>
              <a:spcBef>
                <a:spcPts val="850"/>
              </a:spcBef>
            </a:pPr>
            <a:r>
              <a:rPr sz="1600" spc="-345" dirty="0">
                <a:latin typeface="Microsoft Sans Serif"/>
                <a:cs typeface="Microsoft Sans Serif"/>
              </a:rPr>
              <a:t>E</a:t>
            </a:r>
            <a:r>
              <a:rPr sz="1600" spc="-280" dirty="0">
                <a:latin typeface="Microsoft Sans Serif"/>
                <a:cs typeface="Microsoft Sans Serif"/>
              </a:rPr>
              <a:t>n</a:t>
            </a:r>
            <a:r>
              <a:rPr sz="1600" spc="-15" dirty="0">
                <a:latin typeface="Microsoft Sans Serif"/>
                <a:cs typeface="Microsoft Sans Serif"/>
              </a:rPr>
              <a:t>tr</a:t>
            </a:r>
            <a:r>
              <a:rPr sz="1600" spc="-5" dirty="0">
                <a:latin typeface="Microsoft Sans Serif"/>
                <a:cs typeface="Microsoft Sans Serif"/>
              </a:rPr>
              <a:t>i</a:t>
            </a:r>
            <a:r>
              <a:rPr sz="1600" spc="-204" dirty="0">
                <a:latin typeface="Microsoft Sans Serif"/>
                <a:cs typeface="Microsoft Sans Serif"/>
              </a:rPr>
              <a:t>es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ar</a:t>
            </a:r>
            <a:r>
              <a:rPr sz="1600" spc="-20" dirty="0">
                <a:latin typeface="Microsoft Sans Serif"/>
                <a:cs typeface="Microsoft Sans Serif"/>
              </a:rPr>
              <a:t>r</a:t>
            </a:r>
            <a:r>
              <a:rPr sz="1600" spc="-114" dirty="0">
                <a:latin typeface="Microsoft Sans Serif"/>
                <a:cs typeface="Microsoft Sans Serif"/>
              </a:rPr>
              <a:t>an</a:t>
            </a:r>
            <a:r>
              <a:rPr sz="1600" spc="-45" dirty="0">
                <a:latin typeface="Microsoft Sans Serif"/>
                <a:cs typeface="Microsoft Sans Serif"/>
              </a:rPr>
              <a:t>g</a:t>
            </a:r>
            <a:r>
              <a:rPr sz="1600" spc="-55" dirty="0">
                <a:latin typeface="Microsoft Sans Serif"/>
                <a:cs typeface="Microsoft Sans Serif"/>
              </a:rPr>
              <a:t>ed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5" dirty="0">
                <a:latin typeface="Microsoft Sans Serif"/>
                <a:cs typeface="Microsoft Sans Serif"/>
              </a:rPr>
              <a:t>in  </a:t>
            </a:r>
            <a:r>
              <a:rPr sz="1600" spc="-55" dirty="0">
                <a:latin typeface="Microsoft Sans Serif"/>
                <a:cs typeface="Microsoft Sans Serif"/>
              </a:rPr>
              <a:t>alphabetical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order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85" dirty="0">
                <a:latin typeface="Microsoft Sans Serif"/>
                <a:cs typeface="Microsoft Sans Serif"/>
              </a:rPr>
              <a:t>with </a:t>
            </a:r>
            <a:r>
              <a:rPr sz="1600" spc="-465" dirty="0">
                <a:latin typeface="Microsoft Sans Serif"/>
                <a:cs typeface="Microsoft Sans Serif"/>
              </a:rPr>
              <a:t> </a:t>
            </a:r>
            <a:r>
              <a:rPr sz="1600" spc="-100" dirty="0">
                <a:latin typeface="Microsoft Sans Serif"/>
                <a:cs typeface="Microsoft Sans Serif"/>
              </a:rPr>
              <a:t>hanging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0" dirty="0">
                <a:latin typeface="Microsoft Sans Serif"/>
                <a:cs typeface="Microsoft Sans Serif"/>
              </a:rPr>
              <a:t>indent</a:t>
            </a:r>
            <a:endParaRPr sz="16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4184148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96862"/>
            <a:ext cx="7467600" cy="1143000"/>
          </a:xfrm>
        </p:spPr>
        <p:txBody>
          <a:bodyPr/>
          <a:lstStyle/>
          <a:p>
            <a:r>
              <a:rPr lang="en-US" b="1" dirty="0"/>
              <a:t>Reference elements</a:t>
            </a:r>
          </a:p>
        </p:txBody>
      </p:sp>
      <p:sp>
        <p:nvSpPr>
          <p:cNvPr id="4" name="object 14"/>
          <p:cNvSpPr txBox="1">
            <a:spLocks noGrp="1"/>
          </p:cNvSpPr>
          <p:nvPr>
            <p:ph sz="quarter" idx="1"/>
          </p:nvPr>
        </p:nvSpPr>
        <p:spPr>
          <a:xfrm>
            <a:off x="457200" y="846138"/>
            <a:ext cx="7467600" cy="57073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10"/>
              </a:spcBef>
              <a:buSzPct val="123529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US" sz="2100" b="1" dirty="0"/>
              <a:t>Punctuation:</a:t>
            </a:r>
          </a:p>
          <a:p>
            <a:pPr marL="698500" lvl="1" indent="-228600">
              <a:lnSpc>
                <a:spcPct val="100000"/>
              </a:lnSpc>
              <a:spcBef>
                <a:spcPts val="520"/>
              </a:spcBef>
              <a:buSzPct val="123076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lang="en-US" dirty="0"/>
              <a:t>Put a period in between reference elements</a:t>
            </a:r>
          </a:p>
          <a:p>
            <a:pPr marL="698500" lvl="1" indent="-228600">
              <a:lnSpc>
                <a:spcPct val="100000"/>
              </a:lnSpc>
              <a:spcBef>
                <a:spcPts val="505"/>
              </a:spcBef>
              <a:buSzPct val="123076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lang="en-US" dirty="0"/>
              <a:t>Use commas to separate parts of an element</a:t>
            </a:r>
          </a:p>
          <a:p>
            <a:pPr marL="698500" lvl="1" indent="-228600">
              <a:lnSpc>
                <a:spcPct val="100000"/>
              </a:lnSpc>
              <a:spcBef>
                <a:spcPts val="495"/>
              </a:spcBef>
              <a:buSzPct val="123076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lang="en-US" dirty="0"/>
              <a:t>Capitalize the letter of titles, subtitles (after the : ), and proper names</a:t>
            </a:r>
          </a:p>
          <a:p>
            <a:pPr marL="241300" marR="5080" indent="-228600">
              <a:lnSpc>
                <a:spcPct val="100000"/>
              </a:lnSpc>
              <a:spcBef>
                <a:spcPts val="105"/>
              </a:spcBef>
              <a:buSzPct val="123529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00" b="1" dirty="0"/>
              <a:t>Author: </a:t>
            </a:r>
            <a:r>
              <a:rPr sz="2100" dirty="0"/>
              <a:t>the person or group responsible for creating, writing, or editing the content of a work</a:t>
            </a: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SzPct val="123529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00" b="1" dirty="0"/>
              <a:t>Date: </a:t>
            </a:r>
            <a:r>
              <a:rPr sz="2100" dirty="0"/>
              <a:t>date of publication</a:t>
            </a: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SzPct val="123529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00" b="1" dirty="0"/>
              <a:t>Title: </a:t>
            </a:r>
            <a:r>
              <a:rPr sz="2100" dirty="0"/>
              <a:t>the title of the work being cited</a:t>
            </a:r>
          </a:p>
          <a:p>
            <a:pPr marL="698500" lvl="1" indent="-228600">
              <a:lnSpc>
                <a:spcPct val="100000"/>
              </a:lnSpc>
              <a:spcBef>
                <a:spcPts val="490"/>
              </a:spcBef>
              <a:buSzPct val="123529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b="1" dirty="0"/>
              <a:t>Stand-alone titles</a:t>
            </a:r>
            <a:r>
              <a:rPr dirty="0"/>
              <a:t>: book, journal, website, report</a:t>
            </a:r>
          </a:p>
          <a:p>
            <a:pPr marL="698500" lvl="1" indent="-228600">
              <a:lnSpc>
                <a:spcPct val="100000"/>
              </a:lnSpc>
              <a:spcBef>
                <a:spcPts val="505"/>
              </a:spcBef>
              <a:buSzPct val="123529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b="1" dirty="0"/>
              <a:t>Part of a greater whole</a:t>
            </a:r>
            <a:r>
              <a:rPr dirty="0"/>
              <a:t>: article, chapter</a:t>
            </a: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SzPct val="123529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00" b="1" dirty="0"/>
              <a:t>Source: </a:t>
            </a:r>
            <a:r>
              <a:rPr sz="2100" dirty="0"/>
              <a:t>where readers can retrieve the work cited (journal,</a:t>
            </a:r>
            <a:r>
              <a:rPr lang="en-US" sz="2100" dirty="0"/>
              <a:t> </a:t>
            </a:r>
            <a:r>
              <a:rPr sz="2100" dirty="0"/>
              <a:t>website, publisher)</a:t>
            </a:r>
          </a:p>
          <a:p>
            <a:pPr marL="698500" lvl="1" indent="-228600">
              <a:lnSpc>
                <a:spcPct val="100000"/>
              </a:lnSpc>
              <a:spcBef>
                <a:spcPts val="505"/>
              </a:spcBef>
              <a:buSzPct val="123529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b="1" dirty="0"/>
              <a:t>URLs and DOIs</a:t>
            </a:r>
            <a:r>
              <a:rPr dirty="0"/>
              <a:t>: present both as hyperlinks</a:t>
            </a:r>
            <a:endParaRPr lang="en-US" dirty="0"/>
          </a:p>
          <a:p>
            <a:pPr marL="698500" lvl="1" indent="-228600">
              <a:lnSpc>
                <a:spcPct val="100000"/>
              </a:lnSpc>
              <a:spcBef>
                <a:spcPts val="505"/>
              </a:spcBef>
              <a:buSzPct val="123529"/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lang="en-US" b="1" dirty="0"/>
              <a:t>Accessed date </a:t>
            </a:r>
            <a:r>
              <a:rPr lang="en-US" dirty="0"/>
              <a:t>for </a:t>
            </a:r>
            <a:r>
              <a:rPr lang="en-US" b="1" dirty="0"/>
              <a:t>URLs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815784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83"/>
            <a:ext cx="7467600" cy="1143000"/>
          </a:xfrm>
        </p:spPr>
        <p:txBody>
          <a:bodyPr/>
          <a:lstStyle/>
          <a:p>
            <a:r>
              <a:rPr lang="en-US" dirty="0"/>
              <a:t>Citing a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41300" indent="-228600">
              <a:lnSpc>
                <a:spcPct val="100000"/>
              </a:lnSpc>
              <a:spcBef>
                <a:spcPts val="136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spc="-120" dirty="0">
                <a:latin typeface="Microsoft Sans Serif"/>
                <a:cs typeface="Microsoft Sans Serif"/>
              </a:rPr>
              <a:t>Authored</a:t>
            </a:r>
            <a:r>
              <a:rPr lang="en-US" spc="20" dirty="0">
                <a:latin typeface="Microsoft Sans Serif"/>
                <a:cs typeface="Microsoft Sans Serif"/>
              </a:rPr>
              <a:t> </a:t>
            </a:r>
            <a:r>
              <a:rPr lang="en-US" spc="-100" dirty="0">
                <a:latin typeface="Microsoft Sans Serif"/>
                <a:cs typeface="Microsoft Sans Serif"/>
              </a:rPr>
              <a:t>book</a:t>
            </a:r>
            <a:r>
              <a:rPr lang="en-US" spc="25" dirty="0">
                <a:latin typeface="Microsoft Sans Serif"/>
                <a:cs typeface="Microsoft Sans Serif"/>
              </a:rPr>
              <a:t> </a:t>
            </a:r>
            <a:r>
              <a:rPr lang="en-US" spc="-114" dirty="0">
                <a:latin typeface="Microsoft Sans Serif"/>
                <a:cs typeface="Microsoft Sans Serif"/>
              </a:rPr>
              <a:t>(with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100" dirty="0">
                <a:latin typeface="Microsoft Sans Serif"/>
                <a:cs typeface="Microsoft Sans Serif"/>
              </a:rPr>
              <a:t>multiple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130" dirty="0">
                <a:latin typeface="Microsoft Sans Serif"/>
                <a:cs typeface="Microsoft Sans Serif"/>
              </a:rPr>
              <a:t>editions,</a:t>
            </a:r>
            <a:r>
              <a:rPr lang="en-US" spc="65" dirty="0">
                <a:latin typeface="Microsoft Sans Serif"/>
                <a:cs typeface="Microsoft Sans Serif"/>
              </a:rPr>
              <a:t> </a:t>
            </a:r>
            <a:r>
              <a:rPr lang="en-US" spc="-110" dirty="0">
                <a:latin typeface="Microsoft Sans Serif"/>
                <a:cs typeface="Microsoft Sans Serif"/>
              </a:rPr>
              <a:t>with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65" dirty="0">
                <a:latin typeface="Microsoft Sans Serif"/>
                <a:cs typeface="Microsoft Sans Serif"/>
              </a:rPr>
              <a:t>or</a:t>
            </a:r>
            <a:r>
              <a:rPr lang="en-US" spc="30" dirty="0">
                <a:latin typeface="Microsoft Sans Serif"/>
                <a:cs typeface="Microsoft Sans Serif"/>
              </a:rPr>
              <a:t> </a:t>
            </a:r>
            <a:r>
              <a:rPr lang="en-US" spc="-120" dirty="0">
                <a:latin typeface="Microsoft Sans Serif"/>
                <a:cs typeface="Microsoft Sans Serif"/>
              </a:rPr>
              <a:t>without</a:t>
            </a:r>
            <a:r>
              <a:rPr lang="en-US" spc="25" dirty="0">
                <a:latin typeface="Microsoft Sans Serif"/>
                <a:cs typeface="Microsoft Sans Serif"/>
              </a:rPr>
              <a:t> </a:t>
            </a:r>
            <a:r>
              <a:rPr lang="en-US" spc="-15" dirty="0">
                <a:latin typeface="Microsoft Sans Serif"/>
                <a:cs typeface="Microsoft Sans Serif"/>
              </a:rPr>
              <a:t>a</a:t>
            </a:r>
            <a:r>
              <a:rPr lang="en-US" spc="35" dirty="0">
                <a:latin typeface="Microsoft Sans Serif"/>
                <a:cs typeface="Microsoft Sans Serif"/>
              </a:rPr>
              <a:t> </a:t>
            </a:r>
            <a:r>
              <a:rPr lang="en-US" spc="-140" dirty="0">
                <a:latin typeface="Microsoft Sans Serif"/>
                <a:cs typeface="Microsoft Sans Serif"/>
              </a:rPr>
              <a:t>DOI)</a:t>
            </a:r>
          </a:p>
          <a:p>
            <a:pPr marL="241300" indent="-228600">
              <a:spcBef>
                <a:spcPts val="1360"/>
              </a:spcBef>
              <a:buSzPct val="125000"/>
              <a:buFont typeface="Arial MT"/>
              <a:buChar char="•"/>
              <a:tabLst>
                <a:tab pos="241300" algn="l"/>
              </a:tabLst>
            </a:pPr>
            <a:r>
              <a:rPr lang="en-US" b="1" spc="-1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Author(s)’s last names, initials.</a:t>
            </a:r>
            <a:r>
              <a:rPr lang="en-US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(year).</a:t>
            </a:r>
            <a:r>
              <a:rPr lang="en-US" b="1" spc="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i="1" spc="-3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Title</a:t>
            </a:r>
            <a:r>
              <a:rPr lang="en-US" b="1" i="1" spc="1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i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of</a:t>
            </a:r>
            <a:r>
              <a:rPr lang="en-US" b="1" i="1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i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book: Subtitle</a:t>
            </a:r>
            <a:r>
              <a:rPr lang="en-US" b="1" i="1" spc="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(2nd</a:t>
            </a:r>
            <a:r>
              <a:rPr lang="en-US" b="1" spc="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ed.).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Publisher’s</a:t>
            </a:r>
            <a:r>
              <a:rPr lang="en-US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name. Place of publication/ DOI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1270"/>
              </a:spcBef>
              <a:buNone/>
            </a:pPr>
            <a:r>
              <a:rPr lang="en-US" spc="-10" dirty="0">
                <a:latin typeface="Times New Roman"/>
                <a:cs typeface="Times New Roman"/>
              </a:rPr>
              <a:t>Burgess,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R.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(2019).</a:t>
            </a:r>
            <a:r>
              <a:rPr lang="en-US" spc="2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Rethinking</a:t>
            </a:r>
            <a:r>
              <a:rPr lang="en-US" i="1" spc="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global</a:t>
            </a:r>
            <a:r>
              <a:rPr lang="en-US" i="1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health:</a:t>
            </a:r>
            <a:r>
              <a:rPr lang="en-US" i="1" spc="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Frameworks</a:t>
            </a:r>
            <a:r>
              <a:rPr lang="en-US" i="1" spc="-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of</a:t>
            </a:r>
            <a:r>
              <a:rPr lang="en-US" i="1" spc="15" dirty="0">
                <a:latin typeface="Times New Roman"/>
                <a:cs typeface="Times New Roman"/>
              </a:rPr>
              <a:t> </a:t>
            </a:r>
            <a:r>
              <a:rPr lang="en-US" i="1" spc="-45" dirty="0">
                <a:latin typeface="Times New Roman"/>
                <a:cs typeface="Times New Roman"/>
              </a:rPr>
              <a:t>power. </a:t>
            </a:r>
            <a:r>
              <a:rPr lang="en-US" spc="-5" dirty="0">
                <a:latin typeface="Times New Roman"/>
                <a:cs typeface="Times New Roman"/>
              </a:rPr>
              <a:t>Routledge. London</a:t>
            </a:r>
          </a:p>
          <a:p>
            <a:pPr marL="0" indent="0">
              <a:spcBef>
                <a:spcPts val="1270"/>
              </a:spcBef>
              <a:buNone/>
            </a:pPr>
            <a:r>
              <a:rPr lang="en-US" spc="-10" dirty="0">
                <a:latin typeface="Times New Roman"/>
                <a:cs typeface="Times New Roman"/>
              </a:rPr>
              <a:t>Burgess,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R. &amp; Rule, A.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(2019).</a:t>
            </a:r>
            <a:r>
              <a:rPr lang="en-US" spc="2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Rethinking</a:t>
            </a:r>
            <a:r>
              <a:rPr lang="en-US" i="1" spc="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global</a:t>
            </a:r>
            <a:r>
              <a:rPr lang="en-US" i="1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health:</a:t>
            </a:r>
            <a:r>
              <a:rPr lang="en-US" i="1" spc="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Frameworks</a:t>
            </a:r>
            <a:r>
              <a:rPr lang="en-US" i="1" spc="-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of</a:t>
            </a:r>
            <a:r>
              <a:rPr lang="en-US" i="1" spc="15" dirty="0">
                <a:latin typeface="Times New Roman"/>
                <a:cs typeface="Times New Roman"/>
              </a:rPr>
              <a:t> </a:t>
            </a:r>
            <a:r>
              <a:rPr lang="en-US" i="1" spc="-45" dirty="0">
                <a:latin typeface="Times New Roman"/>
                <a:cs typeface="Times New Roman"/>
              </a:rPr>
              <a:t>power. </a:t>
            </a:r>
            <a:r>
              <a:rPr lang="en-US" spc="-5" dirty="0">
                <a:latin typeface="Times New Roman"/>
                <a:cs typeface="Times New Roman"/>
              </a:rPr>
              <a:t>Routledge. London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1260"/>
              </a:spcBef>
              <a:buNone/>
            </a:pPr>
            <a:r>
              <a:rPr lang="en-US" spc="-5" dirty="0">
                <a:latin typeface="Times New Roman"/>
                <a:cs typeface="Times New Roman"/>
              </a:rPr>
              <a:t>Brown,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L.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S.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(2018).</a:t>
            </a:r>
            <a:r>
              <a:rPr lang="en-US" spc="2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Feminist</a:t>
            </a:r>
            <a:r>
              <a:rPr lang="en-US" i="1" spc="10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therapy</a:t>
            </a:r>
            <a:r>
              <a:rPr lang="en-US" i="1" spc="2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(2nd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ed.).</a:t>
            </a:r>
            <a:r>
              <a:rPr lang="en-US" spc="-1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Routledge.</a:t>
            </a:r>
            <a:r>
              <a:rPr lang="en-US" spc="25" dirty="0">
                <a:latin typeface="Times New Roman"/>
                <a:cs typeface="Times New Roman"/>
              </a:rPr>
              <a:t> </a:t>
            </a:r>
            <a:r>
              <a:rPr lang="en-US" u="heavy" spc="-5" dirty="0">
                <a:uFill>
                  <a:solidFill>
                    <a:srgbClr val="B8F955"/>
                  </a:solidFill>
                </a:uFill>
                <a:latin typeface="Times New Roman"/>
                <a:cs typeface="Times New Roman"/>
                <a:hlinkClick r:id="rId2"/>
              </a:rPr>
              <a:t>https://doi.org/10.1037/0000092-000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0198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Citing a journal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2700" indent="0">
              <a:lnSpc>
                <a:spcPct val="100000"/>
              </a:lnSpc>
              <a:spcBef>
                <a:spcPts val="1625"/>
              </a:spcBef>
              <a:buSzPct val="125000"/>
              <a:buNone/>
              <a:tabLst>
                <a:tab pos="241300" algn="l"/>
              </a:tabLst>
            </a:pPr>
            <a:r>
              <a:rPr lang="en-US" spc="-80" dirty="0">
                <a:latin typeface="Microsoft Sans Serif"/>
                <a:cs typeface="Microsoft Sans Serif"/>
              </a:rPr>
              <a:t>Article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110" dirty="0">
                <a:latin typeface="Microsoft Sans Serif"/>
                <a:cs typeface="Microsoft Sans Serif"/>
              </a:rPr>
              <a:t>with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15" dirty="0">
                <a:latin typeface="Microsoft Sans Serif"/>
                <a:cs typeface="Microsoft Sans Serif"/>
              </a:rPr>
              <a:t>a</a:t>
            </a:r>
            <a:r>
              <a:rPr lang="en-US" spc="30" dirty="0">
                <a:latin typeface="Microsoft Sans Serif"/>
                <a:cs typeface="Microsoft Sans Serif"/>
              </a:rPr>
              <a:t> </a:t>
            </a:r>
            <a:r>
              <a:rPr lang="en-US" spc="-140" dirty="0">
                <a:latin typeface="Microsoft Sans Serif"/>
                <a:cs typeface="Microsoft Sans Serif"/>
              </a:rPr>
              <a:t>DOI</a:t>
            </a:r>
            <a:r>
              <a:rPr lang="en-US" spc="35" dirty="0">
                <a:latin typeface="Microsoft Sans Serif"/>
                <a:cs typeface="Microsoft Sans Serif"/>
              </a:rPr>
              <a:t> </a:t>
            </a:r>
            <a:r>
              <a:rPr lang="en-US" spc="-65" dirty="0">
                <a:latin typeface="Microsoft Sans Serif"/>
                <a:cs typeface="Microsoft Sans Serif"/>
              </a:rPr>
              <a:t>or</a:t>
            </a:r>
            <a:r>
              <a:rPr lang="en-US" spc="30" dirty="0">
                <a:latin typeface="Microsoft Sans Serif"/>
                <a:cs typeface="Microsoft Sans Serif"/>
              </a:rPr>
              <a:t> </a:t>
            </a:r>
            <a:r>
              <a:rPr lang="en-US" spc="-380" dirty="0">
                <a:latin typeface="Microsoft Sans Serif"/>
                <a:cs typeface="Microsoft Sans Serif"/>
              </a:rPr>
              <a:t>URL </a:t>
            </a:r>
            <a:r>
              <a:rPr lang="en-US" spc="-375" dirty="0">
                <a:latin typeface="Microsoft Sans Serif"/>
                <a:cs typeface="Microsoft Sans Serif"/>
              </a:rPr>
              <a:t> </a:t>
            </a:r>
            <a:r>
              <a:rPr lang="en-US" spc="-15" dirty="0">
                <a:latin typeface="Microsoft Sans Serif"/>
                <a:cs typeface="Microsoft Sans Serif"/>
              </a:rPr>
              <a:t>(if</a:t>
            </a:r>
            <a:r>
              <a:rPr lang="en-US" spc="114" dirty="0">
                <a:latin typeface="Microsoft Sans Serif"/>
                <a:cs typeface="Microsoft Sans Serif"/>
              </a:rPr>
              <a:t> </a:t>
            </a:r>
            <a:r>
              <a:rPr lang="en-US" spc="-125" dirty="0">
                <a:latin typeface="Microsoft Sans Serif"/>
                <a:cs typeface="Microsoft Sans Serif"/>
              </a:rPr>
              <a:t>given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110" dirty="0">
                <a:latin typeface="Microsoft Sans Serif"/>
                <a:cs typeface="Microsoft Sans Serif"/>
              </a:rPr>
              <a:t>both,</a:t>
            </a:r>
            <a:r>
              <a:rPr lang="en-US" spc="40" dirty="0">
                <a:latin typeface="Microsoft Sans Serif"/>
                <a:cs typeface="Microsoft Sans Serif"/>
              </a:rPr>
              <a:t> </a:t>
            </a:r>
            <a:r>
              <a:rPr lang="en-US" spc="-200" dirty="0">
                <a:latin typeface="Microsoft Sans Serif"/>
                <a:cs typeface="Microsoft Sans Serif"/>
              </a:rPr>
              <a:t>choose</a:t>
            </a:r>
            <a:r>
              <a:rPr lang="en-US" spc="45" dirty="0">
                <a:latin typeface="Microsoft Sans Serif"/>
                <a:cs typeface="Microsoft Sans Serif"/>
              </a:rPr>
              <a:t> </a:t>
            </a:r>
            <a:r>
              <a:rPr lang="en-US" spc="-135" dirty="0">
                <a:latin typeface="Microsoft Sans Serif"/>
                <a:cs typeface="Microsoft Sans Serif"/>
              </a:rPr>
              <a:t>the</a:t>
            </a:r>
            <a:r>
              <a:rPr lang="en-US" spc="30" dirty="0">
                <a:latin typeface="Microsoft Sans Serif"/>
                <a:cs typeface="Microsoft Sans Serif"/>
              </a:rPr>
              <a:t> </a:t>
            </a:r>
            <a:r>
              <a:rPr lang="en-US" spc="-140" dirty="0">
                <a:latin typeface="Microsoft Sans Serif"/>
                <a:cs typeface="Microsoft Sans Serif"/>
              </a:rPr>
              <a:t>DOI)</a:t>
            </a:r>
            <a:endParaRPr lang="en-US" dirty="0">
              <a:latin typeface="Microsoft Sans Serif"/>
              <a:cs typeface="Microsoft Sans Serif"/>
            </a:endParaRPr>
          </a:p>
          <a:p>
            <a:pPr marL="0" indent="0">
              <a:lnSpc>
                <a:spcPct val="100000"/>
              </a:lnSpc>
              <a:spcBef>
                <a:spcPts val="1525"/>
              </a:spcBef>
              <a:buNone/>
            </a:pPr>
            <a:r>
              <a:rPr lang="en-US" spc="-1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Author,</a:t>
            </a:r>
            <a:r>
              <a:rPr lang="en-US" spc="-12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A.</a:t>
            </a:r>
            <a:r>
              <a:rPr lang="en-US" spc="-114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A.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&amp;</a:t>
            </a:r>
            <a:r>
              <a:rPr lang="en-US" spc="-114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1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Author,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B.</a:t>
            </a:r>
            <a:r>
              <a:rPr lang="en-US" spc="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B.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(year).</a:t>
            </a:r>
            <a:r>
              <a:rPr lang="en-US" spc="-3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1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Title:</a:t>
            </a:r>
            <a:r>
              <a:rPr lang="en-US" spc="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Subtitle.</a:t>
            </a:r>
            <a:r>
              <a:rPr lang="en-US" spc="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i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Journal </a:t>
            </a:r>
            <a:r>
              <a:rPr lang="en-US" i="1" spc="-2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Title/name,</a:t>
            </a:r>
            <a:r>
              <a:rPr lang="en-US" i="1" spc="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pc="-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Volume(issue),</a:t>
            </a:r>
            <a:r>
              <a:rPr lang="en-US" spc="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pages number. </a:t>
            </a:r>
            <a:r>
              <a:rPr lang="en-US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DOI.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1525"/>
              </a:spcBef>
              <a:buNone/>
            </a:pPr>
            <a:r>
              <a:rPr lang="en-US" spc="-20" dirty="0">
                <a:latin typeface="Times New Roman"/>
                <a:cs typeface="Times New Roman"/>
              </a:rPr>
              <a:t>McCauley,</a:t>
            </a:r>
            <a:r>
              <a:rPr lang="en-US" spc="-1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S.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M.,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&amp;</a:t>
            </a:r>
            <a:r>
              <a:rPr lang="en-US" spc="1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Christiansen,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M.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10" dirty="0">
                <a:latin typeface="Times New Roman"/>
                <a:cs typeface="Times New Roman"/>
              </a:rPr>
              <a:t>H.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(2019).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Language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learning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as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language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use:</a:t>
            </a:r>
            <a:r>
              <a:rPr lang="en-US" spc="-12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A</a:t>
            </a:r>
            <a:r>
              <a:rPr lang="en-US" spc="-12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cross-linguistic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model</a:t>
            </a:r>
            <a:r>
              <a:rPr lang="en-US" spc="2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of</a:t>
            </a:r>
            <a:r>
              <a:rPr lang="en-US" spc="5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child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language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5" dirty="0">
                <a:latin typeface="Times New Roman"/>
                <a:cs typeface="Times New Roman"/>
              </a:rPr>
              <a:t>development.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i="1" spc="-5" dirty="0">
                <a:latin typeface="Times New Roman"/>
                <a:cs typeface="Times New Roman"/>
              </a:rPr>
              <a:t>Psychological</a:t>
            </a:r>
            <a:r>
              <a:rPr lang="en-US" i="1" spc="10" dirty="0">
                <a:latin typeface="Times New Roman"/>
                <a:cs typeface="Times New Roman"/>
              </a:rPr>
              <a:t> </a:t>
            </a:r>
            <a:r>
              <a:rPr lang="en-US" i="1" spc="-30" dirty="0">
                <a:latin typeface="Times New Roman"/>
                <a:cs typeface="Times New Roman"/>
              </a:rPr>
              <a:t>Review,</a:t>
            </a:r>
            <a:r>
              <a:rPr lang="en-US" i="1" spc="4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126(1),</a:t>
            </a:r>
            <a:r>
              <a:rPr lang="en-US" spc="10" dirty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1-15.</a:t>
            </a:r>
            <a:r>
              <a:rPr lang="en-US" spc="15" dirty="0">
                <a:latin typeface="Times New Roman"/>
                <a:cs typeface="Times New Roman"/>
              </a:rPr>
              <a:t> </a:t>
            </a:r>
            <a:r>
              <a:rPr lang="en-US" u="heavy" spc="-5" dirty="0">
                <a:solidFill>
                  <a:srgbClr val="B8F955"/>
                </a:solidFill>
                <a:uFill>
                  <a:solidFill>
                    <a:srgbClr val="B8F955"/>
                  </a:solidFill>
                </a:uFill>
                <a:latin typeface="Times New Roman"/>
                <a:cs typeface="Times New Roman"/>
                <a:hlinkClick r:id="rId2"/>
              </a:rPr>
              <a:t>https://doi.org/10.1037/rev0000126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0668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Citing online sources: weblogs, posts, website, videos/audios (e.g. YouTube)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13971"/>
            <a:ext cx="7924800" cy="48737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070C0"/>
                </a:solidFill>
              </a:rPr>
              <a:t>Author’s last name, initials. (Year, Month, day that it was published or updated – if unavailable, use write </a:t>
            </a:r>
            <a:r>
              <a:rPr lang="en-US" sz="2600" b="1" u="sng" dirty="0">
                <a:solidFill>
                  <a:srgbClr val="0070C0"/>
                </a:solidFill>
              </a:rPr>
              <a:t>Undated</a:t>
            </a:r>
            <a:r>
              <a:rPr lang="en-US" sz="2600" b="1" dirty="0">
                <a:solidFill>
                  <a:srgbClr val="0070C0"/>
                </a:solidFill>
              </a:rPr>
              <a:t>). Title: Subtitle of the articles (if not found, substitute this with the name of the website/blog). URL/link of the source. Accessed date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GB" sz="2300" b="1" dirty="0"/>
              <a:t>Example of website/weblog)</a:t>
            </a:r>
          </a:p>
          <a:p>
            <a:pPr marL="0" indent="0">
              <a:buNone/>
            </a:pPr>
            <a:r>
              <a:rPr lang="en-GB" sz="2300" dirty="0"/>
              <a:t>Overo, N. (2022, May 2). Here are 5 sustainable Nigerian fashion brands.  </a:t>
            </a:r>
            <a:r>
              <a:rPr lang="en-GB" sz="2300" u="sng" dirty="0">
                <a:hlinkClick r:id="rId2"/>
              </a:rPr>
              <a:t>https://culturecustodian.com/here-are-5-sustainable-nigerian-fashion-brands/</a:t>
            </a:r>
            <a:r>
              <a:rPr lang="en-GB" sz="2300" dirty="0"/>
              <a:t> Accessed February 8, 2023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dirty="0"/>
              <a:t>Kay, L. (Undated). Here are 5 sustainable Nigerian fashion brands. </a:t>
            </a:r>
            <a:r>
              <a:rPr lang="en-GB" sz="2300" u="sng" dirty="0">
                <a:hlinkClick r:id="rId2"/>
              </a:rPr>
              <a:t>https://culturecustodian.com/here-are-5-sustainable-nigerian-fashion-brands/</a:t>
            </a:r>
            <a:r>
              <a:rPr lang="en-GB" sz="2300" dirty="0"/>
              <a:t> Accessed February 8, 2023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b="1" dirty="0"/>
              <a:t>Example from YouTube Video</a:t>
            </a:r>
            <a:endParaRPr lang="en-US" sz="2300" b="1" dirty="0"/>
          </a:p>
          <a:p>
            <a:pPr marL="0" indent="0">
              <a:buNone/>
            </a:pPr>
            <a:r>
              <a:rPr lang="en-US" sz="2300" dirty="0"/>
              <a:t>Weird J. (2020). Project planning for beginners – Project management training. </a:t>
            </a:r>
            <a:r>
              <a:rPr lang="en-US" sz="2300" dirty="0">
                <a:hlinkClick r:id="rId3"/>
              </a:rPr>
              <a:t>https://youtu.be/00rzg3y6hJc</a:t>
            </a:r>
            <a:r>
              <a:rPr lang="en-US" sz="2300" dirty="0"/>
              <a:t>. </a:t>
            </a:r>
            <a:r>
              <a:rPr lang="en-GB" sz="2300" dirty="0"/>
              <a:t>Accessed February 8, 2023</a:t>
            </a:r>
          </a:p>
          <a:p>
            <a:pPr marL="0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2300" dirty="0"/>
              <a:t>Girdler, A. (2021). How to write a project plan: Project planning steps that work. </a:t>
            </a:r>
            <a:r>
              <a:rPr lang="en-GB" sz="2300" dirty="0">
                <a:hlinkClick r:id="rId4"/>
              </a:rPr>
              <a:t>https://youtu.be/Lt9_4vzPdlo</a:t>
            </a:r>
            <a:r>
              <a:rPr lang="en-GB" sz="2300" dirty="0"/>
              <a:t>. Accessed February </a:t>
            </a:r>
            <a:r>
              <a:rPr lang="en-GB" dirty="0"/>
              <a:t>8, 2023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8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MLA Format: Works cited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4" b="-7074"/>
          <a:stretch/>
        </p:blipFill>
        <p:spPr bwMode="auto">
          <a:xfrm>
            <a:off x="0" y="1920240"/>
            <a:ext cx="9273000" cy="364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323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10491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MLA’s works cited cont’d.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Book</a:t>
            </a:r>
            <a:endParaRPr lang="en-US" sz="3200" dirty="0"/>
          </a:p>
          <a:p>
            <a:r>
              <a:rPr lang="en-US" sz="3200" b="1" dirty="0"/>
              <a:t>Journal Article</a:t>
            </a:r>
          </a:p>
          <a:p>
            <a:r>
              <a:rPr lang="en-US" sz="3200" b="1" dirty="0"/>
              <a:t>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61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FORMAT: MLA 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4182" y="4181726"/>
            <a:ext cx="7467600" cy="135421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Example</a:t>
            </a:r>
            <a:br>
              <a:rPr lang="en-US" sz="2800" dirty="0"/>
            </a:br>
            <a:r>
              <a:rPr lang="en-US" dirty="0"/>
              <a:t>Adams, Ansel, L. </a:t>
            </a:r>
            <a:r>
              <a:rPr lang="en-US" i="1" dirty="0"/>
              <a:t>An autobiography</a:t>
            </a:r>
            <a:r>
              <a:rPr lang="en-US" dirty="0"/>
              <a:t>.</a:t>
            </a:r>
            <a:r>
              <a:rPr lang="en-US" b="1" dirty="0"/>
              <a:t> </a:t>
            </a:r>
            <a:r>
              <a:rPr lang="en-US" dirty="0"/>
              <a:t>Boston, MA: Little &amp; Brown. 1985.</a:t>
            </a:r>
            <a:endParaRPr lang="en-US" sz="2800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2673" y="1650077"/>
            <a:ext cx="7370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60"/>
              </a:spcBef>
              <a:buSzPct val="125000"/>
              <a:tabLst>
                <a:tab pos="241300" algn="l"/>
              </a:tabLst>
            </a:pPr>
            <a:r>
              <a:rPr lang="en-US" sz="2400" spc="-15" dirty="0">
                <a:solidFill>
                  <a:srgbClr val="0070C0"/>
                </a:solidFill>
                <a:latin typeface="Times New Roman"/>
                <a:cs typeface="Times New Roman"/>
              </a:rPr>
              <a:t>Author(s)’s last and first name,  Author(s)’s middle name as initial (if available).</a:t>
            </a:r>
            <a:r>
              <a:rPr lang="en-US" sz="2400" spc="-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4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Title</a:t>
            </a:r>
            <a:r>
              <a:rPr lang="en-US" sz="2400" i="1" spc="15" dirty="0">
                <a:solidFill>
                  <a:srgbClr val="0070C0"/>
                </a:solidFill>
                <a:latin typeface="Times New Roman"/>
                <a:cs typeface="Times New Roman"/>
              </a:rPr>
              <a:t> in italics</a:t>
            </a:r>
            <a:r>
              <a:rPr lang="en-US" sz="2400" spc="15" dirty="0">
                <a:solidFill>
                  <a:srgbClr val="0070C0"/>
                </a:solidFill>
                <a:latin typeface="Times New Roman"/>
                <a:cs typeface="Times New Roman"/>
              </a:rPr>
              <a:t>. Where published/place of publication: Who published/publisher’s name</a:t>
            </a:r>
            <a:r>
              <a:rPr lang="en-US" sz="2400" spc="5" dirty="0">
                <a:solidFill>
                  <a:srgbClr val="0070C0"/>
                </a:solidFill>
                <a:latin typeface="Times New Roman"/>
                <a:cs typeface="Times New Roman"/>
              </a:rPr>
              <a:t>. year of publication/when published </a:t>
            </a:r>
          </a:p>
        </p:txBody>
      </p:sp>
    </p:spTree>
    <p:extLst>
      <p:ext uri="{BB962C8B-B14F-4D97-AF65-F5344CB8AC3E}">
        <p14:creationId xmlns:p14="http://schemas.microsoft.com/office/powerpoint/2010/main" val="13949699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FORMAT: MLA JOURNAL ARTICLE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54182" y="1830186"/>
            <a:ext cx="7370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60"/>
              </a:spcBef>
              <a:buSzPct val="125000"/>
              <a:tabLst>
                <a:tab pos="241300" algn="l"/>
              </a:tabLst>
            </a:pPr>
            <a:r>
              <a:rPr lang="en-US" sz="2400" spc="-15" dirty="0">
                <a:solidFill>
                  <a:srgbClr val="0070C0"/>
                </a:solidFill>
                <a:latin typeface="Times New Roman"/>
                <a:cs typeface="Times New Roman"/>
              </a:rPr>
              <a:t>Author(s)’s last and first names,  Author(s)’s middle name as initials (if available).</a:t>
            </a:r>
            <a:r>
              <a:rPr lang="en-US" sz="2400" spc="-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400" spc="-30" dirty="0">
                <a:solidFill>
                  <a:srgbClr val="0070C0"/>
                </a:solidFill>
                <a:latin typeface="Times New Roman"/>
                <a:cs typeface="Times New Roman"/>
              </a:rPr>
              <a:t>Title</a:t>
            </a:r>
            <a:r>
              <a:rPr lang="en-US" sz="2400" spc="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rgbClr val="0070C0"/>
                </a:solidFill>
                <a:latin typeface="Times New Roman"/>
                <a:cs typeface="Times New Roman"/>
              </a:rPr>
              <a:t>of</a:t>
            </a:r>
            <a:r>
              <a:rPr lang="en-US" sz="2400" spc="-10" dirty="0">
                <a:solidFill>
                  <a:srgbClr val="0070C0"/>
                </a:solidFill>
                <a:latin typeface="Times New Roman"/>
                <a:cs typeface="Times New Roman"/>
              </a:rPr>
              <a:t> article (in quotes)</a:t>
            </a:r>
            <a:r>
              <a:rPr lang="en-US" sz="2400" i="1" spc="5" dirty="0">
                <a:solidFill>
                  <a:srgbClr val="0070C0"/>
                </a:solidFill>
                <a:latin typeface="Times New Roman"/>
                <a:cs typeface="Times New Roman"/>
              </a:rPr>
              <a:t>. </a:t>
            </a:r>
            <a:r>
              <a:rPr lang="en-US" sz="2400" spc="5" dirty="0">
                <a:solidFill>
                  <a:srgbClr val="0070C0"/>
                </a:solidFill>
                <a:latin typeface="Times New Roman"/>
                <a:cs typeface="Times New Roman"/>
              </a:rPr>
              <a:t>Name of the journal (in italics, first letter of all principle words capitalized). Volume number. Issue number (Year of publication): </a:t>
            </a:r>
            <a:r>
              <a:rPr lang="en-US" sz="2400" dirty="0">
                <a:solidFill>
                  <a:srgbClr val="0070C0"/>
                </a:solidFill>
                <a:latin typeface="Times New Roman"/>
                <a:cs typeface="Times New Roman"/>
              </a:rPr>
              <a:t>page numbers</a:t>
            </a:r>
            <a:r>
              <a:rPr lang="en-US" sz="2400" spc="-5" dirty="0">
                <a:solidFill>
                  <a:srgbClr val="0070C0"/>
                </a:solidFill>
                <a:latin typeface="Times New Roman"/>
                <a:cs typeface="Times New Roman"/>
              </a:rPr>
              <a:t>. DOI</a:t>
            </a:r>
            <a:endParaRPr lang="en-US"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4182" y="3907122"/>
            <a:ext cx="78832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Coman</a:t>
            </a:r>
            <a:r>
              <a:rPr lang="en-US" sz="2000" dirty="0"/>
              <a:t>, Marcia J. and Kathy, Heavers. “Social class and college  	costs: Examining the financial nexus between college choice 	and persistence.” </a:t>
            </a:r>
            <a:r>
              <a:rPr lang="en-US" sz="2000" i="1" dirty="0"/>
              <a:t>The Journal of Higher Education, </a:t>
            </a:r>
            <a:r>
              <a:rPr lang="en-US" sz="2000" dirty="0"/>
              <a:t>73. 2 	(2002): 89-236.</a:t>
            </a:r>
          </a:p>
        </p:txBody>
      </p:sp>
    </p:spTree>
    <p:extLst>
      <p:ext uri="{BB962C8B-B14F-4D97-AF65-F5344CB8AC3E}">
        <p14:creationId xmlns:p14="http://schemas.microsoft.com/office/powerpoint/2010/main" val="3732238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490" y="198923"/>
            <a:ext cx="7467600" cy="1143000"/>
          </a:xfrm>
        </p:spPr>
        <p:txBody>
          <a:bodyPr/>
          <a:lstStyle/>
          <a:p>
            <a:r>
              <a:rPr lang="en-US" dirty="0"/>
              <a:t>FORMAT: MLA Website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330" y="4041647"/>
            <a:ext cx="7426434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Website Example</a:t>
            </a:r>
          </a:p>
          <a:p>
            <a:r>
              <a:rPr lang="en-US" sz="2000" dirty="0"/>
              <a:t>Kenneth, Iron .A.  “A Buddhist response to human </a:t>
            </a:r>
          </a:p>
          <a:p>
            <a:r>
              <a:rPr lang="en-US" sz="2000" dirty="0"/>
              <a:t>        rights”. </a:t>
            </a:r>
            <a:r>
              <a:rPr lang="en-US" sz="2000" i="1" dirty="0"/>
              <a:t>Buddhist Ethics. </a:t>
            </a:r>
            <a:r>
              <a:rPr lang="en-US" sz="2000" dirty="0"/>
              <a:t>January 2016.     	</a:t>
            </a:r>
            <a:r>
              <a:rPr lang="en-US" sz="2000" i="1" u="sng" dirty="0">
                <a:hlinkClick r:id="rId2"/>
              </a:rPr>
              <a:t>http://www.cac.psu.edu/jbe/twocont.html</a:t>
            </a:r>
            <a:r>
              <a:rPr lang="en-US" sz="2000" i="1" dirty="0"/>
              <a:t>. </a:t>
            </a:r>
            <a:r>
              <a:rPr lang="en-US" sz="2000" dirty="0"/>
              <a:t>Accessed 	February  3, 2017.</a:t>
            </a:r>
          </a:p>
        </p:txBody>
      </p:sp>
      <p:sp>
        <p:nvSpPr>
          <p:cNvPr id="3" name="Rectangle 2"/>
          <p:cNvSpPr/>
          <p:nvPr/>
        </p:nvSpPr>
        <p:spPr>
          <a:xfrm>
            <a:off x="692330" y="1595500"/>
            <a:ext cx="74264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60"/>
              </a:spcBef>
              <a:buSzPct val="125000"/>
              <a:tabLst>
                <a:tab pos="241300" algn="l"/>
              </a:tabLst>
            </a:pPr>
            <a:r>
              <a:rPr lang="en-US" sz="2400" spc="-15" dirty="0">
                <a:solidFill>
                  <a:srgbClr val="0070C0"/>
                </a:solidFill>
                <a:latin typeface="Times New Roman"/>
                <a:cs typeface="Times New Roman"/>
              </a:rPr>
              <a:t>Author(s)’s last and first names, middle name as initial (if available).</a:t>
            </a:r>
            <a:r>
              <a:rPr lang="en-US" sz="2400" spc="-5" dirty="0">
                <a:solidFill>
                  <a:srgbClr val="0070C0"/>
                </a:solidFill>
                <a:latin typeface="Times New Roman"/>
                <a:cs typeface="Times New Roman"/>
              </a:rPr>
              <a:t> “</a:t>
            </a:r>
            <a:r>
              <a:rPr lang="en-US" sz="2400" spc="-30" dirty="0">
                <a:solidFill>
                  <a:srgbClr val="0070C0"/>
                </a:solidFill>
                <a:latin typeface="Times New Roman"/>
                <a:cs typeface="Times New Roman"/>
              </a:rPr>
              <a:t>Title</a:t>
            </a:r>
            <a:r>
              <a:rPr lang="en-US" sz="2400" spc="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rgbClr val="0070C0"/>
                </a:solidFill>
                <a:latin typeface="Times New Roman"/>
                <a:cs typeface="Times New Roman"/>
              </a:rPr>
              <a:t>of</a:t>
            </a:r>
            <a:r>
              <a:rPr lang="en-US" sz="2400" spc="-10" dirty="0">
                <a:solidFill>
                  <a:srgbClr val="0070C0"/>
                </a:solidFill>
                <a:latin typeface="Times New Roman"/>
                <a:cs typeface="Times New Roman"/>
              </a:rPr>
              <a:t> article in quote”</a:t>
            </a:r>
            <a:r>
              <a:rPr lang="en-US" sz="2400" i="1" spc="5" dirty="0">
                <a:solidFill>
                  <a:srgbClr val="0070C0"/>
                </a:solidFill>
                <a:latin typeface="Times New Roman"/>
                <a:cs typeface="Times New Roman"/>
              </a:rPr>
              <a:t>. </a:t>
            </a:r>
            <a:r>
              <a:rPr lang="en-US" sz="2400" spc="5" dirty="0">
                <a:solidFill>
                  <a:srgbClr val="0070C0"/>
                </a:solidFill>
                <a:latin typeface="Times New Roman"/>
                <a:cs typeface="Times New Roman"/>
              </a:rPr>
              <a:t>Name of the website. Date (month and year) of publication or date last updated—if not found, write </a:t>
            </a:r>
            <a:r>
              <a:rPr lang="en-US" sz="2400" spc="5" dirty="0" err="1">
                <a:solidFill>
                  <a:srgbClr val="0070C0"/>
                </a:solidFill>
                <a:latin typeface="Times New Roman"/>
                <a:cs typeface="Times New Roman"/>
              </a:rPr>
              <a:t>n.d.</a:t>
            </a:r>
            <a:r>
              <a:rPr lang="en-US" sz="2400" spc="5" dirty="0">
                <a:solidFill>
                  <a:srgbClr val="0070C0"/>
                </a:solidFill>
                <a:latin typeface="Times New Roman"/>
                <a:cs typeface="Times New Roman"/>
              </a:rPr>
              <a:t> (no date). URL/link. Date accessed</a:t>
            </a:r>
            <a:endParaRPr lang="en-US"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2343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Sample Book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sz="2800"/>
          </a:p>
        </p:txBody>
      </p:sp>
      <p:sp>
        <p:nvSpPr>
          <p:cNvPr id="922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800" b="1" dirty="0"/>
              <a:t>Developing Study Skill, Taking Notes and Tests, Using Dictionaries and Libraries. </a:t>
            </a:r>
          </a:p>
          <a:p>
            <a:pPr>
              <a:buFontTx/>
              <a:buNone/>
            </a:pPr>
            <a:r>
              <a:rPr lang="en-US" sz="1800" b="1" dirty="0"/>
              <a:t>Marcia J </a:t>
            </a:r>
            <a:r>
              <a:rPr lang="en-US" sz="1800" b="1" dirty="0" err="1"/>
              <a:t>Coman</a:t>
            </a:r>
            <a:r>
              <a:rPr lang="en-US" sz="1800" b="1" dirty="0"/>
              <a:t> and Kathy L. Heavers, </a:t>
            </a:r>
          </a:p>
          <a:p>
            <a:pPr>
              <a:buFontTx/>
              <a:buNone/>
            </a:pPr>
            <a:r>
              <a:rPr lang="en-US" sz="1800" b="1" dirty="0"/>
              <a:t>NTC Publishing Group,</a:t>
            </a:r>
          </a:p>
          <a:p>
            <a:pPr>
              <a:buFontTx/>
              <a:buNone/>
            </a:pPr>
            <a:r>
              <a:rPr lang="en-US" sz="1800" b="1" dirty="0"/>
              <a:t>Lincolnwood, Illinois, </a:t>
            </a:r>
          </a:p>
          <a:p>
            <a:pPr>
              <a:buFontTx/>
              <a:buNone/>
            </a:pPr>
            <a:r>
              <a:rPr lang="en-US" sz="1800" b="1" dirty="0"/>
              <a:t>1998  </a:t>
            </a:r>
          </a:p>
          <a:p>
            <a:pPr>
              <a:buFontTx/>
              <a:buNone/>
            </a:pPr>
            <a:r>
              <a:rPr lang="en-US" sz="2000" dirty="0"/>
              <a:t>  </a:t>
            </a:r>
            <a:endParaRPr lang="en-US" sz="2000" b="1" dirty="0"/>
          </a:p>
          <a:p>
            <a:r>
              <a:rPr lang="en-US" sz="1600" dirty="0"/>
              <a:t>The information needed for a book citation is:</a:t>
            </a:r>
            <a:br>
              <a:rPr lang="en-US" sz="1600" dirty="0"/>
            </a:br>
            <a:r>
              <a:rPr lang="en-US" sz="1600" dirty="0"/>
              <a:t>            Author</a:t>
            </a:r>
            <a:br>
              <a:rPr lang="en-US" sz="1600" dirty="0"/>
            </a:br>
            <a:r>
              <a:rPr lang="en-US" sz="1600" dirty="0"/>
              <a:t>            Title</a:t>
            </a:r>
            <a:br>
              <a:rPr lang="en-US" sz="1600" dirty="0"/>
            </a:br>
            <a:r>
              <a:rPr lang="en-US" sz="1600" dirty="0"/>
              <a:t>             Publisher</a:t>
            </a:r>
            <a:br>
              <a:rPr lang="en-US" sz="1600" dirty="0"/>
            </a:br>
            <a:r>
              <a:rPr lang="en-US" sz="1600" dirty="0"/>
              <a:t>             Place of Publication</a:t>
            </a:r>
            <a:br>
              <a:rPr lang="en-US" sz="1600" dirty="0"/>
            </a:br>
            <a:r>
              <a:rPr lang="en-US" sz="1600" dirty="0"/>
              <a:t>             Date</a:t>
            </a:r>
          </a:p>
        </p:txBody>
      </p:sp>
      <p:pic>
        <p:nvPicPr>
          <p:cNvPr id="9224" name="Picture 8" descr="08442588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124325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257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book citation </a:t>
            </a:r>
            <a:r>
              <a:rPr lang="en-US" sz="2400" dirty="0"/>
              <a:t>(the answer)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b="1" u="sng" dirty="0"/>
              <a:t>APA Format </a:t>
            </a:r>
            <a:br>
              <a:rPr lang="en-US" sz="2000" b="1" u="sng" dirty="0"/>
            </a:br>
            <a:r>
              <a:rPr lang="en-US" sz="2000" dirty="0" err="1"/>
              <a:t>Coman</a:t>
            </a:r>
            <a:r>
              <a:rPr lang="en-US" sz="2000" dirty="0"/>
              <a:t>, M. J. &amp; Heavers, K. L. (1998). </a:t>
            </a:r>
            <a:r>
              <a:rPr lang="en-US" sz="2000" i="1" dirty="0"/>
              <a:t>Developing study skills, taking notes and tests, using dictionaries and libraries. </a:t>
            </a:r>
            <a:r>
              <a:rPr lang="en-US" sz="2000" dirty="0"/>
              <a:t>2nd Ed. Lincolnwood, IL: NTC Publishing Group.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/>
              <a:t> </a:t>
            </a:r>
          </a:p>
          <a:p>
            <a:pPr>
              <a:lnSpc>
                <a:spcPct val="80000"/>
              </a:lnSpc>
            </a:pPr>
            <a:r>
              <a:rPr lang="en-US" sz="2000" b="1" dirty="0"/>
              <a:t> </a:t>
            </a:r>
            <a:r>
              <a:rPr lang="en-US" sz="2000" b="1" u="sng" dirty="0"/>
              <a:t>MLA Format </a:t>
            </a:r>
            <a:br>
              <a:rPr lang="en-US" sz="2000" b="1" u="sng" dirty="0"/>
            </a:br>
            <a:r>
              <a:rPr lang="en-US" sz="2000" dirty="0" err="1"/>
              <a:t>Coman</a:t>
            </a:r>
            <a:r>
              <a:rPr lang="en-US" sz="2000" dirty="0"/>
              <a:t>, Marcia J. and Kathy Heavers. </a:t>
            </a:r>
            <a:r>
              <a:rPr lang="en-US" sz="2000" i="1" dirty="0"/>
              <a:t>Developing Study Skills, Taking Notes and Tests, Using Dictionaries and Libraries.  </a:t>
            </a:r>
            <a:r>
              <a:rPr lang="en-US" sz="2000" dirty="0"/>
              <a:t>Lincolnwood, IL: NTC Publishing Group, 1998.</a:t>
            </a:r>
          </a:p>
          <a:p>
            <a:pPr marL="0" indent="0">
              <a:lnSpc>
                <a:spcPct val="80000"/>
              </a:lnSpc>
              <a:buNone/>
            </a:pPr>
            <a:br>
              <a:rPr lang="en-US" sz="2000" i="1" dirty="0"/>
            </a:br>
            <a:r>
              <a:rPr lang="en-US" sz="2000" i="1" dirty="0"/>
              <a:t>         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08583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Practice journal article</a:t>
            </a:r>
            <a:r>
              <a:rPr lang="en-US" sz="2400" dirty="0"/>
              <a:t> 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3740727" y="1600200"/>
            <a:ext cx="4946073" cy="2185988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800" dirty="0"/>
              <a:t>Journal of Higher Education </a:t>
            </a:r>
          </a:p>
          <a:p>
            <a:pPr>
              <a:buFontTx/>
              <a:buNone/>
            </a:pPr>
            <a:r>
              <a:rPr lang="en-US" sz="1800" dirty="0"/>
              <a:t>Social Class and College Costs: Examining the Financial Nexus Between College Choice and Persistence </a:t>
            </a:r>
          </a:p>
          <a:p>
            <a:pPr>
              <a:buFontTx/>
              <a:buNone/>
            </a:pPr>
            <a:r>
              <a:rPr lang="en-US" sz="1800" dirty="0"/>
              <a:t>by Michael B. Paulsen and Edward P. St. John</a:t>
            </a:r>
          </a:p>
          <a:p>
            <a:pPr>
              <a:buFontTx/>
              <a:buNone/>
            </a:pPr>
            <a:r>
              <a:rPr lang="en-US" sz="1800" dirty="0"/>
              <a:t> March/April 2002, </a:t>
            </a:r>
            <a:r>
              <a:rPr lang="en-US" sz="1800" dirty="0" err="1"/>
              <a:t>vol</a:t>
            </a:r>
            <a:r>
              <a:rPr lang="en-US" sz="1800" dirty="0"/>
              <a:t> 73 issue #2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080163" y="3962400"/>
            <a:ext cx="3429000" cy="21875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b="1" dirty="0"/>
              <a:t>Information needed for an article citation:</a:t>
            </a: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r>
              <a:rPr lang="en-US" sz="1800" dirty="0"/>
              <a:t>Author</a:t>
            </a:r>
            <a:br>
              <a:rPr lang="en-US" sz="1800" dirty="0"/>
            </a:br>
            <a:r>
              <a:rPr lang="en-US" sz="1800" dirty="0"/>
              <a:t>Title of the article</a:t>
            </a:r>
            <a:br>
              <a:rPr lang="en-US" sz="1800" dirty="0"/>
            </a:br>
            <a:r>
              <a:rPr lang="en-US" sz="1800" dirty="0"/>
              <a:t>Name of the journal</a:t>
            </a:r>
            <a:br>
              <a:rPr lang="en-US" sz="1800" dirty="0"/>
            </a:br>
            <a:r>
              <a:rPr lang="en-US" sz="1800" dirty="0"/>
              <a:t>issue information </a:t>
            </a:r>
            <a:br>
              <a:rPr lang="en-US" sz="1800" dirty="0"/>
            </a:br>
            <a:r>
              <a:rPr lang="en-US" sz="1800" dirty="0"/>
              <a:t>    (can be month, year, volume, issue, pages)</a:t>
            </a:r>
          </a:p>
        </p:txBody>
      </p:sp>
      <p:pic>
        <p:nvPicPr>
          <p:cNvPr id="12297" name="Picture 9" descr="The Journal of Higher Education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4" y="1475230"/>
            <a:ext cx="2714580" cy="409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385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74073" y="634856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sz="3600" b="1" i="1" dirty="0"/>
            </a:br>
            <a:r>
              <a:rPr lang="en-US" sz="3600" b="1" i="1" dirty="0"/>
              <a:t>Sample journal article citation </a:t>
            </a:r>
            <a:br>
              <a:rPr lang="en-US" sz="3600" b="1" i="1" dirty="0"/>
            </a:br>
            <a:r>
              <a:rPr lang="en-US" sz="2400" b="1" i="1" dirty="0"/>
              <a:t>(the answer)</a:t>
            </a:r>
            <a:br>
              <a:rPr lang="en-US" sz="2400" b="1" u="sng" dirty="0"/>
            </a:br>
            <a:endParaRPr lang="en-US" sz="2400" b="1" u="sng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lvl="3">
              <a:lnSpc>
                <a:spcPct val="90000"/>
              </a:lnSpc>
              <a:buFontTx/>
              <a:buNone/>
            </a:pPr>
            <a:r>
              <a:rPr lang="en-US" sz="1600" b="1" u="sng" dirty="0"/>
              <a:t>APA Format</a:t>
            </a:r>
            <a:br>
              <a:rPr lang="en-US" sz="1600" b="1" u="sng" dirty="0"/>
            </a:br>
            <a:r>
              <a:rPr lang="en-US" sz="1600" dirty="0"/>
              <a:t>Paulsen, M. B. &amp; St. John, E. P. (2002). Social class and college </a:t>
            </a:r>
            <a:br>
              <a:rPr lang="en-US" sz="1600" dirty="0"/>
            </a:br>
            <a:r>
              <a:rPr lang="en-US" sz="1600" dirty="0"/>
              <a:t>          costs: Examining the financial nexus between college choice </a:t>
            </a:r>
            <a:br>
              <a:rPr lang="en-US" sz="1600" dirty="0"/>
            </a:br>
            <a:r>
              <a:rPr lang="en-US" sz="1600" dirty="0"/>
              <a:t>          and persistence. </a:t>
            </a:r>
            <a:r>
              <a:rPr lang="en-US" sz="1600" i="1" dirty="0"/>
              <a:t>The Journal of Higher Education, 73</a:t>
            </a:r>
            <a:r>
              <a:rPr lang="en-US" sz="1600" dirty="0"/>
              <a:t>(2), 189-</a:t>
            </a:r>
            <a:br>
              <a:rPr lang="en-US" sz="1600" dirty="0"/>
            </a:br>
            <a:r>
              <a:rPr lang="en-US" sz="1600" dirty="0"/>
              <a:t>          236.  </a:t>
            </a:r>
          </a:p>
          <a:p>
            <a:pPr lvl="3">
              <a:lnSpc>
                <a:spcPct val="90000"/>
              </a:lnSpc>
              <a:buFontTx/>
              <a:buNone/>
            </a:pPr>
            <a:endParaRPr lang="en-US" sz="1600" b="1" u="sng" dirty="0"/>
          </a:p>
          <a:p>
            <a:pPr lvl="3">
              <a:lnSpc>
                <a:spcPct val="90000"/>
              </a:lnSpc>
              <a:buFontTx/>
              <a:buNone/>
            </a:pPr>
            <a:r>
              <a:rPr lang="en-US" sz="1600" b="1" u="sng" dirty="0"/>
              <a:t>MLA Format</a:t>
            </a:r>
            <a:br>
              <a:rPr lang="en-US" sz="1600" b="1" u="sng" dirty="0"/>
            </a:br>
            <a:r>
              <a:rPr lang="en-US" sz="1600" dirty="0"/>
              <a:t>Paulsen, Michael B. and Edward John.</a:t>
            </a:r>
            <a:r>
              <a:rPr lang="en-US" sz="1600" i="1" dirty="0"/>
              <a:t> </a:t>
            </a:r>
            <a:r>
              <a:rPr lang="ja-JP" altLang="en-US" sz="1600" i="1" dirty="0">
                <a:latin typeface="Arial"/>
              </a:rPr>
              <a:t>“</a:t>
            </a:r>
            <a:r>
              <a:rPr lang="en-US" sz="1600" dirty="0"/>
              <a:t>Social class and </a:t>
            </a:r>
            <a:br>
              <a:rPr lang="en-US" sz="1600" dirty="0"/>
            </a:br>
            <a:r>
              <a:rPr lang="en-US" sz="1600" dirty="0"/>
              <a:t>          college costs: Examining the financial nexus between college </a:t>
            </a:r>
            <a:br>
              <a:rPr lang="en-US" sz="1600" dirty="0"/>
            </a:br>
            <a:r>
              <a:rPr lang="en-US" sz="1600" dirty="0"/>
              <a:t>          choice and persistence.</a:t>
            </a:r>
            <a:r>
              <a:rPr lang="ja-JP" altLang="en-US" sz="1600" dirty="0">
                <a:latin typeface="Arial"/>
              </a:rPr>
              <a:t>”</a:t>
            </a:r>
            <a:r>
              <a:rPr lang="en-US" sz="1600" dirty="0"/>
              <a:t> </a:t>
            </a:r>
            <a:r>
              <a:rPr lang="en-US" sz="1600" i="1" dirty="0"/>
              <a:t>The Journal of Higher Education, </a:t>
            </a:r>
            <a:br>
              <a:rPr lang="en-US" sz="1600" i="1" dirty="0"/>
            </a:br>
            <a:r>
              <a:rPr lang="en-US" sz="1600" i="1" dirty="0"/>
              <a:t>          </a:t>
            </a:r>
            <a:r>
              <a:rPr lang="en-US" sz="1600" dirty="0"/>
              <a:t>73 (2002): 189-236. </a:t>
            </a:r>
          </a:p>
        </p:txBody>
      </p:sp>
    </p:spTree>
    <p:extLst>
      <p:ext uri="{BB962C8B-B14F-4D97-AF65-F5344CB8AC3E}">
        <p14:creationId xmlns:p14="http://schemas.microsoft.com/office/powerpoint/2010/main" val="2818612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: APA or MLA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72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Book </a:t>
            </a:r>
          </a:p>
          <a:p>
            <a:pPr marL="0" indent="0">
              <a:buNone/>
            </a:pPr>
            <a:r>
              <a:rPr lang="en-US" sz="2000" u="sng" dirty="0"/>
              <a:t>Author</a:t>
            </a:r>
            <a:r>
              <a:rPr lang="en-US" sz="2000" dirty="0"/>
              <a:t>: </a:t>
            </a:r>
            <a:r>
              <a:rPr lang="en-US" sz="2000" dirty="0" err="1"/>
              <a:t>Humez</a:t>
            </a:r>
            <a:r>
              <a:rPr lang="en-US" sz="2000" dirty="0"/>
              <a:t>, Jean McMahon</a:t>
            </a:r>
          </a:p>
          <a:p>
            <a:pPr marL="0" indent="0">
              <a:buNone/>
            </a:pPr>
            <a:r>
              <a:rPr lang="en-US" sz="2000" u="sng" dirty="0"/>
              <a:t>Title</a:t>
            </a:r>
            <a:r>
              <a:rPr lang="en-US" sz="2000" dirty="0"/>
              <a:t>:	Harriet Tubman : the life and the life stories </a:t>
            </a:r>
            <a:br>
              <a:rPr lang="en-US" sz="2000" dirty="0"/>
            </a:br>
            <a:r>
              <a:rPr lang="en-US" sz="2000" u="sng" dirty="0"/>
              <a:t>Publisher</a:t>
            </a:r>
            <a:r>
              <a:rPr lang="en-US" sz="2000" dirty="0"/>
              <a:t>: Madison, Wis. : University of Wisconsin Press, 2003.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u="sng" dirty="0"/>
              <a:t>Article</a:t>
            </a:r>
          </a:p>
          <a:p>
            <a:pPr marL="0" indent="0">
              <a:buNone/>
            </a:pPr>
            <a:r>
              <a:rPr lang="en-US" sz="2000" u="sng" dirty="0"/>
              <a:t>Authors</a:t>
            </a:r>
            <a:r>
              <a:rPr lang="en-US" sz="2000" dirty="0"/>
              <a:t>: </a:t>
            </a:r>
            <a:r>
              <a:rPr lang="en-US" sz="2000" dirty="0" err="1"/>
              <a:t>Cosio</a:t>
            </a:r>
            <a:r>
              <a:rPr lang="en-US" sz="2000" dirty="0"/>
              <a:t> MQ; Taylor GW</a:t>
            </a:r>
          </a:p>
          <a:p>
            <a:pPr marL="0" indent="0">
              <a:buNone/>
            </a:pPr>
            <a:r>
              <a:rPr lang="en-US" sz="2000" u="sng" dirty="0"/>
              <a:t>Title</a:t>
            </a:r>
            <a:r>
              <a:rPr lang="en-US" sz="2000" dirty="0"/>
              <a:t>: Soda pop vending machine injuries: an update.  </a:t>
            </a:r>
          </a:p>
          <a:p>
            <a:pPr marL="0" indent="0">
              <a:buNone/>
            </a:pPr>
            <a:r>
              <a:rPr lang="en-US" sz="2000" u="sng" dirty="0"/>
              <a:t>Journal</a:t>
            </a:r>
            <a:r>
              <a:rPr lang="en-US" sz="2000" dirty="0"/>
              <a:t>: Journal of </a:t>
            </a:r>
            <a:r>
              <a:rPr lang="en-US" sz="2000" dirty="0" err="1"/>
              <a:t>Orthopaedic</a:t>
            </a:r>
            <a:r>
              <a:rPr lang="en-US" sz="2000" dirty="0"/>
              <a:t> Trauma 1992; Vol. 6, pp. 186-9.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75622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Plagiarism.org</a:t>
            </a:r>
          </a:p>
          <a:p>
            <a:r>
              <a:rPr lang="en-US" dirty="0"/>
              <a:t>Purdue</a:t>
            </a:r>
          </a:p>
          <a:p>
            <a:r>
              <a:rPr lang="en-US" dirty="0"/>
              <a:t>http://www.roanestate.edu/owl/mla-format4websites.htm</a:t>
            </a:r>
          </a:p>
          <a:p>
            <a:r>
              <a:rPr lang="en-US" dirty="0">
                <a:hlinkClick r:id="rId2"/>
              </a:rPr>
              <a:t>http://www.sbcc.edu/clrc/writing_center/wc_files/wsw/Writing%20Sk%20Wksp%20APA%20Fall%202016.pdf</a:t>
            </a:r>
            <a:r>
              <a:rPr lang="en-US" dirty="0"/>
              <a:t> </a:t>
            </a:r>
          </a:p>
          <a:p>
            <a:r>
              <a:rPr lang="en-US" dirty="0"/>
              <a:t>Cartwright Learning Resources Center—</a:t>
            </a:r>
            <a:r>
              <a:rPr lang="en-US" dirty="0" err="1"/>
              <a:t>Damjanovich</a:t>
            </a:r>
            <a:r>
              <a:rPr lang="en-US" dirty="0"/>
              <a:t>, N. and Carey, 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09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3025</TotalTime>
  <Words>3597</Words>
  <Application>Microsoft Macintosh PowerPoint</Application>
  <PresentationFormat>On-screen Show (4:3)</PresentationFormat>
  <Paragraphs>340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Arial MT</vt:lpstr>
      <vt:lpstr>Calibri</vt:lpstr>
      <vt:lpstr>Century Schoolbook</vt:lpstr>
      <vt:lpstr>Microsoft Sans Serif</vt:lpstr>
      <vt:lpstr>Times New Roman</vt:lpstr>
      <vt:lpstr>Wingdings</vt:lpstr>
      <vt:lpstr>Wingdings 2</vt:lpstr>
      <vt:lpstr>Oriel</vt:lpstr>
      <vt:lpstr>Citations</vt:lpstr>
      <vt:lpstr>What IS A citation?</vt:lpstr>
      <vt:lpstr>PowerPoint Presentation</vt:lpstr>
      <vt:lpstr>What do you need to cite? </vt:lpstr>
      <vt:lpstr>In text citations</vt:lpstr>
      <vt:lpstr>Common referencing styles</vt:lpstr>
      <vt:lpstr>Author-date citation system in APA and MLA</vt:lpstr>
      <vt:lpstr>PowerPoint Presentation</vt:lpstr>
      <vt:lpstr>Signal words and Author Verbs</vt:lpstr>
      <vt:lpstr>Author verbs</vt:lpstr>
      <vt:lpstr>Let’s Look at how we format in-text citations…</vt:lpstr>
      <vt:lpstr>General rules for paraphrasing</vt:lpstr>
      <vt:lpstr>IN-TEXT CITATIONS: paraphrases</vt:lpstr>
      <vt:lpstr>Direct quotation </vt:lpstr>
      <vt:lpstr>IN-TEXT CITATIONS: Short Quotes</vt:lpstr>
      <vt:lpstr>More examples</vt:lpstr>
      <vt:lpstr>IN-TEXT CITATIONS: LONG QUOTES</vt:lpstr>
      <vt:lpstr>PowerPoint Presentation</vt:lpstr>
      <vt:lpstr>More examples of LONG QUOTES</vt:lpstr>
      <vt:lpstr>IN-TEXT CITATIONS: Summarize and Paraphrase</vt:lpstr>
      <vt:lpstr>Practice A (APA Style) Author: Michael Bestoff        Title: “Cell Phone Use and Collision Risk”                  Year: 2004       Page: 54</vt:lpstr>
      <vt:lpstr>UN-PAGINATED SOURCES</vt:lpstr>
      <vt:lpstr>Images, Figures and Tables</vt:lpstr>
      <vt:lpstr>Multiple Authors</vt:lpstr>
      <vt:lpstr>UNKNOWN AUTHOR  ORGANIZATION AS AUTHOR</vt:lpstr>
      <vt:lpstr>TWO OR MORE WORKS IN THE SAME  PARENTHETICAL REFERENCE</vt:lpstr>
      <vt:lpstr>Listing your sources: Last Page</vt:lpstr>
      <vt:lpstr>References/ Works Cited Pages</vt:lpstr>
      <vt:lpstr>APA: References </vt:lpstr>
      <vt:lpstr>Reference elements</vt:lpstr>
      <vt:lpstr>Citing a book</vt:lpstr>
      <vt:lpstr>Citing a journal </vt:lpstr>
      <vt:lpstr>Citing online sources: weblogs, posts, website, videos/audios (e.g. YouTube)</vt:lpstr>
      <vt:lpstr>MLA Format: Works cited</vt:lpstr>
      <vt:lpstr>PowerPoint Presentation</vt:lpstr>
      <vt:lpstr>FORMAT: MLA Book</vt:lpstr>
      <vt:lpstr>FORMAT: MLA JOURNAL ARTICLE</vt:lpstr>
      <vt:lpstr>FORMAT: MLA Website</vt:lpstr>
      <vt:lpstr>PRACTICE: Sample Book</vt:lpstr>
      <vt:lpstr>Sample book citation (the answer)</vt:lpstr>
      <vt:lpstr>Practice journal article </vt:lpstr>
      <vt:lpstr> Sample journal article citation  (the answer) </vt:lpstr>
      <vt:lpstr>Practice : APA or MLA</vt:lpstr>
      <vt:lpstr>References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AUN Citation Workshop</dc:title>
  <dc:creator>GS</dc:creator>
  <cp:lastModifiedBy>Emilienne Idorenyin Akpan</cp:lastModifiedBy>
  <cp:revision>117</cp:revision>
  <dcterms:created xsi:type="dcterms:W3CDTF">2017-04-02T11:39:27Z</dcterms:created>
  <dcterms:modified xsi:type="dcterms:W3CDTF">2024-07-15T13:56:58Z</dcterms:modified>
</cp:coreProperties>
</file>