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73" r:id="rId5"/>
    <p:sldId id="260" r:id="rId6"/>
    <p:sldId id="275" r:id="rId7"/>
    <p:sldId id="274" r:id="rId8"/>
    <p:sldId id="258" r:id="rId9"/>
    <p:sldId id="272" r:id="rId10"/>
    <p:sldId id="261" r:id="rId11"/>
    <p:sldId id="263" r:id="rId12"/>
    <p:sldId id="264" r:id="rId13"/>
    <p:sldId id="267" r:id="rId14"/>
    <p:sldId id="276" r:id="rId15"/>
    <p:sldId id="277" r:id="rId16"/>
    <p:sldId id="278" r:id="rId17"/>
    <p:sldId id="279" r:id="rId18"/>
    <p:sldId id="269" r:id="rId19"/>
    <p:sldId id="283" r:id="rId20"/>
    <p:sldId id="268" r:id="rId21"/>
    <p:sldId id="280" r:id="rId22"/>
    <p:sldId id="281" r:id="rId23"/>
    <p:sldId id="270" r:id="rId24"/>
    <p:sldId id="271" r:id="rId25"/>
    <p:sldId id="284" r:id="rId26"/>
    <p:sldId id="285" r:id="rId27"/>
    <p:sldId id="295" r:id="rId28"/>
    <p:sldId id="296" r:id="rId29"/>
    <p:sldId id="288" r:id="rId30"/>
    <p:sldId id="289" r:id="rId31"/>
    <p:sldId id="290" r:id="rId32"/>
    <p:sldId id="292" r:id="rId33"/>
    <p:sldId id="287" r:id="rId34"/>
    <p:sldId id="291" r:id="rId35"/>
    <p:sldId id="286" r:id="rId36"/>
    <p:sldId id="294" r:id="rId37"/>
    <p:sldId id="297" r:id="rId38"/>
    <p:sldId id="298" r:id="rId39"/>
    <p:sldId id="293" r:id="rId40"/>
    <p:sldId id="265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66" autoAdjust="0"/>
    <p:restoredTop sz="94660"/>
  </p:normalViewPr>
  <p:slideViewPr>
    <p:cSldViewPr snapToGrid="0">
      <p:cViewPr varScale="1">
        <p:scale>
          <a:sx n="78" d="100"/>
          <a:sy n="78" d="100"/>
        </p:scale>
        <p:origin x="200" y="1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sbe.co.uk/grammar-commas-and-full-stops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Understanding Mechanics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</a:rPr>
              <a:t>WRI 101</a:t>
            </a:r>
          </a:p>
        </p:txBody>
      </p:sp>
    </p:spTree>
    <p:extLst>
      <p:ext uri="{BB962C8B-B14F-4D97-AF65-F5344CB8AC3E}">
        <p14:creationId xmlns:p14="http://schemas.microsoft.com/office/powerpoint/2010/main" val="2762029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By the end of this presentation, students should be able to:</a:t>
            </a:r>
          </a:p>
          <a:p>
            <a:pPr algn="just"/>
            <a:r>
              <a:rPr lang="en-US" sz="3000" dirty="0"/>
              <a:t>State the uses of capitalization</a:t>
            </a:r>
          </a:p>
          <a:p>
            <a:pPr algn="just"/>
            <a:r>
              <a:rPr lang="en-US" sz="3000" dirty="0"/>
              <a:t>Indicate the functions of the various punctuation marks treated,</a:t>
            </a:r>
          </a:p>
          <a:p>
            <a:pPr algn="just"/>
            <a:r>
              <a:rPr lang="en-US" sz="3000" dirty="0"/>
              <a:t>Explain purpose, tone, and audience in writing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895070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CAPITALIZATION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/>
              <a:t>Capitalize: </a:t>
            </a:r>
          </a:p>
          <a:p>
            <a:r>
              <a:rPr lang="en-US" sz="3000" dirty="0"/>
              <a:t>The first word in a sentence. </a:t>
            </a:r>
            <a:r>
              <a:rPr lang="en-US" sz="3000" u="sng" dirty="0"/>
              <a:t>H</a:t>
            </a:r>
            <a:r>
              <a:rPr lang="en-US" sz="3000" dirty="0"/>
              <a:t>e is my friend.</a:t>
            </a:r>
          </a:p>
          <a:p>
            <a:r>
              <a:rPr lang="en-US" sz="3000" dirty="0"/>
              <a:t>Proper nouns: Yola, American University of Nigeria, January, Hausa, Fulani, President, etc.</a:t>
            </a:r>
          </a:p>
          <a:p>
            <a:r>
              <a:rPr lang="en-US" sz="3000" dirty="0"/>
              <a:t>The first word in a title and every lexical word, for example , </a:t>
            </a:r>
            <a:r>
              <a:rPr lang="en-US" sz="3000" i="1" dirty="0"/>
              <a:t>Things Fall Apart</a:t>
            </a:r>
            <a:r>
              <a:rPr lang="en-US" sz="3000" dirty="0"/>
              <a:t>; do not capitalize grammatical words (articles, pronouns, prepositions , and conjunctions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335694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CAPITALIZATION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Capitalize: </a:t>
            </a:r>
          </a:p>
          <a:p>
            <a:r>
              <a:rPr lang="en-US" sz="3000" dirty="0"/>
              <a:t>the pronoun I</a:t>
            </a:r>
          </a:p>
          <a:p>
            <a:r>
              <a:rPr lang="en-US" sz="3000" dirty="0"/>
              <a:t>Adjectives that are derived from proper nouns, examples are Nigerian, American, etc.</a:t>
            </a:r>
          </a:p>
          <a:p>
            <a:r>
              <a:rPr lang="en-US" sz="3000" dirty="0"/>
              <a:t>Academic grades: I got a B in algebra. (MLA)</a:t>
            </a:r>
          </a:p>
          <a:p>
            <a:r>
              <a:rPr lang="en-US" sz="3000" dirty="0"/>
              <a:t>A title that precedes a name, for examples, President </a:t>
            </a:r>
            <a:r>
              <a:rPr lang="en-US" sz="3000" dirty="0" err="1"/>
              <a:t>Tinubu</a:t>
            </a:r>
            <a:r>
              <a:rPr lang="en-US" sz="3000" dirty="0"/>
              <a:t>, Dean Fay, etc.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360882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CAPITALIZATION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156" y="1596144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Capitalize: </a:t>
            </a:r>
          </a:p>
          <a:p>
            <a:r>
              <a:rPr lang="en-US" sz="3000" dirty="0"/>
              <a:t>the first word of a direct quotation: The manager said, “She’ll come.”</a:t>
            </a:r>
          </a:p>
          <a:p>
            <a:r>
              <a:rPr lang="en-US" sz="3000" dirty="0"/>
              <a:t>Historical events include World War I, the Nigerian Civil War, International Women’s Day, and the International Day of the African Child.</a:t>
            </a:r>
          </a:p>
          <a:p>
            <a:r>
              <a:rPr lang="en-US" sz="3000" dirty="0"/>
              <a:t>Brand names: Nike, Adidas, Harrods, etc.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248495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CAPITALIZATION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156" y="1596144"/>
            <a:ext cx="8596668" cy="38807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/>
              <a:t>In title case, capitalize the following words in a title or heading:</a:t>
            </a:r>
          </a:p>
          <a:p>
            <a:r>
              <a:rPr lang="en-US" sz="3000" dirty="0"/>
              <a:t>the first word, even a minor word such as “The”</a:t>
            </a:r>
          </a:p>
          <a:p>
            <a:r>
              <a:rPr lang="en-US" sz="3000" dirty="0"/>
              <a:t>the first word of a subtitle, even if it is minor</a:t>
            </a:r>
          </a:p>
          <a:p>
            <a:r>
              <a:rPr lang="en-US" sz="3000" dirty="0"/>
              <a:t>the first word after a colon or end punctuation in a heading, even if it is a minor word</a:t>
            </a:r>
          </a:p>
          <a:p>
            <a:r>
              <a:rPr lang="en-US" sz="3000" dirty="0"/>
              <a:t>major words, including the second part of hyphenated major words (e.g., “Self-Report,” not “Self-report”) (APA)</a:t>
            </a:r>
          </a:p>
        </p:txBody>
      </p:sp>
    </p:spTree>
    <p:extLst>
      <p:ext uri="{BB962C8B-B14F-4D97-AF65-F5344CB8AC3E}">
        <p14:creationId xmlns:p14="http://schemas.microsoft.com/office/powerpoint/2010/main" val="1367141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CAPITALIZATION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39700"/>
            <a:ext cx="8596668" cy="5019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Do not capitalize: </a:t>
            </a:r>
          </a:p>
          <a:p>
            <a:r>
              <a:rPr lang="en-US" sz="3000" dirty="0"/>
              <a:t>A foreign name that begins with a lower case, for example, van de </a:t>
            </a:r>
            <a:r>
              <a:rPr lang="en-US" sz="3000" dirty="0" err="1"/>
              <a:t>Biyer</a:t>
            </a:r>
            <a:r>
              <a:rPr lang="en-US" sz="3000" dirty="0"/>
              <a:t>, etc.</a:t>
            </a:r>
          </a:p>
          <a:p>
            <a:r>
              <a:rPr lang="en-US" sz="3000" dirty="0"/>
              <a:t>A proper noun that starts with a small letter such as iPad, eBay, etc. (</a:t>
            </a:r>
            <a:r>
              <a:rPr lang="en-US" sz="3000" dirty="0" err="1"/>
              <a:t>APA</a:t>
            </a:r>
            <a:r>
              <a:rPr lang="en-US" sz="3000" dirty="0"/>
              <a:t>, 7th Session)</a:t>
            </a:r>
          </a:p>
          <a:p>
            <a:r>
              <a:rPr lang="en-US" sz="3000" dirty="0"/>
              <a:t>A title that does not precede a name or is used generally, for example, Professor Fay is the dean of School of Arts and Sciences.</a:t>
            </a:r>
          </a:p>
          <a:p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115459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PUNCTUATION 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578" y="1269999"/>
            <a:ext cx="9211733" cy="540173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000" dirty="0"/>
              <a:t>They are used to indicate the meaning of a grammatical structure.</a:t>
            </a:r>
          </a:p>
          <a:p>
            <a:pPr algn="just"/>
            <a:r>
              <a:rPr lang="en-US" sz="3000" dirty="0"/>
              <a:t>They establish the cadence of a sentence</a:t>
            </a:r>
          </a:p>
          <a:p>
            <a:pPr algn="just"/>
            <a:r>
              <a:rPr lang="en-US" sz="3000" dirty="0"/>
              <a:t>They express the grammatical function of a particular structure. </a:t>
            </a:r>
          </a:p>
          <a:p>
            <a:pPr algn="just"/>
            <a:r>
              <a:rPr lang="en-US" sz="3000" dirty="0"/>
              <a:t>Is the structure a question, statement, or exclamation?</a:t>
            </a:r>
          </a:p>
          <a:p>
            <a:pPr algn="just"/>
            <a:r>
              <a:rPr lang="en-US" sz="3000" dirty="0"/>
              <a:t>Different manuals of style have guidelines for punctuation, but some may vary.</a:t>
            </a:r>
          </a:p>
          <a:p>
            <a:pPr algn="just"/>
            <a:r>
              <a:rPr lang="en-US" sz="3000" dirty="0"/>
              <a:t>Common referencing styles include the Modern Language Association of America (commonly MLA) and the American Psychological Association (</a:t>
            </a:r>
            <a:r>
              <a:rPr lang="en-US" sz="3000" dirty="0" err="1"/>
              <a:t>APA</a:t>
            </a:r>
            <a:r>
              <a:rPr lang="en-US" sz="3000" dirty="0"/>
              <a:t>).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119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llustrated chart showing punctuation marks and their functions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895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USES OF A COMMA (,)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33689"/>
            <a:ext cx="9347199" cy="5283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000" dirty="0"/>
              <a:t>Using commas is sometimes controversial, and there is no agreed-upon set of rules (Sandra Scary and John Scary, 2005).</a:t>
            </a:r>
          </a:p>
          <a:p>
            <a:r>
              <a:rPr lang="en-US" sz="3000" dirty="0"/>
              <a:t>Grey areas include using a comma before coordinating conjunctions (and, but, or).</a:t>
            </a:r>
          </a:p>
          <a:p>
            <a:pPr marL="0" indent="0">
              <a:buNone/>
            </a:pPr>
            <a:r>
              <a:rPr lang="en-US" sz="3000" dirty="0"/>
              <a:t>She is my friend, but I do not appreciate her. (US)</a:t>
            </a:r>
          </a:p>
          <a:p>
            <a:pPr marL="0" indent="0">
              <a:buNone/>
            </a:pPr>
            <a:r>
              <a:rPr lang="en-US" sz="3000" dirty="0"/>
              <a:t>She is my friend, but I do not appreciate her (British)</a:t>
            </a:r>
          </a:p>
          <a:p>
            <a:r>
              <a:rPr lang="en-US" sz="3000" dirty="0"/>
              <a:t>British English does not support a comma before “and,” but other styles of grammar support it (when coordinating a sentence).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287943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USES OF A COMMA (,)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33689"/>
            <a:ext cx="8596668" cy="460767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000" dirty="0"/>
              <a:t>A Comma serves as a pause.</a:t>
            </a:r>
          </a:p>
          <a:p>
            <a:pPr algn="just"/>
            <a:r>
              <a:rPr lang="en-US" sz="3000" dirty="0"/>
              <a:t>He bought toys, fruits, and a golden pen to separate three or more items in a sequence.</a:t>
            </a:r>
          </a:p>
          <a:p>
            <a:pPr algn="just"/>
            <a:r>
              <a:rPr lang="en-US" sz="3000" dirty="0"/>
              <a:t>In British English, commas can separate clauses, but semicolons are preferable in American English (to prevent comma splices). Examples:</a:t>
            </a:r>
          </a:p>
          <a:p>
            <a:pPr marL="0" indent="0" algn="just">
              <a:buNone/>
            </a:pPr>
            <a:r>
              <a:rPr lang="en-US" sz="3000" dirty="0"/>
              <a:t>The sea was shining, the beach was empty, and Anne felt at peace. (Marion Field 2009)</a:t>
            </a:r>
          </a:p>
          <a:p>
            <a:pPr marL="0" indent="0" algn="just">
              <a:buNone/>
            </a:pPr>
            <a:r>
              <a:rPr lang="en-US" sz="3000" dirty="0"/>
              <a:t>She saw the movie last week; she wrote a review this week.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115719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USES OF A COMMA (,)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33689"/>
            <a:ext cx="8596668" cy="460767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3000" dirty="0"/>
              <a:t>To separate adjectives that qualify a noun: This is my favorite, green coat.</a:t>
            </a:r>
          </a:p>
          <a:p>
            <a:pPr algn="just"/>
            <a:r>
              <a:rPr lang="en-US" sz="3000" dirty="0"/>
              <a:t>Avoid a comma when the adjectives are often used together. For example, He took a long hot bath. (</a:t>
            </a:r>
            <a:r>
              <a:rPr lang="en-US" sz="3000" dirty="0" err="1"/>
              <a:t>GSBE</a:t>
            </a:r>
            <a:r>
              <a:rPr lang="en-US" sz="3000" dirty="0"/>
              <a:t>)</a:t>
            </a:r>
          </a:p>
          <a:p>
            <a:pPr algn="just"/>
            <a:r>
              <a:rPr lang="en-US" sz="3000" dirty="0"/>
              <a:t>To set off dates (note the difference between British and American styles of writing dates), addresses, and geographical names: Today is Monday, March 18, 2024.  </a:t>
            </a:r>
          </a:p>
          <a:p>
            <a:pPr marL="0" indent="0" algn="just">
              <a:buNone/>
            </a:pPr>
            <a:r>
              <a:rPr lang="en-US" sz="3000" dirty="0"/>
              <a:t>	Monday, 18 March 2024 (British)</a:t>
            </a:r>
          </a:p>
          <a:p>
            <a:pPr algn="just"/>
            <a:r>
              <a:rPr lang="en-US" sz="3000" dirty="0"/>
              <a:t>I study English at the American University of Nigeria, Yola, Adamawa. 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71556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USES OF A COMMA (,)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11" y="1433689"/>
            <a:ext cx="9584267" cy="505742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000" dirty="0"/>
              <a:t>After a dependent clause that starts a sentence:</a:t>
            </a:r>
          </a:p>
          <a:p>
            <a:pPr marL="0" indent="0" algn="just">
              <a:buNone/>
            </a:pPr>
            <a:r>
              <a:rPr lang="en-US" sz="3000" dirty="0"/>
              <a:t>Although she came late for the test, she passed excellently.</a:t>
            </a:r>
          </a:p>
          <a:p>
            <a:pPr algn="just"/>
            <a:r>
              <a:rPr lang="en-US" sz="3000" dirty="0"/>
              <a:t>The position of a comma can change the meaning of a grammatical structure (Field 2009).</a:t>
            </a:r>
          </a:p>
          <a:p>
            <a:pPr marL="0" indent="0" algn="just">
              <a:buNone/>
            </a:pPr>
            <a:r>
              <a:rPr lang="en-US" sz="3000" dirty="0"/>
              <a:t>As mentioned, first impressions can be misleading.</a:t>
            </a:r>
          </a:p>
          <a:p>
            <a:pPr marL="0" indent="0" algn="just">
              <a:buNone/>
            </a:pPr>
            <a:r>
              <a:rPr lang="en-US" sz="3000" dirty="0"/>
              <a:t>As mentioned first, impressions can be misleading.</a:t>
            </a:r>
          </a:p>
          <a:p>
            <a:pPr algn="just"/>
            <a:r>
              <a:rPr lang="en-US" sz="3000" dirty="0"/>
              <a:t>When addressing a person by name: Caine, where are you?</a:t>
            </a:r>
          </a:p>
          <a:p>
            <a:pPr algn="just"/>
            <a:r>
              <a:rPr lang="en-US" sz="3000" dirty="0"/>
              <a:t>To separate direct speech: ‘I can’t,’ she replied.</a:t>
            </a:r>
          </a:p>
          <a:p>
            <a:pPr algn="just"/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804159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USES OF A COMMA (,)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11" y="1433689"/>
            <a:ext cx="958426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To set off parenthetical comments</a:t>
            </a:r>
          </a:p>
          <a:p>
            <a:pPr marL="0" indent="0" algn="just">
              <a:buNone/>
            </a:pPr>
            <a:r>
              <a:rPr lang="en-US" sz="3000" dirty="0"/>
              <a:t>His statement</a:t>
            </a:r>
            <a:r>
              <a:rPr lang="en-US" sz="3000" u="sng" dirty="0"/>
              <a:t>, I observed,</a:t>
            </a:r>
            <a:r>
              <a:rPr lang="en-US" sz="3000" dirty="0"/>
              <a:t> was erratic.</a:t>
            </a:r>
          </a:p>
          <a:p>
            <a:pPr marL="0" indent="0" algn="just">
              <a:buNone/>
            </a:pPr>
            <a:r>
              <a:rPr lang="en-US" sz="3000" dirty="0"/>
              <a:t>Culture in African culture, I submit, should be pluralized. </a:t>
            </a:r>
          </a:p>
          <a:p>
            <a:pPr algn="just"/>
            <a:r>
              <a:rPr lang="en-US" sz="3000" dirty="0"/>
              <a:t>After an introductory phrase (if the introductory phrase is short, the comma after it is optional): </a:t>
            </a:r>
          </a:p>
          <a:p>
            <a:pPr marL="2171700" lvl="5" indent="0" algn="just">
              <a:buNone/>
            </a:pPr>
            <a:r>
              <a:rPr lang="en-US" sz="3000" dirty="0"/>
              <a:t>In this section, we discuss punctuation</a:t>
            </a:r>
          </a:p>
          <a:p>
            <a:pPr marL="2171700" lvl="5" indent="0" algn="just">
              <a:buNone/>
            </a:pPr>
            <a:r>
              <a:rPr lang="en-US" sz="3000" dirty="0"/>
              <a:t>or</a:t>
            </a:r>
          </a:p>
          <a:p>
            <a:pPr marL="2171700" lvl="5" indent="0" algn="just">
              <a:buNone/>
            </a:pPr>
            <a:r>
              <a:rPr lang="en-US" sz="3000" dirty="0"/>
              <a:t>In this section, we discuss punctuation.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868913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USES OF A COMMA (,)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11" y="1433689"/>
            <a:ext cx="958426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To indicate contrasting phrases</a:t>
            </a:r>
          </a:p>
          <a:p>
            <a:pPr marL="0" indent="0" algn="just">
              <a:buNone/>
            </a:pPr>
            <a:r>
              <a:rPr lang="en-US" sz="3000" dirty="0"/>
              <a:t>    The student, not the teacher, reviewed the article.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104696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10" y="316089"/>
            <a:ext cx="8596668" cy="13208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INCORRECT USE OF A COMMA (,)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11" y="1038578"/>
            <a:ext cx="9584267" cy="5452533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Using a comma between a subject and a verb:</a:t>
            </a:r>
          </a:p>
          <a:p>
            <a:pPr marL="0" indent="0" algn="just">
              <a:buNone/>
            </a:pPr>
            <a:r>
              <a:rPr lang="en-US" sz="3000" dirty="0"/>
              <a:t>What makes the movie interesting is the suspense (Incorrect)</a:t>
            </a:r>
          </a:p>
          <a:p>
            <a:pPr marL="0" indent="0" algn="just">
              <a:buNone/>
            </a:pPr>
            <a:r>
              <a:rPr lang="en-US" sz="3000" dirty="0"/>
              <a:t>But you can have</a:t>
            </a:r>
          </a:p>
          <a:p>
            <a:pPr marL="0" indent="0" algn="just">
              <a:buNone/>
            </a:pPr>
            <a:r>
              <a:rPr lang="en-US" sz="3000" dirty="0" err="1"/>
              <a:t>Tade</a:t>
            </a:r>
            <a:r>
              <a:rPr lang="en-US" sz="3000" dirty="0"/>
              <a:t> </a:t>
            </a:r>
            <a:r>
              <a:rPr lang="en-US" sz="3000" dirty="0" err="1"/>
              <a:t>Ipadeola</a:t>
            </a:r>
            <a:r>
              <a:rPr lang="en-US" sz="3000" dirty="0"/>
              <a:t>, who wrote </a:t>
            </a:r>
            <a:r>
              <a:rPr lang="en-US" sz="3000" i="1" dirty="0"/>
              <a:t>The Sahara Testaments</a:t>
            </a:r>
            <a:r>
              <a:rPr lang="en-US" sz="3000" dirty="0"/>
              <a:t>, won the 2013 </a:t>
            </a:r>
            <a:r>
              <a:rPr lang="en-US" sz="3000" dirty="0" err="1"/>
              <a:t>NLNG</a:t>
            </a:r>
            <a:r>
              <a:rPr lang="en-US" sz="3000" dirty="0"/>
              <a:t> Prize for Literature. (Nonrestrictive relative clause)</a:t>
            </a:r>
          </a:p>
          <a:p>
            <a:pPr algn="just"/>
            <a:r>
              <a:rPr lang="en-US" sz="3000" dirty="0"/>
              <a:t>Between a verb and an object</a:t>
            </a:r>
          </a:p>
          <a:p>
            <a:pPr marL="0" indent="0" algn="just">
              <a:buNone/>
            </a:pPr>
            <a:r>
              <a:rPr lang="en-US" sz="3000" dirty="0"/>
              <a:t>The lady said that she would return the next day. (Incorrect)</a:t>
            </a:r>
          </a:p>
          <a:p>
            <a:pPr marL="0" indent="0" algn="just">
              <a:buNone/>
            </a:pPr>
            <a:endParaRPr lang="en-US" sz="3000" dirty="0"/>
          </a:p>
          <a:p>
            <a:pPr algn="just"/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568843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10" y="316089"/>
            <a:ext cx="8596668" cy="13208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USES OF A SEMICOLON (;)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11" y="1038578"/>
            <a:ext cx="9584267" cy="545253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000" dirty="0"/>
              <a:t>to separate two independent clauses that are not joined by a conjunction</a:t>
            </a:r>
          </a:p>
          <a:p>
            <a:pPr marL="0" indent="0" algn="just">
              <a:buNone/>
            </a:pPr>
            <a:r>
              <a:rPr lang="en-US" sz="3000" dirty="0"/>
              <a:t>The students wrote the test quickly; the teacher left after the test.</a:t>
            </a:r>
          </a:p>
          <a:p>
            <a:pPr algn="just"/>
            <a:r>
              <a:rPr lang="en-US" sz="3000" dirty="0"/>
              <a:t>to separate items in a list that already contains commas</a:t>
            </a:r>
          </a:p>
          <a:p>
            <a:pPr marL="0" indent="0" algn="just">
              <a:buNone/>
            </a:pPr>
            <a:r>
              <a:rPr lang="en-US" sz="3000" dirty="0"/>
              <a:t>The color groups were red, yellow, and blue; orange, green, and purple; or black, gray, and brown. (</a:t>
            </a:r>
            <a:r>
              <a:rPr lang="en-US" sz="3000" dirty="0" err="1"/>
              <a:t>APA</a:t>
            </a:r>
            <a:r>
              <a:rPr lang="en-US" sz="3000" dirty="0"/>
              <a:t>)</a:t>
            </a:r>
          </a:p>
          <a:p>
            <a:pPr algn="just"/>
            <a:r>
              <a:rPr lang="en-US" sz="3000" dirty="0"/>
              <a:t>to separate multiple parenthetical citations</a:t>
            </a:r>
          </a:p>
          <a:p>
            <a:pPr marL="0" indent="0" algn="just">
              <a:buNone/>
            </a:pPr>
            <a:r>
              <a:rPr lang="da-DK" sz="3000" dirty="0"/>
              <a:t>Gaddis, 2018; Lai et al., 2016; Williams &amp; Peng, 2019 (APA)</a:t>
            </a:r>
            <a:endParaRPr lang="en-US" sz="3000" dirty="0"/>
          </a:p>
          <a:p>
            <a:pPr marL="0" indent="0" algn="just">
              <a:buNone/>
            </a:pPr>
            <a:endParaRPr lang="en-US" sz="3000" dirty="0"/>
          </a:p>
          <a:p>
            <a:pPr algn="just"/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742104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91886"/>
            <a:ext cx="8596668" cy="52251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USES OF AN APOSTROPHE (</a:t>
            </a:r>
            <a:r>
              <a:rPr lang="en-US" dirty="0">
                <a:solidFill>
                  <a:schemeClr val="tx1"/>
                </a:solidFill>
              </a:rPr>
              <a:t>’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117600"/>
            <a:ext cx="9584267" cy="546281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3000" dirty="0"/>
              <a:t>To indicate possession: singular – Janet’s bag, Fatima’s purse, </a:t>
            </a:r>
            <a:r>
              <a:rPr lang="en-US" sz="3000" dirty="0" err="1"/>
              <a:t>Audu’s</a:t>
            </a:r>
            <a:r>
              <a:rPr lang="en-US" sz="3000" dirty="0"/>
              <a:t> pen, dog’s tail; </a:t>
            </a:r>
          </a:p>
          <a:p>
            <a:pPr algn="just"/>
            <a:r>
              <a:rPr lang="en-US" sz="3000" dirty="0"/>
              <a:t>Plural – in irregular plurals, add ‘s: children’s toys, women’s bags</a:t>
            </a:r>
          </a:p>
          <a:p>
            <a:pPr algn="just"/>
            <a:r>
              <a:rPr lang="en-US" sz="3000" dirty="0"/>
              <a:t>In regular pluralization, add the apostrophe after the ‘s’: </a:t>
            </a:r>
            <a:r>
              <a:rPr lang="en-US" sz="3000" u="sng" dirty="0"/>
              <a:t>ladies’</a:t>
            </a:r>
            <a:r>
              <a:rPr lang="en-US" sz="3000" dirty="0"/>
              <a:t> pen, brothers’ clothes</a:t>
            </a:r>
          </a:p>
          <a:p>
            <a:pPr algn="just"/>
            <a:r>
              <a:rPr lang="en-US" sz="3000" dirty="0"/>
              <a:t>To indicate contraction: I’ll, she’ll, let’s, etc.</a:t>
            </a:r>
          </a:p>
          <a:p>
            <a:pPr algn="just"/>
            <a:r>
              <a:rPr lang="en-US" sz="3000" dirty="0"/>
              <a:t>To form the possessive of nouns in a series, add a single apostrophe and an s if the ownership is shared </a:t>
            </a:r>
            <a:r>
              <a:rPr lang="en-US" sz="3000" dirty="0" err="1"/>
              <a:t>Audu</a:t>
            </a:r>
            <a:r>
              <a:rPr lang="en-US" sz="3000" dirty="0"/>
              <a:t> and Fatima’s car, etc.</a:t>
            </a:r>
          </a:p>
          <a:p>
            <a:pPr algn="just"/>
            <a:r>
              <a:rPr lang="en-US" sz="3000" dirty="0"/>
              <a:t>But if the ownership is separate, place an apostrophe and an s after each noun. For example, </a:t>
            </a:r>
            <a:r>
              <a:rPr lang="en-US" sz="3000" dirty="0" err="1"/>
              <a:t>Audu’s</a:t>
            </a:r>
            <a:r>
              <a:rPr lang="en-US" sz="3000" dirty="0"/>
              <a:t> and Fatima’s cars, etc.</a:t>
            </a:r>
          </a:p>
          <a:p>
            <a:pPr algn="just"/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284391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USES OF AN APOSTROPHE (</a:t>
            </a:r>
            <a:r>
              <a:rPr lang="en-US" dirty="0">
                <a:solidFill>
                  <a:schemeClr val="tx1"/>
                </a:solidFill>
              </a:rPr>
              <a:t>’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117600"/>
            <a:ext cx="958426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Use an apostrophe to form the plurals of letters (MLA).</a:t>
            </a:r>
          </a:p>
          <a:p>
            <a:pPr marL="0" indent="0" algn="just">
              <a:buNone/>
            </a:pPr>
            <a:r>
              <a:rPr lang="en-US" sz="3000" dirty="0"/>
              <a:t>The word accommodation has two c’s and two m’s. </a:t>
            </a:r>
          </a:p>
          <a:p>
            <a:pPr algn="just"/>
            <a:r>
              <a:rPr lang="en-US" sz="3000" dirty="0"/>
              <a:t>Use an apostrophe to form the plurals of letter grades.</a:t>
            </a:r>
          </a:p>
          <a:p>
            <a:pPr marL="0" indent="0" algn="just">
              <a:buNone/>
            </a:pPr>
            <a:r>
              <a:rPr lang="en-US" sz="3000" dirty="0"/>
              <a:t>She got three A’s this semester.</a:t>
            </a:r>
          </a:p>
          <a:p>
            <a:pPr algn="just"/>
            <a:r>
              <a:rPr lang="en-US" sz="3000" dirty="0"/>
              <a:t>Do not use an apostrophe to form the plural of an abbreviation or a number. Correct examples are PhDs, </a:t>
            </a:r>
            <a:r>
              <a:rPr lang="en-US" sz="3000" dirty="0" err="1"/>
              <a:t>1960s</a:t>
            </a:r>
            <a:r>
              <a:rPr lang="en-US" sz="3000" dirty="0"/>
              <a:t>, fours, etc.</a:t>
            </a:r>
          </a:p>
          <a:p>
            <a:pPr marL="0" indent="0" algn="just">
              <a:buNone/>
            </a:pPr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145975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USES OF A HYPHEN (-)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112" y="1382889"/>
            <a:ext cx="10260502" cy="5057422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3000" dirty="0"/>
              <a:t>A hyphen divides a word at the end of a line (should be according to syllables): </a:t>
            </a:r>
            <a:r>
              <a:rPr lang="en-US" sz="3000" dirty="0" err="1"/>
              <a:t>ed</a:t>
            </a:r>
            <a:r>
              <a:rPr lang="en-US" sz="3000" dirty="0"/>
              <a:t>-u-ca-</a:t>
            </a:r>
            <a:r>
              <a:rPr lang="en-US" sz="3000" dirty="0" err="1"/>
              <a:t>tion</a:t>
            </a:r>
            <a:endParaRPr lang="en-US" sz="3000" dirty="0"/>
          </a:p>
          <a:p>
            <a:pPr algn="just"/>
            <a:r>
              <a:rPr lang="en-US" sz="3000" dirty="0"/>
              <a:t>A hyphen connects compound words (use a dictionary as a guide): brother-in-law, empty-handed,  far-fetched, etc.</a:t>
            </a:r>
          </a:p>
          <a:p>
            <a:pPr algn="just"/>
            <a:r>
              <a:rPr lang="en-US" sz="3000" dirty="0"/>
              <a:t>A hyphen denotes the syllabification of words (in dictionaries).</a:t>
            </a:r>
          </a:p>
          <a:p>
            <a:pPr algn="just"/>
            <a:r>
              <a:rPr lang="en-US" sz="3000" dirty="0"/>
              <a:t>A hyphen connects a phrase that modifies a noun. For example, the five-year-old girl</a:t>
            </a:r>
          </a:p>
          <a:p>
            <a:pPr algn="just"/>
            <a:r>
              <a:rPr lang="en-US" sz="3000" dirty="0"/>
              <a:t>A hyphen connects compound numbers, dates, or fractions, such as twenty-five, 9-3-2024, two-thirds, etc.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068659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377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DO NOT HYPHENATE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89" y="1343378"/>
            <a:ext cx="9761977" cy="505742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3000" dirty="0"/>
              <a:t>Do not hyphenate an adjective that includes an adverb ending in –</a:t>
            </a:r>
            <a:r>
              <a:rPr lang="en-US" sz="3000" dirty="0" err="1"/>
              <a:t>ly</a:t>
            </a:r>
            <a:r>
              <a:rPr lang="en-US" sz="3000" dirty="0"/>
              <a:t> (MLA)</a:t>
            </a:r>
          </a:p>
          <a:p>
            <a:pPr marL="0" indent="0" algn="just">
              <a:buNone/>
            </a:pPr>
            <a:r>
              <a:rPr lang="en-US" sz="3000" dirty="0"/>
              <a:t>a thoughtfully presented argument</a:t>
            </a:r>
          </a:p>
          <a:p>
            <a:pPr algn="just"/>
            <a:r>
              <a:rPr lang="en-US" sz="3000" dirty="0"/>
              <a:t>Fractions used as nouns (APA): Two-thirds of the students are here. </a:t>
            </a:r>
          </a:p>
          <a:p>
            <a:pPr algn="just"/>
            <a:r>
              <a:rPr lang="en-US" sz="3000" dirty="0"/>
              <a:t>However, MLA recommends using a hyphen in simple fractions, no matter their part of speech. For example, He watched only one-third of the movie.</a:t>
            </a:r>
          </a:p>
          <a:p>
            <a:pPr algn="just"/>
            <a:r>
              <a:rPr lang="en-US" sz="3000" dirty="0"/>
              <a:t>No hyphen is needed in a compound adjective with a comparative or superlative description formed with less, least, more, or most. For example, the less expensive option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marL="0" indent="0" algn="just">
              <a:buNone/>
            </a:pPr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118917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377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DO NOT HYPHENATE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89" y="1343378"/>
            <a:ext cx="976197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When you are writing for a specialized field, no hyphen is needed in a common compound adjective. For example, second language acquisition, Black American vernacular, etc.</a:t>
            </a:r>
          </a:p>
          <a:p>
            <a:pPr algn="just"/>
            <a:r>
              <a:rPr lang="en-US" sz="3000" dirty="0"/>
              <a:t>A hyphen is not needed for a foreign-language adjective or phrase. For example, ad hoc, sine qua non, sui generis, etc.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marL="0" indent="0" algn="just">
              <a:buNone/>
            </a:pPr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137318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i="1" dirty="0">
                <a:solidFill>
                  <a:schemeClr val="tx1"/>
                </a:solidFill>
              </a:rPr>
              <a:t>ITALICS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79" y="999067"/>
            <a:ext cx="9761977" cy="5057422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3000" dirty="0"/>
              <a:t>Italics are slanted letters.</a:t>
            </a:r>
          </a:p>
          <a:p>
            <a:pPr algn="just"/>
            <a:r>
              <a:rPr lang="en-US" sz="3000" dirty="0"/>
              <a:t>They are used to emphasize a word, phrase, or clause. For example: The uses of the comma remain </a:t>
            </a:r>
            <a:r>
              <a:rPr lang="en-US" sz="3000" i="1" dirty="0"/>
              <a:t>controversial</a:t>
            </a:r>
            <a:r>
              <a:rPr lang="en-US" sz="3000" dirty="0"/>
              <a:t> among scholars.</a:t>
            </a:r>
          </a:p>
          <a:p>
            <a:pPr algn="just"/>
            <a:r>
              <a:rPr lang="en-US" sz="3000" dirty="0"/>
              <a:t>They indicate the title of a book. For example: Chinua Achebe’s </a:t>
            </a:r>
            <a:r>
              <a:rPr lang="en-US" sz="3000" i="1" dirty="0"/>
              <a:t>Things Fall Apart </a:t>
            </a:r>
            <a:r>
              <a:rPr lang="en-US" sz="3000" dirty="0"/>
              <a:t>is an African classic.</a:t>
            </a:r>
          </a:p>
          <a:p>
            <a:pPr algn="just"/>
            <a:r>
              <a:rPr lang="en-US" sz="3000" dirty="0"/>
              <a:t>Italics indicate loan/foreign words. For examples: </a:t>
            </a:r>
            <a:r>
              <a:rPr lang="en-US" sz="3000" i="1" dirty="0"/>
              <a:t>sui generis, </a:t>
            </a:r>
            <a:r>
              <a:rPr lang="en-US" sz="3000" dirty="0"/>
              <a:t>étagère, etc.</a:t>
            </a:r>
          </a:p>
          <a:p>
            <a:pPr algn="just"/>
            <a:r>
              <a:rPr lang="en-US" sz="3000" dirty="0"/>
              <a:t>To express biological terms, for example, </a:t>
            </a:r>
            <a:r>
              <a:rPr lang="en-US" sz="3000" i="1" dirty="0"/>
              <a:t>Homo </a:t>
            </a:r>
            <a:r>
              <a:rPr lang="en-US" sz="3000" i="1" dirty="0" err="1"/>
              <a:t>sapien</a:t>
            </a:r>
            <a:r>
              <a:rPr lang="en-US" sz="3000" dirty="0"/>
              <a:t>, </a:t>
            </a:r>
            <a:r>
              <a:rPr lang="en-US" sz="3000" i="1" dirty="0" err="1"/>
              <a:t>Cebus</a:t>
            </a:r>
            <a:r>
              <a:rPr lang="en-US" sz="3000" i="1" dirty="0"/>
              <a:t> </a:t>
            </a:r>
            <a:r>
              <a:rPr lang="en-US" sz="3000" i="1" dirty="0" err="1"/>
              <a:t>apella</a:t>
            </a:r>
            <a:endParaRPr lang="en-US" sz="3000" i="1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50722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3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 DO NOT USE ITALICS FOR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286933"/>
            <a:ext cx="976197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Titles of book series (e.g., the Harry Potter series)</a:t>
            </a:r>
          </a:p>
          <a:p>
            <a:pPr algn="just"/>
            <a:r>
              <a:rPr lang="en-US" sz="3000" dirty="0"/>
              <a:t>The punctuation mark after an italicized word or phrase</a:t>
            </a:r>
          </a:p>
          <a:p>
            <a:pPr marL="0" indent="0" algn="just">
              <a:buNone/>
            </a:pPr>
            <a:r>
              <a:rPr lang="en-US" sz="3000" dirty="0"/>
              <a:t>Who is the author of </a:t>
            </a:r>
            <a:r>
              <a:rPr lang="en-US" sz="3000" i="1" dirty="0"/>
              <a:t>Things Fall Apart</a:t>
            </a:r>
            <a:r>
              <a:rPr lang="en-US" sz="3000" dirty="0"/>
              <a:t>?</a:t>
            </a:r>
          </a:p>
          <a:p>
            <a:pPr marL="0" indent="0" algn="just">
              <a:buNone/>
            </a:pPr>
            <a:r>
              <a:rPr lang="en-US" sz="3000" dirty="0"/>
              <a:t>Note: Italicize a punctuation mark that is part of an italic element, such as a colon, comma, or question mark within a book title, periodical title, or heading (</a:t>
            </a:r>
            <a:r>
              <a:rPr lang="en-US" sz="3000" dirty="0" err="1"/>
              <a:t>APA</a:t>
            </a:r>
            <a:r>
              <a:rPr lang="en-US" sz="3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31984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3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ABBREVIATIONS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286933"/>
            <a:ext cx="9761977" cy="505742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000" dirty="0"/>
              <a:t>It is a shortened word of a word or phrase.</a:t>
            </a:r>
          </a:p>
          <a:p>
            <a:pPr algn="just"/>
            <a:r>
              <a:rPr lang="en-US" sz="3000" dirty="0"/>
              <a:t>To maximize clarity, use abbreviations sparingly and consider readers’ familiarity with the abbreviation.</a:t>
            </a:r>
          </a:p>
          <a:p>
            <a:pPr algn="just"/>
            <a:r>
              <a:rPr lang="en-US" sz="3000" dirty="0"/>
              <a:t>Acronyms are treated similarly in some cases (</a:t>
            </a:r>
            <a:r>
              <a:rPr lang="en-US" sz="3000" dirty="0" err="1"/>
              <a:t>APA</a:t>
            </a:r>
            <a:r>
              <a:rPr lang="en-US" sz="3000" dirty="0"/>
              <a:t>): abbreviations of phrases are often composed of the first letter of each word of the phrase (i.e., acronym) – </a:t>
            </a:r>
            <a:r>
              <a:rPr lang="en-US" sz="3000" dirty="0" err="1"/>
              <a:t>APA</a:t>
            </a:r>
            <a:endParaRPr lang="en-US" sz="3000" dirty="0"/>
          </a:p>
          <a:p>
            <a:pPr algn="just"/>
            <a:r>
              <a:rPr lang="en-US" sz="3000" dirty="0"/>
              <a:t>Acronyms are recommended after the first use. For clarity, use the full description and the acronym at the first instance. For example, American University of Nigeria (</a:t>
            </a:r>
            <a:r>
              <a:rPr lang="en-US" sz="3000" dirty="0" err="1"/>
              <a:t>AUN</a:t>
            </a:r>
            <a:r>
              <a:rPr lang="en-US" sz="3000" dirty="0"/>
              <a:t>), then </a:t>
            </a:r>
            <a:r>
              <a:rPr lang="en-US" sz="3000" dirty="0" err="1"/>
              <a:t>AUN</a:t>
            </a:r>
            <a:r>
              <a:rPr lang="en-US" sz="3000" dirty="0"/>
              <a:t> subsequently </a:t>
            </a:r>
          </a:p>
        </p:txBody>
      </p:sp>
    </p:spTree>
    <p:extLst>
      <p:ext uri="{BB962C8B-B14F-4D97-AF65-F5344CB8AC3E}">
        <p14:creationId xmlns:p14="http://schemas.microsoft.com/office/powerpoint/2010/main" val="20531620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3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REVISION IN THE WRITING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286933"/>
            <a:ext cx="976197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Revision is an essential part of the writing process.</a:t>
            </a:r>
          </a:p>
          <a:p>
            <a:pPr algn="just"/>
            <a:r>
              <a:rPr lang="en-US" sz="3000" dirty="0"/>
              <a:t>Revision entails making changes at any point in the writing process (Fitzgerald 1987)</a:t>
            </a:r>
          </a:p>
          <a:p>
            <a:pPr algn="just"/>
            <a:r>
              <a:rPr lang="en-US" sz="3000" dirty="0"/>
              <a:t>Your initial writing should be regarded as a draft.</a:t>
            </a:r>
          </a:p>
          <a:p>
            <a:pPr algn="just"/>
            <a:r>
              <a:rPr lang="en-US" sz="3000" dirty="0"/>
              <a:t>Revision may be done alone, with a group, peer tutor, or directly with your instructor.</a:t>
            </a:r>
          </a:p>
          <a:p>
            <a:pPr algn="just"/>
            <a:r>
              <a:rPr lang="en-US" sz="3000" dirty="0"/>
              <a:t>The best revision starts with you.</a:t>
            </a:r>
          </a:p>
          <a:p>
            <a:pPr algn="just"/>
            <a:r>
              <a:rPr lang="en-US" sz="3000" dirty="0"/>
              <a:t>Revision makes the draft more accessible, transparent, coherent, and thought-provoking. </a:t>
            </a:r>
          </a:p>
        </p:txBody>
      </p:sp>
    </p:spTree>
    <p:extLst>
      <p:ext uri="{BB962C8B-B14F-4D97-AF65-F5344CB8AC3E}">
        <p14:creationId xmlns:p14="http://schemas.microsoft.com/office/powerpoint/2010/main" val="40444369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3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REVISION IN THE WRITING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286933"/>
            <a:ext cx="9761977" cy="505742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000" dirty="0"/>
              <a:t>Hayes and Flower model of writing distinguishes between reviewing and revising.</a:t>
            </a:r>
          </a:p>
          <a:p>
            <a:pPr algn="just"/>
            <a:r>
              <a:rPr lang="en-US" sz="3000" dirty="0"/>
              <a:t>Reviewing as a mental process of evaluating what has been written and revising as the physical modifications based on the mental process (Lucile </a:t>
            </a:r>
            <a:r>
              <a:rPr lang="en-US" sz="3000" dirty="0" err="1"/>
              <a:t>Chanquoy</a:t>
            </a:r>
            <a:r>
              <a:rPr lang="en-US" sz="3000" dirty="0"/>
              <a:t>)</a:t>
            </a:r>
          </a:p>
          <a:p>
            <a:pPr algn="just"/>
            <a:r>
              <a:rPr lang="en-US" sz="3000" dirty="0"/>
              <a:t>Generally, revision is both a mental and a physical process.</a:t>
            </a:r>
          </a:p>
          <a:p>
            <a:pPr algn="just"/>
            <a:r>
              <a:rPr lang="en-US" sz="3000" dirty="0"/>
              <a:t> The mental process compares the mental representation of the intended text, while the physical entails reading, rewriting, and editing.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7422664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3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SOME PROCESSES OF REVISION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286933"/>
            <a:ext cx="976197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Deletion</a:t>
            </a:r>
          </a:p>
          <a:p>
            <a:pPr algn="just"/>
            <a:r>
              <a:rPr lang="en-US" sz="3000" dirty="0"/>
              <a:t>Substitution</a:t>
            </a:r>
          </a:p>
          <a:p>
            <a:pPr algn="just"/>
            <a:r>
              <a:rPr lang="en-US" sz="3000" dirty="0"/>
              <a:t>Shifting</a:t>
            </a:r>
          </a:p>
          <a:p>
            <a:pPr algn="just"/>
            <a:r>
              <a:rPr lang="en-US" sz="3000" dirty="0"/>
              <a:t>Reorganization</a:t>
            </a:r>
          </a:p>
          <a:p>
            <a:pPr algn="just"/>
            <a:endParaRPr lang="en-US" sz="3000" dirty="0"/>
          </a:p>
          <a:p>
            <a:pPr marL="0" indent="0" algn="just">
              <a:buNone/>
            </a:pPr>
            <a:r>
              <a:rPr lang="en-US" sz="3000" dirty="0"/>
              <a:t>The levels of these processes can be at the word, phrase, sentence, or ideation level.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106061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3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REVISION STRATEGIES OF INEXPERIENCED WRITERS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79" y="1614310"/>
            <a:ext cx="976197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Rewording: Using better words and eliminating those that are wordy or redundant; it is designated a thesaurus philosophy of writing (Nancy Sommers)</a:t>
            </a:r>
          </a:p>
          <a:p>
            <a:pPr algn="just"/>
            <a:r>
              <a:rPr lang="en-US" sz="3000" dirty="0"/>
              <a:t>Most students feel revision entails only rewording.</a:t>
            </a:r>
          </a:p>
          <a:p>
            <a:pPr algn="just"/>
            <a:r>
              <a:rPr lang="en-US" sz="3000" dirty="0"/>
              <a:t>They sometimes add transitions.</a:t>
            </a:r>
          </a:p>
          <a:p>
            <a:pPr algn="just"/>
            <a:r>
              <a:rPr lang="en-US" sz="3000" dirty="0"/>
              <a:t>Most times, they neglect the credibility of their argument.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6744295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316089"/>
            <a:ext cx="8596668" cy="6773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REVISION STRATEGIES OF EXPERIENCED WRITERS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79" y="1614310"/>
            <a:ext cx="976197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They check the form or shape of their argument.</a:t>
            </a:r>
          </a:p>
          <a:p>
            <a:pPr algn="just"/>
            <a:r>
              <a:rPr lang="en-US" sz="3000" dirty="0"/>
              <a:t>They check patterns of development in their revision of the draft.</a:t>
            </a:r>
          </a:p>
          <a:p>
            <a:pPr algn="just"/>
            <a:r>
              <a:rPr lang="en-US" sz="3000" dirty="0"/>
              <a:t>They move from the first draft to the second and third until the final writing.</a:t>
            </a:r>
          </a:p>
          <a:p>
            <a:pPr algn="just"/>
            <a:r>
              <a:rPr lang="en-US" sz="3000" dirty="0"/>
              <a:t>They check the nexus/link between the main argument and the sub-arguments.</a:t>
            </a:r>
          </a:p>
          <a:p>
            <a:pPr algn="just"/>
            <a:r>
              <a:rPr lang="en-US" sz="3000" dirty="0"/>
              <a:t>Rewriting their draft is a constant process of the revision strategy.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0248603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316089"/>
            <a:ext cx="8596668" cy="6773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REVISION STRATEGIES OF EXPERIENCED WRITERS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79" y="1614310"/>
            <a:ext cx="976197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They imagine readers’ perspectives to enrich their revision. They consider the sociocultural factors, gender, etc., that may influence readers’ perceptions.</a:t>
            </a:r>
          </a:p>
          <a:p>
            <a:pPr algn="just"/>
            <a:r>
              <a:rPr lang="en-US" sz="3000" dirty="0"/>
              <a:t>They concentrate on sentence-level or paragraph-level revision by addition and deletion.</a:t>
            </a:r>
          </a:p>
          <a:p>
            <a:pPr algn="just"/>
            <a:r>
              <a:rPr lang="en-US" sz="3000" dirty="0"/>
              <a:t>The revision process is holistic. It entails the form, balance, rhythm, or communication.</a:t>
            </a:r>
          </a:p>
          <a:p>
            <a:pPr algn="just"/>
            <a:r>
              <a:rPr lang="en-US" sz="3000" dirty="0"/>
              <a:t>Revision as beginning over again 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6606551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316089"/>
            <a:ext cx="8596668" cy="6773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CATEGORIES OF REVISION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79" y="1614310"/>
            <a:ext cx="976197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Self-Revision: Personal revision </a:t>
            </a:r>
          </a:p>
          <a:p>
            <a:pPr algn="just"/>
            <a:r>
              <a:rPr lang="en-US" sz="3000" dirty="0"/>
              <a:t>Peer Revision: Revision by friends</a:t>
            </a:r>
          </a:p>
          <a:p>
            <a:pPr algn="just"/>
            <a:r>
              <a:rPr lang="en-US" sz="3000" dirty="0"/>
              <a:t>Teacher/Mentor Revision</a:t>
            </a:r>
          </a:p>
          <a:p>
            <a:pPr algn="just"/>
            <a:r>
              <a:rPr lang="en-US" sz="3000" dirty="0"/>
              <a:t>Gatekeeping Revision (Journal Editors, Skilled Academics, etc.)</a:t>
            </a:r>
          </a:p>
          <a:p>
            <a:pPr algn="just"/>
            <a:r>
              <a:rPr lang="en-US" sz="3000" dirty="0"/>
              <a:t>Computer-assisted Revision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8374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3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REVISION STRATEGIES: SELF-REVISION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286933"/>
            <a:ext cx="9761977" cy="505742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000" dirty="0"/>
              <a:t>Check your argument and the main idea of the writing.</a:t>
            </a:r>
          </a:p>
          <a:p>
            <a:pPr algn="just"/>
            <a:r>
              <a:rPr lang="en-US" sz="3000" dirty="0"/>
              <a:t>Check the structure of your work: introduction-body-conclusion link</a:t>
            </a:r>
          </a:p>
          <a:p>
            <a:pPr algn="just"/>
            <a:r>
              <a:rPr lang="en-US" sz="3000" dirty="0"/>
              <a:t>Examine the connection between the language and the argument. Does your vocabulary support your argument? Is your diction appropriate?</a:t>
            </a:r>
          </a:p>
          <a:p>
            <a:pPr algn="just"/>
            <a:r>
              <a:rPr lang="en-US" sz="3000" dirty="0"/>
              <a:t>Examine your sentences: Are they varied? Or monotonous?</a:t>
            </a:r>
          </a:p>
          <a:p>
            <a:pPr algn="just"/>
            <a:r>
              <a:rPr lang="en-US" sz="3000" dirty="0"/>
              <a:t>Proofread your work.</a:t>
            </a:r>
          </a:p>
          <a:p>
            <a:pPr algn="just"/>
            <a:r>
              <a:rPr lang="en-US" sz="3000" dirty="0"/>
              <a:t>Rewriting should be a constant part of the process, whether as a whole or in part.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306146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3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REVISION STRATEGIES: SELF-REVISION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286933"/>
            <a:ext cx="976197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Develop a holistic process towards revision, from words to sentences to paragraphs and the whole piece</a:t>
            </a:r>
          </a:p>
          <a:p>
            <a:pPr algn="just"/>
            <a:r>
              <a:rPr lang="en-US" sz="3000" dirty="0"/>
              <a:t>Recognize the audience’s perspective. </a:t>
            </a:r>
          </a:p>
          <a:p>
            <a:pPr algn="just"/>
            <a:r>
              <a:rPr lang="en-US" sz="3000" dirty="0"/>
              <a:t>Revisions should be continuous.</a:t>
            </a:r>
          </a:p>
          <a:p>
            <a:pPr algn="just"/>
            <a:r>
              <a:rPr lang="en-US" sz="3000" dirty="0"/>
              <a:t>Peer revision is a cardinal part of your revision strategy.</a:t>
            </a:r>
          </a:p>
          <a:p>
            <a:pPr algn="just"/>
            <a:r>
              <a:rPr lang="en-US" sz="3000" dirty="0"/>
              <a:t>Mentor/Teacher feedback (formative assessment) on students’ writing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6939335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25778"/>
            <a:ext cx="8596668" cy="6773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REVISION THROUGH PEER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049867"/>
            <a:ext cx="9761977" cy="558235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000" dirty="0"/>
              <a:t>You can have others read your work as part of your revision strategy.</a:t>
            </a:r>
          </a:p>
          <a:p>
            <a:pPr algn="just"/>
            <a:r>
              <a:rPr lang="en-US" sz="3000" dirty="0"/>
              <a:t>They can provide feedback on your writing regarding the coherence of the work.</a:t>
            </a:r>
          </a:p>
          <a:p>
            <a:pPr algn="just"/>
            <a:r>
              <a:rPr lang="en-US" sz="3000" dirty="0"/>
              <a:t>They can assess the strength and validity of your argument.</a:t>
            </a:r>
          </a:p>
          <a:p>
            <a:pPr algn="just"/>
            <a:r>
              <a:rPr lang="en-US" sz="3000" dirty="0"/>
              <a:t>Assess the connection between your thesis and the sub-arguments. </a:t>
            </a:r>
          </a:p>
          <a:p>
            <a:pPr algn="just"/>
            <a:r>
              <a:rPr lang="en-US" sz="3000" dirty="0"/>
              <a:t>They can help identify grammatical errors.</a:t>
            </a:r>
          </a:p>
          <a:p>
            <a:pPr algn="just"/>
            <a:r>
              <a:rPr lang="en-US" sz="3000" dirty="0"/>
              <a:t>Always share your writing with your </a:t>
            </a:r>
            <a:r>
              <a:rPr lang="en-US" sz="3000" i="1" dirty="0"/>
              <a:t>trusted</a:t>
            </a:r>
            <a:r>
              <a:rPr lang="en-US" sz="3000" dirty="0"/>
              <a:t> peers for cross-fertilization of ideas and improvement of your writing.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4100522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3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PURPOSE IN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286933"/>
            <a:ext cx="976197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The purpose of writing differs.</a:t>
            </a:r>
          </a:p>
          <a:p>
            <a:pPr algn="just"/>
            <a:r>
              <a:rPr lang="en-US" sz="3000" dirty="0"/>
              <a:t>It is a writer’s reason for writing a piece. The “why” of a piece.</a:t>
            </a:r>
          </a:p>
          <a:p>
            <a:pPr algn="just"/>
            <a:r>
              <a:rPr lang="en-US" sz="3000" dirty="0"/>
              <a:t>The basic purposes include to describe, entertain (narrate), argue/persuade, evaluate,  summarize, analyze, etc.</a:t>
            </a:r>
          </a:p>
          <a:p>
            <a:pPr algn="just"/>
            <a:r>
              <a:rPr lang="en-US" sz="3000" dirty="0"/>
              <a:t>Other purposes include: academic, literary, formal, informal, etc.</a:t>
            </a:r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029547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3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286933"/>
            <a:ext cx="9761977" cy="505742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000" dirty="0"/>
              <a:t>Your purpose will determine your tone.</a:t>
            </a:r>
          </a:p>
          <a:p>
            <a:pPr algn="just"/>
            <a:r>
              <a:rPr lang="en-US" sz="3000" dirty="0"/>
              <a:t>The tone is how you write about a subject.</a:t>
            </a:r>
          </a:p>
          <a:p>
            <a:pPr algn="just"/>
            <a:r>
              <a:rPr lang="en-US" sz="3000" dirty="0"/>
              <a:t>Your tone may be critical, reflective, humorous, formal, or informal.</a:t>
            </a:r>
          </a:p>
          <a:p>
            <a:pPr algn="just"/>
            <a:r>
              <a:rPr lang="en-US" sz="3000" dirty="0"/>
              <a:t>Your diction, vocabulary level, and sentence structure determine your tone.</a:t>
            </a:r>
          </a:p>
          <a:p>
            <a:pPr algn="just"/>
            <a:r>
              <a:rPr lang="en-US" sz="3000" dirty="0"/>
              <a:t>Formal writing, such as academic writing, requires a formal tone that conveys professionalism.</a:t>
            </a:r>
          </a:p>
          <a:p>
            <a:pPr algn="just"/>
            <a:r>
              <a:rPr lang="en-US" sz="3000" dirty="0"/>
              <a:t>Establishing a tone that conveys the essential points of your work interestingly will engage readers and communicate your ideas effectively.</a:t>
            </a:r>
          </a:p>
        </p:txBody>
      </p:sp>
    </p:spTree>
    <p:extLst>
      <p:ext uri="{BB962C8B-B14F-4D97-AF65-F5344CB8AC3E}">
        <p14:creationId xmlns:p14="http://schemas.microsoft.com/office/powerpoint/2010/main" val="41341308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7" y="180622"/>
            <a:ext cx="8596668" cy="6773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AUDIENCE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857955"/>
            <a:ext cx="9761977" cy="583635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000" dirty="0"/>
              <a:t>Your audience is the prospective reader of your writing.</a:t>
            </a:r>
          </a:p>
          <a:p>
            <a:pPr algn="just"/>
            <a:r>
              <a:rPr lang="en-US" sz="3000" dirty="0"/>
              <a:t>Your audience determines the sophistication of your writing style.</a:t>
            </a:r>
          </a:p>
          <a:p>
            <a:pPr algn="just"/>
            <a:r>
              <a:rPr lang="en-US" sz="3000" dirty="0"/>
              <a:t>Your readers will determine your language style, vocabulary level, register, formality, informality, etc.</a:t>
            </a:r>
          </a:p>
          <a:p>
            <a:pPr algn="just"/>
            <a:r>
              <a:rPr lang="en-US" sz="3000" dirty="0"/>
              <a:t>Before writing, you must consider the demographics (age, gender, etc.), prior knowledge, level of education, and expectations of your reader/audience. For example, children's literature is different from a college novel. </a:t>
            </a:r>
          </a:p>
          <a:p>
            <a:pPr algn="just"/>
            <a:r>
              <a:rPr lang="en-US" sz="3000" dirty="0"/>
              <a:t>Your audience determines your purpose and your tone.</a:t>
            </a:r>
          </a:p>
          <a:p>
            <a:pPr algn="just"/>
            <a:r>
              <a:rPr lang="en-US" sz="3000" dirty="0"/>
              <a:t>Write in a way (tone) to inform and persuade your reader (audience)</a:t>
            </a:r>
          </a:p>
        </p:txBody>
      </p:sp>
    </p:spTree>
    <p:extLst>
      <p:ext uri="{BB962C8B-B14F-4D97-AF65-F5344CB8AC3E}">
        <p14:creationId xmlns:p14="http://schemas.microsoft.com/office/powerpoint/2010/main" val="37362050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023" y="270933"/>
            <a:ext cx="8596668" cy="6773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ELEMENTS OF EFFECTIVE SCHOLARLY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34" y="1286933"/>
            <a:ext cx="9761977" cy="5057422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Continuity and flow</a:t>
            </a:r>
          </a:p>
          <a:p>
            <a:pPr algn="just"/>
            <a:r>
              <a:rPr lang="en-US" sz="3000" dirty="0"/>
              <a:t>Transitions</a:t>
            </a:r>
          </a:p>
          <a:p>
            <a:pPr algn="just"/>
            <a:r>
              <a:rPr lang="en-US" sz="3000" dirty="0"/>
              <a:t>Conciseness and clarity</a:t>
            </a:r>
          </a:p>
          <a:p>
            <a:pPr algn="just"/>
            <a:r>
              <a:rPr lang="en-US" sz="3000" dirty="0"/>
              <a:t>Appropriate sentences and paragraphs</a:t>
            </a:r>
          </a:p>
          <a:p>
            <a:pPr algn="just"/>
            <a:r>
              <a:rPr lang="en-US" sz="3000" dirty="0"/>
              <a:t>Formal and interesting tone</a:t>
            </a:r>
          </a:p>
          <a:p>
            <a:pPr algn="just"/>
            <a:r>
              <a:rPr lang="en-US" sz="3000" dirty="0"/>
              <a:t>Logical comparison and exemplification</a:t>
            </a:r>
          </a:p>
          <a:p>
            <a:pPr marL="0" indent="0" algn="just">
              <a:buNone/>
            </a:pPr>
            <a:r>
              <a:rPr lang="en-US" sz="3000" dirty="0"/>
              <a:t> </a:t>
            </a:r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0258642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699911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74045"/>
            <a:ext cx="8596668" cy="486731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3000" dirty="0" err="1"/>
              <a:t>Chanquoy</a:t>
            </a:r>
            <a:r>
              <a:rPr lang="en-US" sz="3000" dirty="0"/>
              <a:t>, Lucie. “Revision Processes.” </a:t>
            </a:r>
            <a:r>
              <a:rPr lang="en-US" sz="3000" i="1" dirty="0"/>
              <a:t>The Sage Handbook of Writing Development</a:t>
            </a:r>
            <a:r>
              <a:rPr lang="en-US" sz="3000" dirty="0"/>
              <a:t>, edited by Roger Beard, Debra </a:t>
            </a:r>
            <a:r>
              <a:rPr lang="en-US" sz="3000" dirty="0" err="1"/>
              <a:t>Myhill</a:t>
            </a:r>
            <a:r>
              <a:rPr lang="en-US" sz="3000" dirty="0"/>
              <a:t>, </a:t>
            </a:r>
            <a:r>
              <a:rPr lang="en-US" sz="3000" dirty="0" err="1"/>
              <a:t>Jeni</a:t>
            </a:r>
            <a:r>
              <a:rPr lang="en-US" sz="3000" dirty="0"/>
              <a:t> Riley and Martin </a:t>
            </a:r>
            <a:r>
              <a:rPr lang="en-US" sz="3000" dirty="0" err="1"/>
              <a:t>Nystrand</a:t>
            </a:r>
            <a:r>
              <a:rPr lang="en-US" sz="3000" dirty="0"/>
              <a:t>, Sage, 2009, pp. 80-97.</a:t>
            </a:r>
          </a:p>
          <a:p>
            <a:pPr algn="just"/>
            <a:r>
              <a:rPr lang="en-US" sz="3000" dirty="0"/>
              <a:t>Field, Marion. </a:t>
            </a:r>
            <a:r>
              <a:rPr lang="en-US" sz="3000" i="1" dirty="0"/>
              <a:t>Improve your Punctuation and Grammar</a:t>
            </a:r>
            <a:r>
              <a:rPr lang="en-US" sz="3000" dirty="0"/>
              <a:t>, 3rd edition. How to Books, 2009.</a:t>
            </a:r>
          </a:p>
          <a:p>
            <a:pPr algn="just"/>
            <a:r>
              <a:rPr lang="en-US" sz="3000" dirty="0"/>
              <a:t>Fitzgerald, Jill. “Research on Revision in Writing.” </a:t>
            </a:r>
            <a:r>
              <a:rPr lang="en-US" sz="3000" i="1" dirty="0"/>
              <a:t>Review of Educational Research</a:t>
            </a:r>
            <a:r>
              <a:rPr lang="en-US" sz="3000" dirty="0"/>
              <a:t>, vol. 57, no. 4, 1987, pp. 481-506.</a:t>
            </a:r>
          </a:p>
          <a:p>
            <a:pPr algn="just"/>
            <a:r>
              <a:rPr lang="en-US" sz="3000" dirty="0"/>
              <a:t>“Grammar and Style in British English: A Comprehensive Guide for Students, Writers and Academics.” </a:t>
            </a:r>
            <a:r>
              <a:rPr lang="en-US" sz="3000" dirty="0">
                <a:hlinkClick r:id="rId2"/>
              </a:rPr>
              <a:t>https://</a:t>
            </a:r>
            <a:r>
              <a:rPr lang="en-US" sz="3000" dirty="0" err="1">
                <a:hlinkClick r:id="rId2"/>
              </a:rPr>
              <a:t>www.gsbe.co.uk</a:t>
            </a:r>
            <a:r>
              <a:rPr lang="en-US" sz="3000" dirty="0">
                <a:hlinkClick r:id="rId2"/>
              </a:rPr>
              <a:t>/grammar-commas-and-full-</a:t>
            </a:r>
            <a:r>
              <a:rPr lang="en-US" sz="3000" dirty="0" err="1">
                <a:hlinkClick r:id="rId2"/>
              </a:rPr>
              <a:t>stops.html</a:t>
            </a:r>
            <a:r>
              <a:rPr lang="en-US" sz="3000" dirty="0"/>
              <a:t> </a:t>
            </a:r>
          </a:p>
          <a:p>
            <a:pPr algn="just"/>
            <a:r>
              <a:rPr lang="en-US" sz="3000" i="1" dirty="0"/>
              <a:t>MLA Handbook</a:t>
            </a:r>
            <a:r>
              <a:rPr lang="en-US" sz="3000" dirty="0"/>
              <a:t>, ninth edition.</a:t>
            </a:r>
            <a:r>
              <a:rPr lang="en-US" sz="3000" i="1" dirty="0"/>
              <a:t> </a:t>
            </a:r>
            <a:r>
              <a:rPr lang="en-US" sz="3000" dirty="0"/>
              <a:t>The Modern Language Association of America, 2021.</a:t>
            </a:r>
          </a:p>
          <a:p>
            <a:pPr algn="just"/>
            <a:r>
              <a:rPr lang="en-US" sz="3000" i="1" dirty="0"/>
              <a:t>Publication Manual of the American Psychological Association</a:t>
            </a:r>
            <a:r>
              <a:rPr lang="en-US" sz="3000" dirty="0"/>
              <a:t>, seventh edition. American Psychological Association, 2020.</a:t>
            </a:r>
            <a:endParaRPr lang="en-US" sz="3000" i="1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9681782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977</TotalTime>
  <Words>2842</Words>
  <Application>Microsoft Macintosh PowerPoint</Application>
  <PresentationFormat>Widescreen</PresentationFormat>
  <Paragraphs>261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Trebuchet MS</vt:lpstr>
      <vt:lpstr>Wingdings 3</vt:lpstr>
      <vt:lpstr>Facet</vt:lpstr>
      <vt:lpstr>Understanding Mechanics</vt:lpstr>
      <vt:lpstr>LEARNING OUTCOMES</vt:lpstr>
      <vt:lpstr>CAPITALIZATION</vt:lpstr>
      <vt:lpstr>CAPITALIZATION</vt:lpstr>
      <vt:lpstr>CAPITALIZATION</vt:lpstr>
      <vt:lpstr>CAPITALIZATION</vt:lpstr>
      <vt:lpstr>CAPITALIZATION</vt:lpstr>
      <vt:lpstr>PUNCTUATION MARKS</vt:lpstr>
      <vt:lpstr>PowerPoint Presentation</vt:lpstr>
      <vt:lpstr>USES OF A COMMA (,)</vt:lpstr>
      <vt:lpstr>USES OF A COMMA (,)</vt:lpstr>
      <vt:lpstr>USES OF A COMMA (,)</vt:lpstr>
      <vt:lpstr>USES OF A COMMA (,)</vt:lpstr>
      <vt:lpstr>USES OF A COMMA (,)</vt:lpstr>
      <vt:lpstr>USES OF A COMMA (,)</vt:lpstr>
      <vt:lpstr>INCORRECT USE OF A COMMA (,)</vt:lpstr>
      <vt:lpstr>USES OF A SEMICOLON (;)</vt:lpstr>
      <vt:lpstr>USES OF AN APOSTROPHE (’)</vt:lpstr>
      <vt:lpstr>USES OF AN APOSTROPHE (’)</vt:lpstr>
      <vt:lpstr>USES OF A HYPHEN (-)</vt:lpstr>
      <vt:lpstr>DO NOT HYPHENATE</vt:lpstr>
      <vt:lpstr>DO NOT HYPHENATE</vt:lpstr>
      <vt:lpstr> ITALICS</vt:lpstr>
      <vt:lpstr> DO NOT USE ITALICS FOR THE FOLLOWING</vt:lpstr>
      <vt:lpstr>ABBREVIATIONS</vt:lpstr>
      <vt:lpstr>REVISION IN THE WRITING PROCESS</vt:lpstr>
      <vt:lpstr>REVISION IN THE WRITING PROCESS</vt:lpstr>
      <vt:lpstr>SOME PROCESSES OF REVISION</vt:lpstr>
      <vt:lpstr>REVISION STRATEGIES OF INEXPERIENCED WRITERS</vt:lpstr>
      <vt:lpstr>REVISION STRATEGIES OF EXPERIENCED WRITERS</vt:lpstr>
      <vt:lpstr>REVISION STRATEGIES OF EXPERIENCED WRITERS</vt:lpstr>
      <vt:lpstr>CATEGORIES OF REVISION STRATEGIES</vt:lpstr>
      <vt:lpstr>REVISION STRATEGIES: SELF-REVISION</vt:lpstr>
      <vt:lpstr>REVISION STRATEGIES: SELF-REVISION</vt:lpstr>
      <vt:lpstr>REVISION THROUGH PEER EVALUATION</vt:lpstr>
      <vt:lpstr>PURPOSE IN WRITING</vt:lpstr>
      <vt:lpstr>TONE</vt:lpstr>
      <vt:lpstr>AUDIENCE</vt:lpstr>
      <vt:lpstr>ELEMENTS OF EFFECTIVE SCHOLARLY WRITING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Mechanics</dc:title>
  <dc:creator>Author</dc:creator>
  <cp:lastModifiedBy>Emilienne Idorenyin Akpan</cp:lastModifiedBy>
  <cp:revision>102</cp:revision>
  <dcterms:created xsi:type="dcterms:W3CDTF">2024-03-13T17:07:21Z</dcterms:created>
  <dcterms:modified xsi:type="dcterms:W3CDTF">2024-07-15T16:31:01Z</dcterms:modified>
</cp:coreProperties>
</file>