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0" r:id="rId6"/>
    <p:sldId id="262" r:id="rId7"/>
    <p:sldId id="264" r:id="rId8"/>
    <p:sldId id="266" r:id="rId9"/>
    <p:sldId id="267" r:id="rId10"/>
    <p:sldId id="269" r:id="rId11"/>
    <p:sldId id="270" r:id="rId12"/>
    <p:sldId id="268" r:id="rId13"/>
    <p:sldId id="271" r:id="rId14"/>
    <p:sldId id="272" r:id="rId15"/>
    <p:sldId id="273" r:id="rId16"/>
    <p:sldId id="275" r:id="rId17"/>
    <p:sldId id="274" r:id="rId18"/>
    <p:sldId id="27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49" autoAdjust="0"/>
    <p:restoredTop sz="94660"/>
  </p:normalViewPr>
  <p:slideViewPr>
    <p:cSldViewPr snapToGrid="0">
      <p:cViewPr varScale="1">
        <p:scale>
          <a:sx n="121" d="100"/>
          <a:sy n="121" d="100"/>
        </p:scale>
        <p:origin x="192"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7/15/24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7/15/24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7/15/24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scribbr.com/category/academic-essay/"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Writing research papers</a:t>
            </a:r>
          </a:p>
        </p:txBody>
      </p:sp>
    </p:spTree>
    <p:extLst>
      <p:ext uri="{BB962C8B-B14F-4D97-AF65-F5344CB8AC3E}">
        <p14:creationId xmlns:p14="http://schemas.microsoft.com/office/powerpoint/2010/main" val="621830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3926" y="464442"/>
            <a:ext cx="10364451" cy="1596177"/>
          </a:xfrm>
        </p:spPr>
        <p:txBody>
          <a:bodyPr>
            <a:normAutofit/>
          </a:bodyPr>
          <a:lstStyle/>
          <a:p>
            <a:pPr algn="l"/>
            <a:r>
              <a:rPr lang="en-US" b="1" cap="none" dirty="0">
                <a:solidFill>
                  <a:schemeClr val="tx2"/>
                </a:solidFill>
                <a:latin typeface="Times New Roman" panose="02020603050405020304" pitchFamily="18" charset="0"/>
                <a:cs typeface="Times New Roman" panose="02020603050405020304" pitchFamily="18" charset="0"/>
              </a:rPr>
              <a:t>What is a research paper?</a:t>
            </a:r>
          </a:p>
        </p:txBody>
      </p:sp>
      <p:sp>
        <p:nvSpPr>
          <p:cNvPr id="3" name="Content Placeholder 2"/>
          <p:cNvSpPr>
            <a:spLocks noGrp="1"/>
          </p:cNvSpPr>
          <p:nvPr>
            <p:ph sz="quarter" idx="13"/>
          </p:nvPr>
        </p:nvSpPr>
        <p:spPr>
          <a:xfrm>
            <a:off x="784986" y="1596981"/>
            <a:ext cx="10363826" cy="4301544"/>
          </a:xfrm>
        </p:spPr>
        <p:txBody>
          <a:bodyPr>
            <a:noAutofit/>
          </a:bodyPr>
          <a:lstStyle/>
          <a:p>
            <a:pPr algn="just"/>
            <a:r>
              <a:rPr lang="en-US" sz="1800" cap="none" dirty="0">
                <a:solidFill>
                  <a:schemeClr val="tx2"/>
                </a:solidFill>
                <a:latin typeface="Times New Roman" panose="02020603050405020304" pitchFamily="18" charset="0"/>
                <a:cs typeface="Times New Roman" panose="02020603050405020304" pitchFamily="18" charset="0"/>
              </a:rPr>
              <a:t>In academia, there are different scholarly writings that academics present or publish for different purposes. A research paper is one of them. Others are book reviews, book/festschrift contributions, seminar papers, conference presentations, and conference proceedings. These are their efforts towards challenging old knowledge and theories, contributing to knowledge, and, importantly, exploring new areas in quest for knowledge and proffering novel solutions to real-life problems in different fields. They are often published in journal series produced periodically.  The general name of these writings is publications.</a:t>
            </a:r>
          </a:p>
          <a:p>
            <a:pPr algn="just"/>
            <a:r>
              <a:rPr lang="en-US" sz="1800" b="1" cap="none" dirty="0">
                <a:solidFill>
                  <a:schemeClr val="tx2"/>
                </a:solidFill>
                <a:latin typeface="Times New Roman" panose="02020603050405020304" pitchFamily="18" charset="0"/>
                <a:cs typeface="Times New Roman" panose="02020603050405020304" pitchFamily="18" charset="0"/>
              </a:rPr>
              <a:t>A research paper is the outcome, documentation, or written evidence that a research has been conducted</a:t>
            </a:r>
            <a:r>
              <a:rPr lang="en-US" sz="1800" cap="none" dirty="0">
                <a:solidFill>
                  <a:schemeClr val="tx2"/>
                </a:solidFill>
                <a:latin typeface="Times New Roman" panose="02020603050405020304" pitchFamily="18" charset="0"/>
                <a:cs typeface="Times New Roman" panose="02020603050405020304" pitchFamily="18" charset="0"/>
              </a:rPr>
              <a:t>. It differs from other usual academic essays and assignments that students write. It contains analysis, interpretation, and argument informed by detailed research that agrees or refutes some positions - what some scholars have said. Besides, it is much longer and slightly different in contents. Importantly, </a:t>
            </a:r>
            <a:r>
              <a:rPr lang="en-US" sz="1800" b="1" cap="none" dirty="0">
                <a:solidFill>
                  <a:schemeClr val="tx2"/>
                </a:solidFill>
                <a:latin typeface="Times New Roman" panose="02020603050405020304" pitchFamily="18" charset="0"/>
                <a:cs typeface="Times New Roman" panose="02020603050405020304" pitchFamily="18" charset="0"/>
              </a:rPr>
              <a:t>it is “informative, persuasive, instructive (how an idea should be approached), reflective, analytical,” and comparative/contrastive (Gill, 2014: 8</a:t>
            </a:r>
            <a:r>
              <a:rPr lang="en-US" sz="1800" cap="none" dirty="0">
                <a:solidFill>
                  <a:schemeClr val="tx2"/>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55427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39530" y="875765"/>
            <a:ext cx="10363826" cy="6104584"/>
          </a:xfrm>
        </p:spPr>
        <p:txBody>
          <a:bodyPr>
            <a:noAutofit/>
          </a:bodyPr>
          <a:lstStyle/>
          <a:p>
            <a:r>
              <a:rPr lang="en-US" sz="1700" cap="none" dirty="0">
                <a:solidFill>
                  <a:schemeClr val="tx2"/>
                </a:solidFill>
                <a:latin typeface="Times New Roman" panose="02020603050405020304" pitchFamily="18" charset="0"/>
                <a:cs typeface="Times New Roman" panose="02020603050405020304" pitchFamily="18" charset="0"/>
              </a:rPr>
              <a:t>Doing research means investigating the facts on an issue, not as a journalist, but as an emerging critical academic, by finding out and reading journal articles, books, and other publications (such as monographs, inaugural lectures, experimental pieces of evidence, etc.) of experts in the field of inquiry, to interact, interrogate, and reflect how they are related to your ideas on the topic. They are called scholars, and their publications are scholarly sources. </a:t>
            </a:r>
          </a:p>
          <a:p>
            <a:pPr algn="just"/>
            <a:r>
              <a:rPr lang="en-US" sz="1700" cap="none" dirty="0">
                <a:solidFill>
                  <a:schemeClr val="tx2"/>
                </a:solidFill>
                <a:latin typeface="Times New Roman" panose="02020603050405020304" pitchFamily="18" charset="0"/>
                <a:cs typeface="Times New Roman" panose="02020603050405020304" pitchFamily="18" charset="0"/>
              </a:rPr>
              <a:t>Since you are not the first person to ever research the given topic (no scholar is, as there are always prior studies that are either directly or indirectly related to the present topic), no one in academia will take you seriously if you do not explore existing knowledge, observations, positions and arguments on the topic, especially from prominent scholars, and relate your ideas with them. Besides, researching others’ stake in a topic helps you know whether scholars have worked on your idea.</a:t>
            </a:r>
          </a:p>
          <a:p>
            <a:pPr marL="0" indent="0">
              <a:buNone/>
            </a:pPr>
            <a:r>
              <a:rPr lang="en-US" sz="1800" b="1" cap="none" dirty="0">
                <a:solidFill>
                  <a:schemeClr val="tx2"/>
                </a:solidFill>
                <a:latin typeface="Times New Roman" panose="02020603050405020304" pitchFamily="18" charset="0"/>
                <a:cs typeface="Times New Roman" panose="02020603050405020304" pitchFamily="18" charset="0"/>
              </a:rPr>
              <a:t>Why is research important?</a:t>
            </a:r>
          </a:p>
          <a:p>
            <a:pPr algn="just"/>
            <a:r>
              <a:rPr lang="en-US" sz="1700" cap="none" dirty="0">
                <a:solidFill>
                  <a:schemeClr val="tx2"/>
                </a:solidFill>
                <a:latin typeface="Times New Roman" panose="02020603050405020304" pitchFamily="18" charset="0"/>
                <a:cs typeface="Times New Roman" panose="02020603050405020304" pitchFamily="18" charset="0"/>
              </a:rPr>
              <a:t>Aside from the compelling reason that research must be done to earn a grade, promotion (for the academics), or partial fulfillment of the requirements for the award of degrees, there is a thirst for extending the frontier of knowledge and exploring instructive models that address socio-political, economic and scientific challenges. Research makes academia relevant to the world as the brainbox of solutions to human previous, present, and future problems. To imagine a world without research is to live in a world of problems but no panacea.</a:t>
            </a:r>
          </a:p>
        </p:txBody>
      </p:sp>
    </p:spTree>
    <p:extLst>
      <p:ext uri="{BB962C8B-B14F-4D97-AF65-F5344CB8AC3E}">
        <p14:creationId xmlns:p14="http://schemas.microsoft.com/office/powerpoint/2010/main" val="6670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330" y="399245"/>
            <a:ext cx="10364451" cy="875763"/>
          </a:xfrm>
        </p:spPr>
        <p:txBody>
          <a:bodyPr/>
          <a:lstStyle/>
          <a:p>
            <a:r>
              <a:rPr lang="en-US" cap="none" dirty="0">
                <a:solidFill>
                  <a:schemeClr val="tx2"/>
                </a:solidFill>
                <a:latin typeface="Times New Roman" panose="02020603050405020304" pitchFamily="18" charset="0"/>
                <a:cs typeface="Times New Roman" panose="02020603050405020304" pitchFamily="18" charset="0"/>
              </a:rPr>
              <a:t>Conducting Research</a:t>
            </a:r>
            <a:endParaRPr lang="en-US" dirty="0"/>
          </a:p>
        </p:txBody>
      </p:sp>
      <p:sp>
        <p:nvSpPr>
          <p:cNvPr id="3" name="Content Placeholder 2"/>
          <p:cNvSpPr>
            <a:spLocks noGrp="1"/>
          </p:cNvSpPr>
          <p:nvPr>
            <p:ph sz="quarter" idx="13"/>
          </p:nvPr>
        </p:nvSpPr>
        <p:spPr>
          <a:xfrm>
            <a:off x="900271" y="1169357"/>
            <a:ext cx="10363826" cy="5347353"/>
          </a:xfrm>
        </p:spPr>
        <p:txBody>
          <a:bodyPr>
            <a:noAutofit/>
          </a:bodyPr>
          <a:lstStyle/>
          <a:p>
            <a:r>
              <a:rPr lang="en-US" sz="1800" cap="none" dirty="0">
                <a:solidFill>
                  <a:schemeClr val="tx2"/>
                </a:solidFill>
                <a:latin typeface="Times New Roman" panose="02020603050405020304" pitchFamily="18" charset="0"/>
                <a:cs typeface="Times New Roman" panose="02020603050405020304" pitchFamily="18" charset="0"/>
              </a:rPr>
              <a:t>To conduct research, you must ask yourself: do I understand my topic, the assignment, and the problem I am trying to solve (the goal)? Clarify difficult words, ascertain the deadline (you would need adequate time for the research), and know the word limit, format and style, and submission method. </a:t>
            </a:r>
            <a:r>
              <a:rPr lang="en-US" sz="1800" b="1" cap="none" dirty="0">
                <a:solidFill>
                  <a:schemeClr val="tx2"/>
                </a:solidFill>
                <a:latin typeface="Times New Roman" panose="02020603050405020304" pitchFamily="18" charset="0"/>
                <a:cs typeface="Times New Roman" panose="02020603050405020304" pitchFamily="18" charset="0"/>
              </a:rPr>
              <a:t>Pay attention to the many instructions on areas you are expected to touch in your writing.</a:t>
            </a:r>
          </a:p>
          <a:p>
            <a:pPr algn="just"/>
            <a:r>
              <a:rPr lang="en-US" sz="1800" cap="none" dirty="0">
                <a:solidFill>
                  <a:schemeClr val="tx2"/>
                </a:solidFill>
                <a:latin typeface="Times New Roman" panose="02020603050405020304" pitchFamily="18" charset="0"/>
                <a:cs typeface="Times New Roman" panose="02020603050405020304" pitchFamily="18" charset="0"/>
              </a:rPr>
              <a:t>Start by gathering literature - papers, books, and other scholarly publications - on the topics. It is important that you gather materials from sources that are acceptable in academia. Do not use Wikipedia and Google. Although Google Scholar is commonly acceptable, some schools or professors prefer that you largely use the University virtual library to source materials. That is preferable. </a:t>
            </a:r>
          </a:p>
          <a:p>
            <a:pPr algn="just"/>
            <a:r>
              <a:rPr lang="en-US" sz="1800" cap="none" dirty="0">
                <a:solidFill>
                  <a:schemeClr val="tx2"/>
                </a:solidFill>
                <a:latin typeface="Times New Roman" panose="02020603050405020304" pitchFamily="18" charset="0"/>
                <a:cs typeface="Times New Roman" panose="02020603050405020304" pitchFamily="18" charset="0"/>
              </a:rPr>
              <a:t>However, if there is a recommended list of papers/articles or publications from the professor, you can source that via Google or a brick-and-mortar library. If there are none, then make sure the publications you download are credible - look at the journals that published them or ascertain whether they are peer-reviewed work). I think it is important that you approach your professor and ask them questions, share your opinion, and request some suggestions on sources. They might suggest some renowned scholars and their contributions. </a:t>
            </a:r>
          </a:p>
        </p:txBody>
      </p:sp>
    </p:spTree>
    <p:extLst>
      <p:ext uri="{BB962C8B-B14F-4D97-AF65-F5344CB8AC3E}">
        <p14:creationId xmlns:p14="http://schemas.microsoft.com/office/powerpoint/2010/main" val="114200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003927" y="898899"/>
            <a:ext cx="10046146" cy="5373111"/>
          </a:xfrm>
        </p:spPr>
        <p:txBody>
          <a:bodyPr>
            <a:noAutofit/>
          </a:bodyPr>
          <a:lstStyle/>
          <a:p>
            <a:r>
              <a:rPr lang="en-US" sz="1700" cap="none" dirty="0">
                <a:solidFill>
                  <a:schemeClr val="tx2"/>
                </a:solidFill>
                <a:latin typeface="Times New Roman" panose="02020603050405020304" pitchFamily="18" charset="0"/>
                <a:cs typeface="Times New Roman" panose="02020603050405020304" pitchFamily="18" charset="0"/>
              </a:rPr>
              <a:t>Once you have gathered essential materials (it might not be adequate because you might discover you need more articles while writing), you must ‘interact’ with them consciously and highlight punchy statements and scholars’ opinions. Remember, in your writing, you should relate your ideas to theirs (do not ‘copy’ or plagiarize, please!). You have to “address and evaluate other scholars’ perspectives’’ (Gill, 2014) on the concept you are discussing in terms of the extent to which you (your ideas) agree or divert from theirs on the discourse. Remember to cite the literature properly (in-text citation) and document the referencing </a:t>
            </a:r>
            <a:r>
              <a:rPr lang="en-US" sz="1700" cap="none" dirty="0">
                <a:latin typeface="Times New Roman" panose="02020603050405020304" pitchFamily="18" charset="0"/>
                <a:cs typeface="Times New Roman" panose="02020603050405020304" pitchFamily="18" charset="0"/>
              </a:rPr>
              <a:t>information. After your initial study, put down the following: </a:t>
            </a:r>
          </a:p>
          <a:p>
            <a:pPr marL="400050" lvl="0" indent="-400050">
              <a:buAutoNum type="romanLcParenBoth"/>
            </a:pPr>
            <a:r>
              <a:rPr lang="en-US" sz="1700" cap="none" dirty="0">
                <a:solidFill>
                  <a:schemeClr val="tx2"/>
                </a:solidFill>
                <a:latin typeface="Times New Roman" panose="02020603050405020304" pitchFamily="18" charset="0"/>
                <a:cs typeface="Times New Roman" panose="02020603050405020304" pitchFamily="18" charset="0"/>
              </a:rPr>
              <a:t>Draft your </a:t>
            </a:r>
            <a:r>
              <a:rPr lang="en-US" sz="1700" b="1" cap="none" dirty="0">
                <a:solidFill>
                  <a:schemeClr val="tx2"/>
                </a:solidFill>
                <a:latin typeface="Times New Roman" panose="02020603050405020304" pitchFamily="18" charset="0"/>
                <a:cs typeface="Times New Roman" panose="02020603050405020304" pitchFamily="18" charset="0"/>
              </a:rPr>
              <a:t>THESIS STATEMENT in one (or two) specific declarative sentences.</a:t>
            </a:r>
          </a:p>
          <a:p>
            <a:pPr algn="just"/>
            <a:r>
              <a:rPr lang="en-US" sz="1700" cap="none" dirty="0">
                <a:solidFill>
                  <a:schemeClr val="tx2"/>
                </a:solidFill>
                <a:latin typeface="Times New Roman" panose="02020603050405020304" pitchFamily="18" charset="0"/>
                <a:cs typeface="Times New Roman" panose="02020603050405020304" pitchFamily="18" charset="0"/>
              </a:rPr>
              <a:t>A thesis statement is essential to tell your reader your purpose: what you aim to discuss, analyze, examine, or argue. It is the bottom line of your work and the evidence of your claims in the body of the work itself. The statement answers the question: what do you have to contribute differently on this topic (considering what other scholars/researchers have done)? </a:t>
            </a:r>
          </a:p>
          <a:p>
            <a:pPr algn="just"/>
            <a:r>
              <a:rPr lang="en-US" sz="1700" cap="none" dirty="0">
                <a:solidFill>
                  <a:schemeClr val="tx2"/>
                </a:solidFill>
                <a:latin typeface="Times New Roman" panose="02020603050405020304" pitchFamily="18" charset="0"/>
                <a:cs typeface="Times New Roman" panose="02020603050405020304" pitchFamily="18" charset="0"/>
              </a:rPr>
              <a:t>As the central claim in your paper, the thesis statement establishes the paper’s “purpose and position” (</a:t>
            </a:r>
            <a:r>
              <a:rPr lang="en-US" sz="1700" cap="none" dirty="0" err="1">
                <a:solidFill>
                  <a:schemeClr val="tx2"/>
                </a:solidFill>
                <a:latin typeface="Times New Roman" panose="02020603050405020304" pitchFamily="18" charset="0"/>
                <a:cs typeface="Times New Roman" panose="02020603050405020304" pitchFamily="18" charset="0"/>
              </a:rPr>
              <a:t>Scribbr</a:t>
            </a:r>
            <a:r>
              <a:rPr lang="en-US" sz="1700" cap="none" dirty="0">
                <a:solidFill>
                  <a:schemeClr val="tx2"/>
                </a:solidFill>
                <a:latin typeface="Times New Roman" panose="02020603050405020304" pitchFamily="18" charset="0"/>
                <a:cs typeface="Times New Roman" panose="02020603050405020304" pitchFamily="18" charset="0"/>
              </a:rPr>
              <a:t>, undated). It answers the research questions (if you have any), summarizes your argument, and relates to every part of your work.</a:t>
            </a:r>
          </a:p>
        </p:txBody>
      </p:sp>
    </p:spTree>
    <p:extLst>
      <p:ext uri="{BB962C8B-B14F-4D97-AF65-F5344CB8AC3E}">
        <p14:creationId xmlns:p14="http://schemas.microsoft.com/office/powerpoint/2010/main" val="2433926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029684" y="886022"/>
            <a:ext cx="10363826" cy="5089776"/>
          </a:xfrm>
        </p:spPr>
        <p:txBody>
          <a:bodyPr>
            <a:noAutofit/>
          </a:bodyPr>
          <a:lstStyle/>
          <a:p>
            <a:r>
              <a:rPr lang="en-US" sz="1800" cap="none" dirty="0">
                <a:solidFill>
                  <a:schemeClr val="tx2"/>
                </a:solidFill>
                <a:latin typeface="Times New Roman" panose="02020603050405020304" pitchFamily="18" charset="0"/>
                <a:cs typeface="Times New Roman" panose="02020603050405020304" pitchFamily="18" charset="0"/>
              </a:rPr>
              <a:t>It points the reader to what structure the paper will take. It sums up the central point of your paper or essay. Through this, the reader knows exactly what to expect in your paper. Often, it is the last statement in the introduction. After introducing your topic, you are expected to state clearly your roadmap to addressing the topic. It must be devoid of vague phrases. It is tentative and can change as the argument in your paper extends.</a:t>
            </a:r>
          </a:p>
          <a:p>
            <a:r>
              <a:rPr lang="en-US" sz="1800" cap="none" dirty="0">
                <a:solidFill>
                  <a:schemeClr val="tx2"/>
                </a:solidFill>
                <a:latin typeface="Times New Roman" panose="02020603050405020304" pitchFamily="18" charset="0"/>
                <a:cs typeface="Times New Roman" panose="02020603050405020304" pitchFamily="18" charset="0"/>
              </a:rPr>
              <a:t>You will probably revise and refine the thesis statement as you do more research, but it can guide the writing process. Thereafter, every paragraph should aim to support and develop this central claim.</a:t>
            </a:r>
          </a:p>
        </p:txBody>
      </p:sp>
    </p:spTree>
    <p:extLst>
      <p:ext uri="{BB962C8B-B14F-4D97-AF65-F5344CB8AC3E}">
        <p14:creationId xmlns:p14="http://schemas.microsoft.com/office/powerpoint/2010/main" val="85431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685" y="386698"/>
            <a:ext cx="10364451" cy="1596177"/>
          </a:xfrm>
        </p:spPr>
        <p:txBody>
          <a:bodyPr>
            <a:normAutofit/>
          </a:bodyPr>
          <a:lstStyle/>
          <a:p>
            <a:pPr algn="l"/>
            <a:r>
              <a:rPr lang="en-US" sz="2400" b="1" cap="none" dirty="0">
                <a:solidFill>
                  <a:schemeClr val="tx2"/>
                </a:solidFill>
                <a:latin typeface="Times New Roman" panose="02020603050405020304" pitchFamily="18" charset="0"/>
                <a:cs typeface="Times New Roman" panose="02020603050405020304" pitchFamily="18" charset="0"/>
              </a:rPr>
              <a:t>Outline</a:t>
            </a:r>
            <a:endParaRPr lang="en-US" sz="2400" cap="none" dirty="0"/>
          </a:p>
        </p:txBody>
      </p:sp>
      <p:sp>
        <p:nvSpPr>
          <p:cNvPr id="3" name="Content Placeholder 2"/>
          <p:cNvSpPr>
            <a:spLocks noGrp="1"/>
          </p:cNvSpPr>
          <p:nvPr>
            <p:ph sz="quarter" idx="13"/>
          </p:nvPr>
        </p:nvSpPr>
        <p:spPr>
          <a:xfrm>
            <a:off x="1029685" y="1555723"/>
            <a:ext cx="10363826" cy="4651894"/>
          </a:xfrm>
        </p:spPr>
        <p:txBody>
          <a:bodyPr>
            <a:normAutofit/>
          </a:bodyPr>
          <a:lstStyle/>
          <a:p>
            <a:pPr marL="0" lvl="0" indent="0">
              <a:buNone/>
            </a:pPr>
            <a:r>
              <a:rPr lang="en-US" cap="none" dirty="0">
                <a:solidFill>
                  <a:schemeClr val="tx2"/>
                </a:solidFill>
                <a:latin typeface="Times New Roman" panose="02020603050405020304" pitchFamily="18" charset="0"/>
                <a:cs typeface="Times New Roman" panose="02020603050405020304" pitchFamily="18" charset="0"/>
              </a:rPr>
              <a:t>Create your outline ( it is tentative; some headings can change as you proceed in your writing,  reading, and research, but you need an outline to work with). This lists sections (headings) and subsections under which you want to argue your points about other scholars’ views and provide evidence. This gives you a structure and picture of what your paper will discuss and forms the table of contents later.</a:t>
            </a:r>
          </a:p>
          <a:p>
            <a:pPr marL="0" lvl="0" indent="0">
              <a:buNone/>
            </a:pPr>
            <a:r>
              <a:rPr lang="en-US" sz="2400" b="1" cap="none" dirty="0">
                <a:solidFill>
                  <a:schemeClr val="tx2"/>
                </a:solidFill>
                <a:latin typeface="Times New Roman" panose="02020603050405020304" pitchFamily="18" charset="0"/>
                <a:cs typeface="Times New Roman" panose="02020603050405020304" pitchFamily="18" charset="0"/>
              </a:rPr>
              <a:t>Research questions</a:t>
            </a:r>
            <a:endParaRPr lang="en-US" sz="2400" cap="none" dirty="0">
              <a:solidFill>
                <a:schemeClr val="tx2"/>
              </a:solidFill>
              <a:latin typeface="Times New Roman" panose="02020603050405020304" pitchFamily="18" charset="0"/>
              <a:cs typeface="Times New Roman" panose="02020603050405020304" pitchFamily="18" charset="0"/>
            </a:endParaRPr>
          </a:p>
          <a:p>
            <a:pPr marL="0" lvl="0" indent="0">
              <a:buNone/>
            </a:pPr>
            <a:r>
              <a:rPr lang="en-US" cap="none" dirty="0">
                <a:solidFill>
                  <a:schemeClr val="tx2"/>
                </a:solidFill>
                <a:latin typeface="Times New Roman" panose="02020603050405020304" pitchFamily="18" charset="0"/>
                <a:cs typeface="Times New Roman" panose="02020603050405020304" pitchFamily="18" charset="0"/>
              </a:rPr>
              <a:t>Write out your research question(s): What questions are you curious about, and will your research answer them?</a:t>
            </a:r>
          </a:p>
          <a:p>
            <a:pPr marL="0" indent="0">
              <a:buNone/>
            </a:pPr>
            <a:r>
              <a:rPr lang="en-US" cap="none" dirty="0">
                <a:solidFill>
                  <a:schemeClr val="tx2"/>
                </a:solidFill>
                <a:latin typeface="Times New Roman" panose="02020603050405020304" pitchFamily="18" charset="0"/>
                <a:cs typeface="Times New Roman" panose="02020603050405020304" pitchFamily="18" charset="0"/>
              </a:rPr>
              <a:t>While researching and reading sources, focus on the extant scholars who contradict or overlook your ideas about the topic or on emerging issues on the topic: this will help you articulate your research questions. </a:t>
            </a:r>
          </a:p>
          <a:p>
            <a:pPr lvl="0"/>
            <a:endParaRPr lang="en-US" cap="none" dirty="0">
              <a:solidFill>
                <a:schemeClr val="tx2"/>
              </a:solidFill>
              <a:latin typeface="Times New Roman" panose="02020603050405020304" pitchFamily="18" charset="0"/>
              <a:cs typeface="Times New Roman" panose="02020603050405020304" pitchFamily="18" charset="0"/>
            </a:endParaRPr>
          </a:p>
          <a:p>
            <a:pPr marL="0" lvl="0" indent="0">
              <a:buNone/>
            </a:pPr>
            <a:endParaRPr lang="en-US" cap="none"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4246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864" y="283667"/>
            <a:ext cx="10364451" cy="1596177"/>
          </a:xfrm>
        </p:spPr>
        <p:txBody>
          <a:bodyPr>
            <a:normAutofit/>
          </a:bodyPr>
          <a:lstStyle/>
          <a:p>
            <a:pPr algn="l"/>
            <a:r>
              <a:rPr lang="en-US" sz="3000" b="1" cap="none" dirty="0">
                <a:latin typeface="Times New Roman" panose="02020603050405020304" pitchFamily="18" charset="0"/>
                <a:cs typeface="Times New Roman" panose="02020603050405020304" pitchFamily="18" charset="0"/>
              </a:rPr>
              <a:t>Writing the first draft</a:t>
            </a:r>
            <a:endParaRPr lang="en-US" sz="30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797864" y="1452691"/>
            <a:ext cx="10363826" cy="4716289"/>
          </a:xfrm>
        </p:spPr>
        <p:txBody>
          <a:bodyPr>
            <a:normAutofit/>
          </a:bodyPr>
          <a:lstStyle/>
          <a:p>
            <a:pPr marL="0" indent="0">
              <a:buNone/>
            </a:pPr>
            <a:r>
              <a:rPr lang="en-US" sz="1800" cap="none" dirty="0">
                <a:latin typeface="Times New Roman" panose="02020603050405020304" pitchFamily="18" charset="0"/>
                <a:cs typeface="Times New Roman" panose="02020603050405020304" pitchFamily="18" charset="0"/>
              </a:rPr>
              <a:t>Your first draft is a work in progress; it will be challenging. However, you focus on putting every idea down first and fine-tuning the work later. Express your ideas and argue in formal expression as clearly as possible in well - developed paragraphs. </a:t>
            </a:r>
          </a:p>
          <a:p>
            <a:pPr marL="0" indent="0">
              <a:buNone/>
            </a:pPr>
            <a:r>
              <a:rPr lang="en-US" sz="1800" cap="none" dirty="0">
                <a:latin typeface="Times New Roman" panose="02020603050405020304" pitchFamily="18" charset="0"/>
                <a:cs typeface="Times New Roman" panose="02020603050405020304" pitchFamily="18" charset="0"/>
              </a:rPr>
              <a:t>And you can start with any section or subsection of the outline, not necessarily the introductory paragraph. Start with any easy section. Do not delete a chunk of text you no longer find useful; save it elsewhere. You might later find it handy if your writing takes a different turn. </a:t>
            </a:r>
          </a:p>
          <a:p>
            <a:pPr marL="0" indent="0">
              <a:buNone/>
            </a:pPr>
            <a:r>
              <a:rPr lang="en-US" sz="3000" b="1" cap="none" dirty="0">
                <a:latin typeface="Times New Roman" panose="02020603050405020304" pitchFamily="18" charset="0"/>
                <a:cs typeface="Times New Roman" panose="02020603050405020304" pitchFamily="18" charset="0"/>
              </a:rPr>
              <a:t>Main body </a:t>
            </a:r>
          </a:p>
          <a:p>
            <a:pPr marL="0" indent="0">
              <a:buNone/>
            </a:pPr>
            <a:r>
              <a:rPr lang="en-US" sz="1800" cap="none" dirty="0">
                <a:latin typeface="Times New Roman" panose="02020603050405020304" pitchFamily="18" charset="0"/>
                <a:cs typeface="Times New Roman" panose="02020603050405020304" pitchFamily="18" charset="0"/>
              </a:rPr>
              <a:t>The body of your essay is where you make arguments and support them with evidential statistics, statements, findings, etc. It allows the writer to present, interpret, and analyze information. It commonly contains but is not limited to the following: introduction, literature review, research methodology and model, analysis of your data and findings, conclusion, and references. </a:t>
            </a:r>
            <a:endParaRPr lang="en-US" sz="1600" cap="none" dirty="0"/>
          </a:p>
        </p:txBody>
      </p:sp>
    </p:spTree>
    <p:extLst>
      <p:ext uri="{BB962C8B-B14F-4D97-AF65-F5344CB8AC3E}">
        <p14:creationId xmlns:p14="http://schemas.microsoft.com/office/powerpoint/2010/main" val="3848619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322" y="322303"/>
            <a:ext cx="10364451" cy="1596177"/>
          </a:xfrm>
        </p:spPr>
        <p:txBody>
          <a:bodyPr>
            <a:normAutofit/>
          </a:bodyPr>
          <a:lstStyle/>
          <a:p>
            <a:pPr algn="l"/>
            <a:r>
              <a:rPr lang="en-US" sz="3000" b="1" cap="none" dirty="0">
                <a:latin typeface="Times New Roman" panose="02020603050405020304" pitchFamily="18" charset="0"/>
                <a:cs typeface="Times New Roman" panose="02020603050405020304" pitchFamily="18" charset="0"/>
              </a:rPr>
              <a:t>(1) Introductory section of the paper</a:t>
            </a:r>
            <a:endParaRPr lang="en-US" sz="30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068322" y="1607238"/>
            <a:ext cx="10363826" cy="4716289"/>
          </a:xfrm>
        </p:spPr>
        <p:txBody>
          <a:bodyPr>
            <a:normAutofit/>
          </a:bodyPr>
          <a:lstStyle/>
          <a:p>
            <a:pPr marL="0" indent="0">
              <a:buNone/>
            </a:pPr>
            <a:r>
              <a:rPr lang="en-US" sz="1800" cap="none" dirty="0">
                <a:latin typeface="Times New Roman" panose="02020603050405020304" pitchFamily="18" charset="0"/>
                <a:cs typeface="Times New Roman" panose="02020603050405020304" pitchFamily="18" charset="0"/>
              </a:rPr>
              <a:t>In your introduction, briefly provide the context of your work and discuss important literature (with citation) around this context </a:t>
            </a:r>
            <a:r>
              <a:rPr lang="en-US" sz="1800" b="1" cap="none" dirty="0">
                <a:latin typeface="Times New Roman" panose="02020603050405020304" pitchFamily="18" charset="0"/>
                <a:cs typeface="Times New Roman" panose="02020603050405020304" pitchFamily="18" charset="0"/>
              </a:rPr>
              <a:t>(you can also discuss this as a separate section, ‘Literature Review’), highlight the gap, and what your research seeks to do (i.e., thesis statement)</a:t>
            </a:r>
            <a:r>
              <a:rPr lang="en-US" sz="1800" cap="none" dirty="0">
                <a:latin typeface="Times New Roman" panose="02020603050405020304" pitchFamily="18" charset="0"/>
                <a:cs typeface="Times New Roman" panose="02020603050405020304" pitchFamily="18" charset="0"/>
              </a:rPr>
              <a:t>. The introduction is an overview that presents an understanding of the problem you are investigating and explains the rationale behind your approach to addressing the problem. It answers questions about what you are studying and why it is important, what is known about it before your study, and how it will advance knowledge. </a:t>
            </a:r>
            <a:r>
              <a:rPr lang="en-US" sz="1800" b="1" cap="none" dirty="0">
                <a:latin typeface="Times New Roman" panose="02020603050405020304" pitchFamily="18" charset="0"/>
                <a:cs typeface="Times New Roman" panose="02020603050405020304" pitchFamily="18" charset="0"/>
              </a:rPr>
              <a:t>It is also called background to the study</a:t>
            </a:r>
            <a:r>
              <a:rPr lang="en-US" sz="1800" cap="none" dirty="0">
                <a:latin typeface="Times New Roman" panose="02020603050405020304" pitchFamily="18" charset="0"/>
                <a:cs typeface="Times New Roman" panose="02020603050405020304" pitchFamily="18" charset="0"/>
              </a:rPr>
              <a:t> because it clarifies concepts and provides prior information and new insights. </a:t>
            </a:r>
          </a:p>
          <a:p>
            <a:pPr marL="0" indent="0">
              <a:buNone/>
            </a:pPr>
            <a:r>
              <a:rPr lang="en-US" sz="1800" cap="none" dirty="0">
                <a:latin typeface="Times New Roman" panose="02020603050405020304" pitchFamily="18" charset="0"/>
                <a:cs typeface="Times New Roman" panose="02020603050405020304" pitchFamily="18" charset="0"/>
              </a:rPr>
              <a:t>You must consider that the introduction needs to be punchy and interesting because, being the first encounter with your reader, it dictates the tone of your paper. Two to four paragraphs (considering the word limit of your paper) are appropriate. You might initiate the introduction with an intriguing fact or statement. It should end with a strong thesis statement. </a:t>
            </a:r>
          </a:p>
          <a:p>
            <a:pPr marL="0" indent="0">
              <a:buNone/>
            </a:pPr>
            <a:endParaRPr lang="en-US" sz="1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0168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13774" y="991673"/>
            <a:ext cx="10363826" cy="4958365"/>
          </a:xfrm>
        </p:spPr>
        <p:txBody>
          <a:bodyPr>
            <a:noAutofit/>
          </a:bodyPr>
          <a:lstStyle/>
          <a:p>
            <a:pPr marL="0" indent="0">
              <a:buNone/>
            </a:pPr>
            <a:r>
              <a:rPr lang="en-US" sz="1800" b="1" cap="none" dirty="0">
                <a:latin typeface="Times New Roman" panose="02020603050405020304" pitchFamily="18" charset="0"/>
                <a:cs typeface="Times New Roman" panose="02020603050405020304" pitchFamily="18" charset="0"/>
              </a:rPr>
              <a:t>Example of an introduction of an essay on the development of braille —the raised-dot reading and writing system used by visually impaired people:</a:t>
            </a:r>
          </a:p>
          <a:p>
            <a:pPr marL="457200" lvl="1" indent="0">
              <a:buNone/>
            </a:pPr>
            <a:r>
              <a:rPr lang="en-US" cap="none" dirty="0">
                <a:latin typeface="Times New Roman" panose="02020603050405020304" pitchFamily="18" charset="0"/>
                <a:cs typeface="Times New Roman" panose="02020603050405020304" pitchFamily="18" charset="0"/>
              </a:rPr>
              <a:t>The invention of braille marked a major turning point in the history of disability. The writing system of raised dots used by blind and visually impaired people was developed by Louis Braille in nineteenth-century France. In a society that did not value disabled people in general, blindness was particularly stigmatized, and lack of access to reading and writing was a significant barrier to social participation. The idea of tactile reading was not entirely new, but existing methods based on sighted systems were difficult to learn and use. As the first writing system designed for blind people’s needs, braille was a groundbreaking new accessibility tool. It provided practical benefits and helped change the cultural status of blindness. </a:t>
            </a:r>
          </a:p>
          <a:p>
            <a:pPr marL="457200" lvl="1" indent="0">
              <a:buNone/>
            </a:pPr>
            <a:r>
              <a:rPr lang="en-US" cap="none" dirty="0">
                <a:latin typeface="Times New Roman" panose="02020603050405020304" pitchFamily="18" charset="0"/>
                <a:cs typeface="Times New Roman" panose="02020603050405020304" pitchFamily="18" charset="0"/>
              </a:rPr>
              <a:t>This essay begins by discussing the situation of blind people in nineteenth-century Europe. It then describes the invention of braille and the gradual process of its acceptance within blind education. Subsequently, it explores the wide-ranging effects of this invention on blind people’s social and cultural lives </a:t>
            </a:r>
            <a:r>
              <a:rPr lang="en-US" b="1" cap="none" dirty="0">
                <a:latin typeface="Times New Roman" panose="02020603050405020304" pitchFamily="18" charset="0"/>
                <a:cs typeface="Times New Roman" panose="02020603050405020304" pitchFamily="18" charset="0"/>
              </a:rPr>
              <a:t>(</a:t>
            </a:r>
            <a:r>
              <a:rPr lang="en-US" cap="none" dirty="0" err="1">
                <a:latin typeface="Times New Roman" panose="02020603050405020304" pitchFamily="18" charset="0"/>
                <a:cs typeface="Times New Roman" panose="02020603050405020304" pitchFamily="18" charset="0"/>
              </a:rPr>
              <a:t>Scribbr</a:t>
            </a:r>
            <a:r>
              <a:rPr lang="en-US" cap="none" dirty="0">
                <a:latin typeface="Times New Roman" panose="02020603050405020304" pitchFamily="18" charset="0"/>
                <a:cs typeface="Times New Roman" panose="02020603050405020304" pitchFamily="18" charset="0"/>
              </a:rPr>
              <a:t>: </a:t>
            </a:r>
            <a:r>
              <a:rPr lang="en-US" b="1" u="sng" cap="none" dirty="0">
                <a:latin typeface="Times New Roman" panose="02020603050405020304" pitchFamily="18" charset="0"/>
                <a:cs typeface="Times New Roman" panose="02020603050405020304" pitchFamily="18" charset="0"/>
                <a:hlinkClick r:id="rId2"/>
              </a:rPr>
              <a:t>https://www.scribbr.com/category/academic-essay/</a:t>
            </a:r>
            <a:r>
              <a:rPr lang="en-US" cap="none" dirty="0">
                <a:latin typeface="Times New Roman" panose="02020603050405020304" pitchFamily="18" charset="0"/>
                <a:cs typeface="Times New Roman" panose="02020603050405020304" pitchFamily="18" charset="0"/>
              </a:rPr>
              <a:t>)</a:t>
            </a:r>
          </a:p>
          <a:p>
            <a:pPr marL="457200" lvl="1" indent="0">
              <a:buNone/>
            </a:pPr>
            <a:endParaRPr lang="en-US" sz="1600" cap="none" dirty="0">
              <a:latin typeface="Times New Roman" panose="02020603050405020304" pitchFamily="18" charset="0"/>
              <a:cs typeface="Times New Roman" panose="02020603050405020304" pitchFamily="18" charset="0"/>
            </a:endParaRPr>
          </a:p>
          <a:p>
            <a:endParaRPr lang="en-US" sz="1600" cap="none" dirty="0">
              <a:latin typeface="Times New Roman" panose="02020603050405020304" pitchFamily="18" charset="0"/>
              <a:cs typeface="Times New Roman" panose="02020603050405020304" pitchFamily="18" charset="0"/>
            </a:endParaRPr>
          </a:p>
          <a:p>
            <a:endParaRPr lang="en-US" sz="10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30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52410" y="898899"/>
            <a:ext cx="10363826" cy="5470369"/>
          </a:xfrm>
        </p:spPr>
        <p:txBody>
          <a:bodyPr>
            <a:noAutofit/>
          </a:bodyPr>
          <a:lstStyle/>
          <a:p>
            <a:pPr marL="0" lvl="1" indent="0">
              <a:spcBef>
                <a:spcPts val="1000"/>
              </a:spcBef>
              <a:buNone/>
            </a:pPr>
            <a:r>
              <a:rPr lang="en-US" b="1" cap="none" dirty="0">
                <a:latin typeface="Times New Roman" panose="02020603050405020304" pitchFamily="18" charset="0"/>
                <a:cs typeface="Times New Roman" panose="02020603050405020304" pitchFamily="18" charset="0"/>
              </a:rPr>
              <a:t>Example 2 – an essay on consumer behavior on the purchase of electronic scooters by </a:t>
            </a:r>
            <a:r>
              <a:rPr lang="en-US" b="1" cap="none" dirty="0" err="1">
                <a:latin typeface="Times New Roman" panose="02020603050405020304" pitchFamily="18" charset="0"/>
                <a:cs typeface="Times New Roman" panose="02020603050405020304" pitchFamily="18" charset="0"/>
              </a:rPr>
              <a:t>Osagiede</a:t>
            </a:r>
            <a:r>
              <a:rPr lang="en-US" b="1" cap="none" dirty="0">
                <a:latin typeface="Times New Roman" panose="02020603050405020304" pitchFamily="18" charset="0"/>
                <a:cs typeface="Times New Roman" panose="02020603050405020304" pitchFamily="18" charset="0"/>
              </a:rPr>
              <a:t> (2021:1)</a:t>
            </a:r>
          </a:p>
          <a:p>
            <a:pPr marL="457200" lvl="1" indent="0">
              <a:buNone/>
            </a:pPr>
            <a:r>
              <a:rPr lang="en-US" cap="none" dirty="0">
                <a:latin typeface="Times New Roman" panose="02020603050405020304" pitchFamily="18" charset="0"/>
                <a:cs typeface="Times New Roman" panose="02020603050405020304" pitchFamily="18" charset="0"/>
              </a:rPr>
              <a:t>The last 20 years have witnessed a paradigm shift in consumer marketing (smith, 2020). At the center of this change are forces driven by consumer behavior</a:t>
            </a:r>
            <a:r>
              <a:rPr lang="en-US" b="1" cap="none" dirty="0">
                <a:latin typeface="Times New Roman" panose="02020603050405020304" pitchFamily="18" charset="0"/>
                <a:cs typeface="Times New Roman" panose="02020603050405020304" pitchFamily="18" charset="0"/>
              </a:rPr>
              <a:t>—</a:t>
            </a:r>
            <a:r>
              <a:rPr lang="en-US" cap="none" dirty="0">
                <a:latin typeface="Times New Roman" panose="02020603050405020304" pitchFamily="18" charset="0"/>
                <a:cs typeface="Times New Roman" panose="02020603050405020304" pitchFamily="18" charset="0"/>
              </a:rPr>
              <a:t>how customers’ decision to purchase satisfaction-guaranteed products is informed by market information. Satisfaction, apart from competition, is said to largely drive the purchase of products (</a:t>
            </a:r>
            <a:r>
              <a:rPr lang="en-US" cap="none" dirty="0" err="1">
                <a:latin typeface="Times New Roman" panose="02020603050405020304" pitchFamily="18" charset="0"/>
                <a:cs typeface="Times New Roman" panose="02020603050405020304" pitchFamily="18" charset="0"/>
              </a:rPr>
              <a:t>Quali</a:t>
            </a:r>
            <a:r>
              <a:rPr lang="en-US" cap="none" dirty="0">
                <a:latin typeface="Times New Roman" panose="02020603050405020304" pitchFamily="18" charset="0"/>
                <a:cs typeface="Times New Roman" panose="02020603050405020304" pitchFamily="18" charset="0"/>
              </a:rPr>
              <a:t>, 2018); thus, most companies strive to keep abreast of information that aids in meeting consumer expectations; they seek data-driven understanding that can help them serve consumers in ways better than competitors (</a:t>
            </a:r>
            <a:r>
              <a:rPr lang="en-US" cap="none" dirty="0" err="1">
                <a:latin typeface="Times New Roman" panose="02020603050405020304" pitchFamily="18" charset="0"/>
                <a:cs typeface="Times New Roman" panose="02020603050405020304" pitchFamily="18" charset="0"/>
              </a:rPr>
              <a:t>Quali</a:t>
            </a:r>
            <a:r>
              <a:rPr lang="en-US" cap="none" dirty="0">
                <a:latin typeface="Times New Roman" panose="02020603050405020304" pitchFamily="18" charset="0"/>
                <a:cs typeface="Times New Roman" panose="02020603050405020304" pitchFamily="18" charset="0"/>
              </a:rPr>
              <a:t>, 2018). More importantly, to avoid the failure of not meeting consumer expectations, companies devise how to fashion in ‘customer insight into new product development and targeting’ (smith, 2020: 4) rather than depend on instinct and unconfirmed narratives about consumer expectations. They now appreciate that consumer behavior is the fulcrum of achieving business objectives. </a:t>
            </a:r>
          </a:p>
          <a:p>
            <a:pPr marL="457200" lvl="1" indent="0">
              <a:buNone/>
            </a:pPr>
            <a:r>
              <a:rPr lang="en-US" cap="none" dirty="0">
                <a:latin typeface="Times New Roman" panose="02020603050405020304" pitchFamily="18" charset="0"/>
                <a:cs typeface="Times New Roman" panose="02020603050405020304" pitchFamily="18" charset="0"/>
              </a:rPr>
              <a:t>Against this instructive background, this study aims to relay insightful research on electric scooters (e-scooters) as micro-transport means. Chiefly, it leverages consumer behavior concepts and theories to underscore an analysis of how consumer behavioral factors, among other related market imperatives, influence the decision to purchase and use e-scooters and relay the overall implication such decision spells on the scooter market.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7898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1246298"/>
          </a:xfrm>
        </p:spPr>
        <p:txBody>
          <a:bodyPr>
            <a:normAutofit/>
          </a:bodyPr>
          <a:lstStyle/>
          <a:p>
            <a:pPr algn="l"/>
            <a:r>
              <a:rPr lang="en-US" sz="2200" b="1" cap="none" dirty="0">
                <a:latin typeface="Times New Roman" panose="02020603050405020304" pitchFamily="18" charset="0"/>
                <a:cs typeface="Times New Roman" panose="02020603050405020304" pitchFamily="18" charset="0"/>
              </a:rPr>
              <a:t>(2) Literature review</a:t>
            </a:r>
          </a:p>
        </p:txBody>
      </p:sp>
      <p:sp>
        <p:nvSpPr>
          <p:cNvPr id="3" name="Content Placeholder 2"/>
          <p:cNvSpPr>
            <a:spLocks noGrp="1"/>
          </p:cNvSpPr>
          <p:nvPr>
            <p:ph sz="quarter" idx="13"/>
          </p:nvPr>
        </p:nvSpPr>
        <p:spPr>
          <a:xfrm>
            <a:off x="914400" y="1555722"/>
            <a:ext cx="10363826" cy="4239771"/>
          </a:xfrm>
        </p:spPr>
        <p:txBody>
          <a:bodyPr>
            <a:normAutofit/>
          </a:bodyPr>
          <a:lstStyle/>
          <a:p>
            <a:pPr marL="0" indent="0">
              <a:buNone/>
            </a:pPr>
            <a:r>
              <a:rPr lang="en-US" sz="1800" cap="none" dirty="0">
                <a:latin typeface="Times New Roman" panose="02020603050405020304" pitchFamily="18" charset="0"/>
                <a:cs typeface="Times New Roman" panose="02020603050405020304" pitchFamily="18" charset="0"/>
              </a:rPr>
              <a:t>In this section, the writer highlights, interacts, argues with what has been said by other authors, and presents how your position differs from theirs on the subject. And he has to dissect their contribution critically and persuasively, not merely narrate their assertions. The section will provide the work, positions, or debates on the topic.</a:t>
            </a:r>
          </a:p>
          <a:p>
            <a:pPr marL="0" indent="0">
              <a:buNone/>
            </a:pPr>
            <a:r>
              <a:rPr lang="en-US" sz="2200" b="1" cap="none" dirty="0">
                <a:latin typeface="Times New Roman" panose="02020603050405020304" pitchFamily="18" charset="0"/>
                <a:cs typeface="Times New Roman" panose="02020603050405020304" pitchFamily="18" charset="0"/>
              </a:rPr>
              <a:t>(3) Research Methodology and Model</a:t>
            </a:r>
          </a:p>
          <a:p>
            <a:pPr marL="0" indent="0">
              <a:buNone/>
            </a:pPr>
            <a:r>
              <a:rPr lang="en-US" sz="1800" cap="none" dirty="0">
                <a:latin typeface="Times New Roman" panose="02020603050405020304" pitchFamily="18" charset="0"/>
                <a:cs typeface="Times New Roman" panose="02020603050405020304" pitchFamily="18" charset="0"/>
              </a:rPr>
              <a:t>What methods will you use to carry out your research? Qualitative, quantitative, mixed? Etc. What are the primary and secondary sources of data you intend to employ? What model or framework in your field do you want to use to analyze your data? For a theoretical paper, you must read up and specify the theory or framework that supports your analysis and how you will deploy the model to analyze your data. This could also depend on the topic you are assigned to work on.</a:t>
            </a:r>
          </a:p>
        </p:txBody>
      </p:sp>
    </p:spTree>
    <p:extLst>
      <p:ext uri="{BB962C8B-B14F-4D97-AF65-F5344CB8AC3E}">
        <p14:creationId xmlns:p14="http://schemas.microsoft.com/office/powerpoint/2010/main" val="3702984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055442" y="770111"/>
            <a:ext cx="10363826" cy="5630689"/>
          </a:xfrm>
        </p:spPr>
        <p:txBody>
          <a:bodyPr>
            <a:noAutofit/>
          </a:bodyPr>
          <a:lstStyle/>
          <a:p>
            <a:pPr marL="0" indent="0">
              <a:buNone/>
            </a:pPr>
            <a:r>
              <a:rPr lang="en-US" sz="1800" b="1" cap="none" dirty="0">
                <a:latin typeface="Times New Roman" panose="02020603050405020304" pitchFamily="18" charset="0"/>
                <a:cs typeface="Times New Roman" panose="02020603050405020304" pitchFamily="18" charset="0"/>
              </a:rPr>
              <a:t>(4) </a:t>
            </a:r>
            <a:r>
              <a:rPr lang="en-US" sz="2200" b="1" cap="none" dirty="0">
                <a:latin typeface="Times New Roman" panose="02020603050405020304" pitchFamily="18" charset="0"/>
                <a:cs typeface="Times New Roman" panose="02020603050405020304" pitchFamily="18" charset="0"/>
              </a:rPr>
              <a:t>Data Analysis Approaches</a:t>
            </a:r>
          </a:p>
          <a:p>
            <a:pPr marL="0" indent="0">
              <a:buNone/>
            </a:pPr>
            <a:r>
              <a:rPr lang="en-US" sz="1900" cap="none" dirty="0">
                <a:latin typeface="Times New Roman" panose="02020603050405020304" pitchFamily="18" charset="0"/>
                <a:cs typeface="Times New Roman" panose="02020603050405020304" pitchFamily="18" charset="0"/>
              </a:rPr>
              <a:t>For empirical study, your data will follow quantitative or qualitative approaches. Generally, quantitative and qualitative methods are recognized as the two broad survey methods. The former accounts for numerical and statistically quantifiable analysis and presentation of data. It contains the analysis of results, figures, tables, and their interpretations, as well as how the results agree with or reject prior scholars’ positions. </a:t>
            </a:r>
          </a:p>
          <a:p>
            <a:pPr marL="0" indent="0">
              <a:buNone/>
            </a:pPr>
            <a:r>
              <a:rPr lang="en-US" sz="1900" cap="none" dirty="0">
                <a:latin typeface="Times New Roman" panose="02020603050405020304" pitchFamily="18" charset="0"/>
                <a:cs typeface="Times New Roman" panose="02020603050405020304" pitchFamily="18" charset="0"/>
              </a:rPr>
              <a:t>The latter accounts for respondents’ different nuances of opinions and views with a thematic and textual analysis of such data in a way that quantitative analysis might consider. Any of these methods is appropriate depending on the nature of the survey, but none is entirely independent of the other (Hackley, 2003); a synergic deployment of both methods might be necessary for some research for robust analysis.</a:t>
            </a:r>
          </a:p>
        </p:txBody>
      </p:sp>
    </p:spTree>
    <p:extLst>
      <p:ext uri="{BB962C8B-B14F-4D97-AF65-F5344CB8AC3E}">
        <p14:creationId xmlns:p14="http://schemas.microsoft.com/office/powerpoint/2010/main" val="2914827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042563" y="589807"/>
            <a:ext cx="10363826" cy="5527657"/>
          </a:xfrm>
        </p:spPr>
        <p:txBody>
          <a:bodyPr>
            <a:normAutofit fontScale="70000" lnSpcReduction="20000"/>
          </a:bodyPr>
          <a:lstStyle/>
          <a:p>
            <a:pPr marL="0" indent="0">
              <a:buNone/>
            </a:pPr>
            <a:endParaRPr lang="en-US" cap="none" dirty="0">
              <a:latin typeface="Times New Roman" panose="02020603050405020304" pitchFamily="18" charset="0"/>
              <a:cs typeface="Times New Roman" panose="02020603050405020304" pitchFamily="18" charset="0"/>
            </a:endParaRPr>
          </a:p>
          <a:p>
            <a:pPr marL="0" indent="0">
              <a:buNone/>
            </a:pPr>
            <a:r>
              <a:rPr lang="en-US" sz="3300" b="1" dirty="0">
                <a:latin typeface="Times New Roman" panose="02020603050405020304" pitchFamily="18" charset="0"/>
                <a:cs typeface="Times New Roman" panose="02020603050405020304" pitchFamily="18" charset="0"/>
              </a:rPr>
              <a:t>(5) </a:t>
            </a:r>
            <a:r>
              <a:rPr lang="en-US" sz="3300" b="1" cap="none" dirty="0">
                <a:latin typeface="Times New Roman" panose="02020603050405020304" pitchFamily="18" charset="0"/>
                <a:cs typeface="Times New Roman" panose="02020603050405020304" pitchFamily="18" charset="0"/>
              </a:rPr>
              <a:t>Conclusion</a:t>
            </a:r>
          </a:p>
          <a:p>
            <a:pPr marL="0" indent="0">
              <a:buNone/>
            </a:pPr>
            <a:r>
              <a:rPr lang="en-US" sz="3300" cap="none" dirty="0">
                <a:latin typeface="Times New Roman" panose="02020603050405020304" pitchFamily="18" charset="0"/>
                <a:cs typeface="Times New Roman" panose="02020603050405020304" pitchFamily="18" charset="0"/>
              </a:rPr>
              <a:t>This underscores how you have addressed the claims in your thesis statement. It highlights your contribution and its significance on the topic. It also stresses how you can interpret your data and whether or not your findings agree with extant studies on this subject. It equally emphasizes the key areas of the paper.</a:t>
            </a:r>
          </a:p>
          <a:p>
            <a:pPr marL="0" indent="0">
              <a:buNone/>
            </a:pPr>
            <a:endParaRPr lang="en-US" sz="3300" cap="none" dirty="0">
              <a:latin typeface="Times New Roman" panose="02020603050405020304" pitchFamily="18" charset="0"/>
              <a:cs typeface="Times New Roman" panose="02020603050405020304" pitchFamily="18" charset="0"/>
            </a:endParaRPr>
          </a:p>
          <a:p>
            <a:pPr marL="0" indent="0">
              <a:buNone/>
            </a:pPr>
            <a:r>
              <a:rPr lang="en-US" sz="3300" b="1" cap="none" dirty="0">
                <a:latin typeface="Times New Roman" panose="02020603050405020304" pitchFamily="18" charset="0"/>
                <a:cs typeface="Times New Roman" panose="02020603050405020304" pitchFamily="18" charset="0"/>
              </a:rPr>
              <a:t>(6) Recommendations</a:t>
            </a:r>
          </a:p>
          <a:p>
            <a:pPr marL="0" indent="0">
              <a:buNone/>
            </a:pPr>
            <a:r>
              <a:rPr lang="en-US" sz="3300" cap="none" dirty="0">
                <a:latin typeface="Times New Roman" panose="02020603050405020304" pitchFamily="18" charset="0"/>
                <a:cs typeface="Times New Roman" panose="02020603050405020304" pitchFamily="18" charset="0"/>
              </a:rPr>
              <a:t>Your paper may also want to recommend solutions to significant problems discovered via the research. It might want to stress certain areas that the research does not cover in the area under study, thus suggesting other areas that can be examined. </a:t>
            </a:r>
          </a:p>
          <a:p>
            <a:pPr marL="0" indent="0">
              <a:buNone/>
            </a:pPr>
            <a:endParaRPr lang="en-US" sz="3300" b="1" cap="none" dirty="0">
              <a:latin typeface="Times New Roman" panose="02020603050405020304" pitchFamily="18" charset="0"/>
              <a:cs typeface="Times New Roman" panose="02020603050405020304" pitchFamily="18" charset="0"/>
            </a:endParaRPr>
          </a:p>
          <a:p>
            <a:pPr marL="0" indent="0">
              <a:buNone/>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06626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26653" y="557048"/>
            <a:ext cx="10363826" cy="5623035"/>
          </a:xfrm>
        </p:spPr>
        <p:txBody>
          <a:bodyPr>
            <a:normAutofit fontScale="55000" lnSpcReduction="20000"/>
          </a:bodyPr>
          <a:lstStyle/>
          <a:p>
            <a:pPr marL="0" indent="0">
              <a:buNone/>
            </a:pPr>
            <a:r>
              <a:rPr lang="en-US" sz="3300" b="1" cap="none" dirty="0">
                <a:latin typeface="Times New Roman" panose="02020603050405020304" pitchFamily="18" charset="0"/>
                <a:cs typeface="Times New Roman" panose="02020603050405020304" pitchFamily="18" charset="0"/>
              </a:rPr>
              <a:t>(7) In-text citation, referencing and citation styles </a:t>
            </a:r>
          </a:p>
          <a:p>
            <a:pPr marL="0" indent="0">
              <a:buNone/>
            </a:pPr>
            <a:r>
              <a:rPr lang="en-US" sz="3300" cap="none" dirty="0">
                <a:latin typeface="Times New Roman" panose="02020603050405020304" pitchFamily="18" charset="0"/>
                <a:cs typeface="Times New Roman" panose="02020603050405020304" pitchFamily="18" charset="0"/>
              </a:rPr>
              <a:t>Depending on your field of study, the acceptable citation style is to reference all authors cited in your paper. The common styles are the American Psychological Association (APA) and the Modern Language Association (MLA). There are others similar to this, such as Chicago and Bradford. </a:t>
            </a:r>
          </a:p>
          <a:p>
            <a:pPr marL="0" indent="0">
              <a:buNone/>
            </a:pPr>
            <a:r>
              <a:rPr lang="en-US" sz="3300" b="1" cap="none" dirty="0">
                <a:latin typeface="Times New Roman" panose="02020603050405020304" pitchFamily="18" charset="0"/>
                <a:cs typeface="Times New Roman" panose="02020603050405020304" pitchFamily="18" charset="0"/>
              </a:rPr>
              <a:t>APA</a:t>
            </a:r>
            <a:r>
              <a:rPr lang="en-US" sz="3300" cap="none" dirty="0">
                <a:latin typeface="Times New Roman" panose="02020603050405020304" pitchFamily="18" charset="0"/>
                <a:cs typeface="Times New Roman" panose="02020603050405020304" pitchFamily="18" charset="0"/>
              </a:rPr>
              <a:t> </a:t>
            </a:r>
          </a:p>
          <a:p>
            <a:pPr marL="0" indent="0">
              <a:buNone/>
            </a:pPr>
            <a:r>
              <a:rPr lang="en-US" sz="3300" cap="none" dirty="0">
                <a:latin typeface="Times New Roman" panose="02020603050405020304" pitchFamily="18" charset="0"/>
                <a:cs typeface="Times New Roman" panose="02020603050405020304" pitchFamily="18" charset="0"/>
              </a:rPr>
              <a:t>In-text: (Stewart &amp; Simmons, 2010), (Stewart and Simmons (2010), </a:t>
            </a:r>
            <a:r>
              <a:rPr lang="fi-FI" sz="3300" dirty="0"/>
              <a:t>(</a:t>
            </a:r>
            <a:r>
              <a:rPr lang="fi-FI" sz="3300" cap="none" dirty="0">
                <a:latin typeface="Times New Roman" panose="02020603050405020304" pitchFamily="18" charset="0"/>
                <a:cs typeface="Times New Roman" panose="02020603050405020304" pitchFamily="18" charset="0"/>
              </a:rPr>
              <a:t>Watson, Mckenna, Cowman &amp; Keady, 2008), </a:t>
            </a:r>
            <a:r>
              <a:rPr lang="fi-FI" sz="3300" dirty="0"/>
              <a:t>(</a:t>
            </a:r>
            <a:r>
              <a:rPr lang="fi-FI" sz="3300" cap="none" dirty="0">
                <a:latin typeface="Times New Roman" panose="02020603050405020304" pitchFamily="18" charset="0"/>
                <a:cs typeface="Times New Roman" panose="02020603050405020304" pitchFamily="18" charset="0"/>
              </a:rPr>
              <a:t>Watson et al., 2008) Watson, Mckenna, Cowman and  Keady (2008) </a:t>
            </a:r>
            <a:endParaRPr lang="en-US" sz="3300" cap="none" dirty="0">
              <a:latin typeface="Times New Roman" panose="02020603050405020304" pitchFamily="18" charset="0"/>
              <a:cs typeface="Times New Roman" panose="02020603050405020304" pitchFamily="18" charset="0"/>
            </a:endParaRPr>
          </a:p>
          <a:p>
            <a:pPr marL="0" indent="0">
              <a:buNone/>
            </a:pPr>
            <a:r>
              <a:rPr lang="en-US" sz="3300" b="1" cap="none" dirty="0">
                <a:latin typeface="Times New Roman" panose="02020603050405020304" pitchFamily="18" charset="0"/>
                <a:cs typeface="Times New Roman" panose="02020603050405020304" pitchFamily="18" charset="0"/>
              </a:rPr>
              <a:t>Reference: </a:t>
            </a:r>
            <a:r>
              <a:rPr lang="en-US" sz="3300" cap="none" dirty="0">
                <a:latin typeface="Times New Roman" panose="02020603050405020304" pitchFamily="18" charset="0"/>
                <a:cs typeface="Times New Roman" panose="02020603050405020304" pitchFamily="18" charset="0"/>
              </a:rPr>
              <a:t>Stewart, D., &amp; Simmons, M. (2010). </a:t>
            </a:r>
            <a:r>
              <a:rPr lang="en-US" sz="3300" i="1" cap="none" dirty="0">
                <a:latin typeface="Times New Roman" panose="02020603050405020304" pitchFamily="18" charset="0"/>
                <a:cs typeface="Times New Roman" panose="02020603050405020304" pitchFamily="18" charset="0"/>
              </a:rPr>
              <a:t>The business playground: where creativity and commerce collide. London: </a:t>
            </a:r>
            <a:r>
              <a:rPr lang="en-US" sz="3300" cap="none" dirty="0">
                <a:latin typeface="Times New Roman" panose="02020603050405020304" pitchFamily="18" charset="0"/>
                <a:cs typeface="Times New Roman" panose="02020603050405020304" pitchFamily="18" charset="0"/>
              </a:rPr>
              <a:t>New Riders Press.</a:t>
            </a:r>
            <a:endParaRPr lang="en-US" sz="3300" dirty="0"/>
          </a:p>
          <a:p>
            <a:pPr marL="0" indent="0">
              <a:buNone/>
            </a:pPr>
            <a:r>
              <a:rPr lang="en-US" sz="3300" cap="none" dirty="0">
                <a:latin typeface="Times New Roman" panose="02020603050405020304" pitchFamily="18" charset="0"/>
                <a:cs typeface="Times New Roman" panose="02020603050405020304" pitchFamily="18" charset="0"/>
              </a:rPr>
              <a:t>Watson, R., </a:t>
            </a:r>
            <a:r>
              <a:rPr lang="en-US" sz="3300" cap="none" dirty="0" err="1">
                <a:latin typeface="Times New Roman" panose="02020603050405020304" pitchFamily="18" charset="0"/>
                <a:cs typeface="Times New Roman" panose="02020603050405020304" pitchFamily="18" charset="0"/>
              </a:rPr>
              <a:t>Mckenna</a:t>
            </a:r>
            <a:r>
              <a:rPr lang="en-US" sz="3300" cap="none" dirty="0">
                <a:latin typeface="Times New Roman" panose="02020603050405020304" pitchFamily="18" charset="0"/>
                <a:cs typeface="Times New Roman" panose="02020603050405020304" pitchFamily="18" charset="0"/>
              </a:rPr>
              <a:t>, H., Cowman, S., &amp; </a:t>
            </a:r>
            <a:r>
              <a:rPr lang="en-US" sz="3300" cap="none" dirty="0" err="1">
                <a:latin typeface="Times New Roman" panose="02020603050405020304" pitchFamily="18" charset="0"/>
                <a:cs typeface="Times New Roman" panose="02020603050405020304" pitchFamily="18" charset="0"/>
              </a:rPr>
              <a:t>Keady</a:t>
            </a:r>
            <a:r>
              <a:rPr lang="en-US" sz="3300" cap="none" dirty="0">
                <a:latin typeface="Times New Roman" panose="02020603050405020304" pitchFamily="18" charset="0"/>
                <a:cs typeface="Times New Roman" panose="02020603050405020304" pitchFamily="18" charset="0"/>
              </a:rPr>
              <a:t>, K. (Eds.). (2008). </a:t>
            </a:r>
            <a:r>
              <a:rPr lang="en-US" sz="3300" i="1" cap="none" dirty="0">
                <a:latin typeface="Times New Roman" panose="02020603050405020304" pitchFamily="18" charset="0"/>
                <a:cs typeface="Times New Roman" panose="02020603050405020304" pitchFamily="18" charset="0"/>
              </a:rPr>
              <a:t>Nursing research: Designs and methods. </a:t>
            </a:r>
            <a:r>
              <a:rPr lang="en-US" sz="3300" cap="none" dirty="0">
                <a:latin typeface="Times New Roman" panose="02020603050405020304" pitchFamily="18" charset="0"/>
                <a:cs typeface="Times New Roman" panose="02020603050405020304" pitchFamily="18" charset="0"/>
              </a:rPr>
              <a:t>Edinburgh, Scotland: Churchill Livingstone Elsevier </a:t>
            </a:r>
          </a:p>
          <a:p>
            <a:pPr marL="0" indent="0">
              <a:buNone/>
            </a:pPr>
            <a:r>
              <a:rPr lang="en-US" sz="3300" cap="none" dirty="0" err="1">
                <a:latin typeface="Times New Roman" panose="02020603050405020304" pitchFamily="18" charset="0"/>
                <a:cs typeface="Times New Roman" panose="02020603050405020304" pitchFamily="18" charset="0"/>
              </a:rPr>
              <a:t>Onwuegbuna</a:t>
            </a:r>
            <a:r>
              <a:rPr lang="en-US" sz="3300" cap="none" dirty="0">
                <a:latin typeface="Times New Roman" panose="02020603050405020304" pitchFamily="18" charset="0"/>
                <a:cs typeface="Times New Roman" panose="02020603050405020304" pitchFamily="18" charset="0"/>
              </a:rPr>
              <a:t>, I. E. (2012). Music as an embodiment of culture and philosophy: a survey of</a:t>
            </a:r>
            <a:br>
              <a:rPr lang="en-US" sz="3300" cap="none" dirty="0">
                <a:latin typeface="Times New Roman" panose="02020603050405020304" pitchFamily="18" charset="0"/>
                <a:cs typeface="Times New Roman" panose="02020603050405020304" pitchFamily="18" charset="0"/>
              </a:rPr>
            </a:br>
            <a:r>
              <a:rPr lang="en-US" sz="3300" cap="none" dirty="0">
                <a:latin typeface="Times New Roman" panose="02020603050405020304" pitchFamily="18" charset="0"/>
                <a:cs typeface="Times New Roman" panose="02020603050405020304" pitchFamily="18" charset="0"/>
              </a:rPr>
              <a:t>Nigerian folk songs. In </a:t>
            </a:r>
            <a:r>
              <a:rPr lang="en-US" sz="3300" i="1" cap="none" dirty="0">
                <a:latin typeface="Times New Roman" panose="02020603050405020304" pitchFamily="18" charset="0"/>
                <a:cs typeface="Times New Roman" panose="02020603050405020304" pitchFamily="18" charset="0"/>
              </a:rPr>
              <a:t>Astride memory and desire: peoples, cultures and development</a:t>
            </a:r>
            <a:br>
              <a:rPr lang="en-US" sz="3300" i="1" cap="none" dirty="0">
                <a:latin typeface="Times New Roman" panose="02020603050405020304" pitchFamily="18" charset="0"/>
                <a:cs typeface="Times New Roman" panose="02020603050405020304" pitchFamily="18" charset="0"/>
              </a:rPr>
            </a:br>
            <a:r>
              <a:rPr lang="en-US" sz="3300" i="1" cap="none" dirty="0">
                <a:latin typeface="Times New Roman" panose="02020603050405020304" pitchFamily="18" charset="0"/>
                <a:cs typeface="Times New Roman" panose="02020603050405020304" pitchFamily="18" charset="0"/>
              </a:rPr>
              <a:t>in Nigeria</a:t>
            </a:r>
            <a:r>
              <a:rPr lang="en-US" sz="3300" cap="none" dirty="0">
                <a:latin typeface="Times New Roman" panose="02020603050405020304" pitchFamily="18" charset="0"/>
                <a:cs typeface="Times New Roman" panose="02020603050405020304" pitchFamily="18" charset="0"/>
              </a:rPr>
              <a:t>, Edited By C. K. </a:t>
            </a:r>
            <a:r>
              <a:rPr lang="en-US" sz="3300" cap="none" dirty="0" err="1">
                <a:latin typeface="Times New Roman" panose="02020603050405020304" pitchFamily="18" charset="0"/>
                <a:cs typeface="Times New Roman" panose="02020603050405020304" pitchFamily="18" charset="0"/>
              </a:rPr>
              <a:t>Ikwuemesi</a:t>
            </a:r>
            <a:r>
              <a:rPr lang="en-US" sz="3300" cap="none" dirty="0">
                <a:latin typeface="Times New Roman" panose="02020603050405020304" pitchFamily="18" charset="0"/>
                <a:cs typeface="Times New Roman" panose="02020603050405020304" pitchFamily="18" charset="0"/>
              </a:rPr>
              <a:t>, 291–308. Enugu: ABIC Books. </a:t>
            </a:r>
            <a:br>
              <a:rPr lang="en-US" sz="1800" dirty="0"/>
            </a:br>
            <a:endParaRPr lang="en-US" sz="26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9925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26653" y="1092083"/>
            <a:ext cx="10363826" cy="4523106"/>
          </a:xfrm>
        </p:spPr>
        <p:txBody>
          <a:bodyPr>
            <a:normAutofit lnSpcReduction="10000"/>
          </a:bodyPr>
          <a:lstStyle/>
          <a:p>
            <a:pPr marL="0" indent="0">
              <a:buNone/>
            </a:pPr>
            <a:r>
              <a:rPr lang="en-US" sz="2400" b="1" cap="none" dirty="0">
                <a:latin typeface="Times New Roman" panose="02020603050405020304" pitchFamily="18" charset="0"/>
                <a:cs typeface="Times New Roman" panose="02020603050405020304" pitchFamily="18" charset="0"/>
              </a:rPr>
              <a:t>MLA</a:t>
            </a:r>
            <a:endParaRPr lang="en-US" sz="2400" cap="none" dirty="0">
              <a:latin typeface="Times New Roman" panose="02020603050405020304" pitchFamily="18" charset="0"/>
              <a:cs typeface="Times New Roman" panose="02020603050405020304" pitchFamily="18" charset="0"/>
            </a:endParaRPr>
          </a:p>
          <a:p>
            <a:pPr marL="0" indent="0">
              <a:buNone/>
            </a:pPr>
            <a:r>
              <a:rPr lang="en-US" sz="2400" b="1" cap="none" dirty="0">
                <a:latin typeface="Times New Roman" panose="02020603050405020304" pitchFamily="18" charset="0"/>
                <a:cs typeface="Times New Roman" panose="02020603050405020304" pitchFamily="18" charset="0"/>
              </a:rPr>
              <a:t>In-text</a:t>
            </a:r>
            <a:r>
              <a:rPr lang="en-US" sz="2400" cap="none" dirty="0">
                <a:latin typeface="Times New Roman" panose="02020603050405020304" pitchFamily="18" charset="0"/>
                <a:cs typeface="Times New Roman" panose="02020603050405020304" pitchFamily="18" charset="0"/>
              </a:rPr>
              <a:t>: </a:t>
            </a:r>
            <a:r>
              <a:rPr lang="en-US" sz="2400" dirty="0"/>
              <a:t>(</a:t>
            </a:r>
            <a:r>
              <a:rPr lang="en-US" sz="2400" cap="none" dirty="0">
                <a:latin typeface="Times New Roman" panose="02020603050405020304" pitchFamily="18" charset="0"/>
                <a:cs typeface="Times New Roman" panose="02020603050405020304" pitchFamily="18" charset="0"/>
              </a:rPr>
              <a:t>Stewart and Simmons, 2019</a:t>
            </a:r>
            <a:r>
              <a:rPr lang="en-US" sz="2400" dirty="0"/>
              <a:t>)</a:t>
            </a:r>
            <a:endParaRPr lang="en-US" sz="2400" cap="none" dirty="0">
              <a:latin typeface="Times New Roman" panose="02020603050405020304" pitchFamily="18" charset="0"/>
              <a:cs typeface="Times New Roman" panose="02020603050405020304" pitchFamily="18" charset="0"/>
            </a:endParaRPr>
          </a:p>
          <a:p>
            <a:pPr marL="0" indent="0">
              <a:buNone/>
            </a:pPr>
            <a:r>
              <a:rPr lang="en-US" sz="2400" b="1" cap="none" dirty="0">
                <a:latin typeface="Times New Roman" panose="02020603050405020304" pitchFamily="18" charset="0"/>
                <a:cs typeface="Times New Roman" panose="02020603050405020304" pitchFamily="18" charset="0"/>
              </a:rPr>
              <a:t>Reference: </a:t>
            </a:r>
            <a:r>
              <a:rPr lang="en-US" sz="2400" cap="none" dirty="0">
                <a:latin typeface="Times New Roman" panose="02020603050405020304" pitchFamily="18" charset="0"/>
                <a:cs typeface="Times New Roman" panose="02020603050405020304" pitchFamily="18" charset="0"/>
              </a:rPr>
              <a:t>Stewart, Dave and Mark Simmons. </a:t>
            </a:r>
            <a:r>
              <a:rPr lang="en-US" sz="2400" i="1" cap="none" dirty="0">
                <a:latin typeface="Times New Roman" panose="02020603050405020304" pitchFamily="18" charset="0"/>
                <a:cs typeface="Times New Roman" panose="02020603050405020304" pitchFamily="18" charset="0"/>
              </a:rPr>
              <a:t>The business playground: where creativity and commerce collide</a:t>
            </a:r>
            <a:r>
              <a:rPr lang="en-US" sz="2400" cap="none" dirty="0">
                <a:latin typeface="Times New Roman" panose="02020603050405020304" pitchFamily="18" charset="0"/>
                <a:cs typeface="Times New Roman" panose="02020603050405020304" pitchFamily="18" charset="0"/>
              </a:rPr>
              <a:t>. New Rider Press, 2010.</a:t>
            </a:r>
          </a:p>
          <a:p>
            <a:pPr marL="0" indent="0">
              <a:buNone/>
            </a:pPr>
            <a:r>
              <a:rPr lang="en-US" sz="2400" b="1" cap="none" dirty="0">
                <a:latin typeface="Times New Roman" panose="02020603050405020304" pitchFamily="18" charset="0"/>
                <a:cs typeface="Times New Roman" panose="02020603050405020304" pitchFamily="18" charset="0"/>
              </a:rPr>
              <a:t>Others </a:t>
            </a:r>
          </a:p>
          <a:p>
            <a:r>
              <a:rPr lang="en-US" sz="2400" cap="none" dirty="0">
                <a:latin typeface="Times New Roman" panose="02020603050405020304" pitchFamily="18" charset="0"/>
                <a:cs typeface="Times New Roman" panose="02020603050405020304" pitchFamily="18" charset="0"/>
              </a:rPr>
              <a:t>footnote</a:t>
            </a:r>
          </a:p>
          <a:p>
            <a:r>
              <a:rPr lang="en-US" sz="2400" cap="none" dirty="0">
                <a:latin typeface="Times New Roman" panose="02020603050405020304" pitchFamily="18" charset="0"/>
                <a:cs typeface="Times New Roman" panose="02020603050405020304" pitchFamily="18" charset="0"/>
              </a:rPr>
              <a:t>endnote</a:t>
            </a:r>
          </a:p>
          <a:p>
            <a:pPr marL="0" indent="0">
              <a:buNone/>
            </a:pPr>
            <a:br>
              <a:rPr lang="en-US" sz="2600" dirty="0"/>
            </a:br>
            <a:endParaRPr lang="en-US" sz="26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1316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875137" y="1001932"/>
            <a:ext cx="10363826" cy="4705185"/>
          </a:xfrm>
        </p:spPr>
        <p:txBody>
          <a:bodyPr>
            <a:normAutofit/>
          </a:bodyPr>
          <a:lstStyle/>
          <a:p>
            <a:pPr marL="0" indent="0">
              <a:buNone/>
            </a:pPr>
            <a:r>
              <a:rPr lang="en-US" sz="2800" b="1" cap="none" dirty="0">
                <a:latin typeface="Times New Roman" panose="02020603050405020304" pitchFamily="18" charset="0"/>
                <a:cs typeface="Times New Roman" panose="02020603050405020304" pitchFamily="18" charset="0"/>
              </a:rPr>
              <a:t>(8) Abstract/Executive Summary</a:t>
            </a:r>
          </a:p>
          <a:p>
            <a:pPr marL="0" indent="0">
              <a:buNone/>
            </a:pPr>
            <a:r>
              <a:rPr lang="en-US" sz="2800" cap="none" dirty="0">
                <a:latin typeface="Times New Roman" panose="02020603050405020304" pitchFamily="18" charset="0"/>
                <a:cs typeface="Times New Roman" panose="02020603050405020304" pitchFamily="18" charset="0"/>
              </a:rPr>
              <a:t>This is a recap of the entire paper in one or two paragraphs. Although it is often the last thing to do (it is the striking summary of everything), it is usually the first page of the paper. It contains only the most important contribution and conclusion. </a:t>
            </a:r>
          </a:p>
          <a:p>
            <a:pPr marL="0" indent="0">
              <a:buNone/>
            </a:pPr>
            <a:endParaRPr lang="en-US" sz="2800" cap="none" dirty="0">
              <a:latin typeface="Times New Roman" panose="02020603050405020304" pitchFamily="18" charset="0"/>
              <a:cs typeface="Times New Roman" panose="02020603050405020304" pitchFamily="18" charset="0"/>
            </a:endParaRPr>
          </a:p>
          <a:p>
            <a:pPr marL="0" indent="0">
              <a:buNone/>
            </a:pPr>
            <a:r>
              <a:rPr lang="en-US" sz="2800" cap="none" dirty="0">
                <a:latin typeface="Times New Roman" panose="02020603050405020304" pitchFamily="18" charset="0"/>
                <a:cs typeface="Times New Roman" panose="02020603050405020304" pitchFamily="18" charset="0"/>
              </a:rPr>
              <a:t>(9) </a:t>
            </a:r>
            <a:r>
              <a:rPr lang="en-US" sz="2800" b="1" cap="none" dirty="0">
                <a:latin typeface="Times New Roman" panose="02020603050405020304" pitchFamily="18" charset="0"/>
                <a:cs typeface="Times New Roman" panose="02020603050405020304" pitchFamily="18" charset="0"/>
              </a:rPr>
              <a:t>Language of research writing </a:t>
            </a:r>
          </a:p>
          <a:p>
            <a:pPr marL="0" indent="0">
              <a:buNone/>
            </a:pPr>
            <a:r>
              <a:rPr lang="en-US" sz="2800" cap="none" dirty="0">
                <a:latin typeface="Times New Roman" panose="02020603050405020304" pitchFamily="18" charset="0"/>
                <a:cs typeface="Times New Roman" panose="02020603050405020304" pitchFamily="18" charset="0"/>
              </a:rPr>
              <a:t>This is a robust topic and needs to be treated as such. </a:t>
            </a:r>
          </a:p>
        </p:txBody>
      </p:sp>
    </p:spTree>
    <p:extLst>
      <p:ext uri="{BB962C8B-B14F-4D97-AF65-F5344CB8AC3E}">
        <p14:creationId xmlns:p14="http://schemas.microsoft.com/office/powerpoint/2010/main" val="895023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713" y="2576106"/>
            <a:ext cx="10364451" cy="1596177"/>
          </a:xfrm>
        </p:spPr>
        <p:txBody>
          <a:bodyPr>
            <a:normAutofit/>
          </a:bodyPr>
          <a:lstStyle/>
          <a:p>
            <a:r>
              <a:rPr lang="en-US" sz="6600" b="1" cap="none" dirty="0">
                <a:latin typeface="Times New Roman" panose="02020603050405020304" pitchFamily="18" charset="0"/>
                <a:cs typeface="Times New Roman" panose="02020603050405020304" pitchFamily="18" charset="0"/>
              </a:rPr>
              <a:t>Thank You!</a:t>
            </a:r>
          </a:p>
        </p:txBody>
      </p:sp>
    </p:spTree>
    <p:extLst>
      <p:ext uri="{BB962C8B-B14F-4D97-AF65-F5344CB8AC3E}">
        <p14:creationId xmlns:p14="http://schemas.microsoft.com/office/powerpoint/2010/main" val="315813913"/>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2647</TotalTime>
  <Words>2909</Words>
  <Application>Microsoft Macintosh PowerPoint</Application>
  <PresentationFormat>Widescreen</PresentationFormat>
  <Paragraphs>72</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Times New Roman</vt:lpstr>
      <vt:lpstr>Tw Cen MT</vt:lpstr>
      <vt:lpstr>Droplet</vt:lpstr>
      <vt:lpstr>Writing research papers</vt:lpstr>
      <vt:lpstr>What is a research paper?</vt:lpstr>
      <vt:lpstr>PowerPoint Presentation</vt:lpstr>
      <vt:lpstr>Conducting Research</vt:lpstr>
      <vt:lpstr>PowerPoint Presentation</vt:lpstr>
      <vt:lpstr>PowerPoint Presentation</vt:lpstr>
      <vt:lpstr>Outline</vt:lpstr>
      <vt:lpstr>Writing the first draft</vt:lpstr>
      <vt:lpstr>(1) Introductory section of the paper</vt:lpstr>
      <vt:lpstr>PowerPoint Presentation</vt:lpstr>
      <vt:lpstr>PowerPoint Presentation</vt:lpstr>
      <vt:lpstr>(2) Literature review</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research papers</dc:title>
  <dc:creator>Aanu</dc:creator>
  <cp:lastModifiedBy>Emilienne Idorenyin Akpan</cp:lastModifiedBy>
  <cp:revision>122</cp:revision>
  <dcterms:created xsi:type="dcterms:W3CDTF">2022-02-08T13:26:00Z</dcterms:created>
  <dcterms:modified xsi:type="dcterms:W3CDTF">2024-07-15T17:09:11Z</dcterms:modified>
</cp:coreProperties>
</file>