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9" r:id="rId1"/>
  </p:sldMasterIdLst>
  <p:sldIdLst>
    <p:sldId id="256" r:id="rId2"/>
    <p:sldId id="274" r:id="rId3"/>
    <p:sldId id="275" r:id="rId4"/>
    <p:sldId id="273" r:id="rId5"/>
    <p:sldId id="276" r:id="rId6"/>
    <p:sldId id="269" r:id="rId7"/>
    <p:sldId id="262" r:id="rId8"/>
    <p:sldId id="264" r:id="rId9"/>
    <p:sldId id="270" r:id="rId10"/>
    <p:sldId id="263" r:id="rId11"/>
    <p:sldId id="272" r:id="rId12"/>
    <p:sldId id="265" r:id="rId13"/>
    <p:sldId id="277" r:id="rId14"/>
    <p:sldId id="278" r:id="rId15"/>
    <p:sldId id="279" r:id="rId16"/>
    <p:sldId id="280" r:id="rId17"/>
    <p:sldId id="281" r:id="rId18"/>
    <p:sldId id="282" r:id="rId19"/>
    <p:sldId id="283" r:id="rId20"/>
    <p:sldId id="284" r:id="rId21"/>
    <p:sldId id="287" r:id="rId22"/>
    <p:sldId id="285" r:id="rId23"/>
    <p:sldId id="286"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60" autoAdjust="0"/>
    <p:restoredTop sz="94660"/>
  </p:normalViewPr>
  <p:slideViewPr>
    <p:cSldViewPr snapToGrid="0">
      <p:cViewPr varScale="1">
        <p:scale>
          <a:sx n="120" d="100"/>
          <a:sy n="120" d="100"/>
        </p:scale>
        <p:origin x="192" y="3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6557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32235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47094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7/15/24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1208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7/15/24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70622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7/15/24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39851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7/15/24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40526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37011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46376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30556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4197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400054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545201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853889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88330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28044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7/15/24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9361707"/>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48574" y="1029334"/>
            <a:ext cx="9509557" cy="2933065"/>
          </a:xfrm>
        </p:spPr>
        <p:txBody>
          <a:bodyPr>
            <a:noAutofit/>
          </a:bodyPr>
          <a:lstStyle/>
          <a:p>
            <a:pPr algn="ctr"/>
            <a:r>
              <a:rPr lang="en-US" sz="6000" b="1" dirty="0"/>
              <a:t>Graduate School Applications: </a:t>
            </a:r>
            <a:br>
              <a:rPr lang="en-US" sz="6000" b="1" dirty="0"/>
            </a:br>
            <a:r>
              <a:rPr lang="en-US" sz="6000" b="1" dirty="0"/>
              <a:t>Many Expectations </a:t>
            </a:r>
          </a:p>
        </p:txBody>
      </p:sp>
    </p:spTree>
    <p:extLst>
      <p:ext uri="{BB962C8B-B14F-4D97-AF65-F5344CB8AC3E}">
        <p14:creationId xmlns:p14="http://schemas.microsoft.com/office/powerpoint/2010/main" val="887324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316089"/>
            <a:ext cx="8911687" cy="654755"/>
          </a:xfrm>
        </p:spPr>
        <p:txBody>
          <a:bodyPr/>
          <a:lstStyle/>
          <a:p>
            <a:r>
              <a:rPr lang="en-US" b="1" dirty="0">
                <a:solidFill>
                  <a:srgbClr val="FF0000"/>
                </a:solidFill>
              </a:rPr>
              <a:t>Preparing for applications</a:t>
            </a:r>
          </a:p>
        </p:txBody>
      </p:sp>
      <p:sp>
        <p:nvSpPr>
          <p:cNvPr id="3" name="Content Placeholder 2"/>
          <p:cNvSpPr>
            <a:spLocks noGrp="1"/>
          </p:cNvSpPr>
          <p:nvPr>
            <p:ph idx="1"/>
          </p:nvPr>
        </p:nvSpPr>
        <p:spPr>
          <a:xfrm>
            <a:off x="2173357" y="970845"/>
            <a:ext cx="9089918" cy="5887156"/>
          </a:xfrm>
        </p:spPr>
        <p:txBody>
          <a:bodyPr>
            <a:noAutofit/>
          </a:bodyPr>
          <a:lstStyle/>
          <a:p>
            <a:r>
              <a:rPr lang="en-US" sz="2000" dirty="0">
                <a:latin typeface="Arial" panose="020B0604020202020204" pitchFamily="34" charset="0"/>
                <a:cs typeface="Arial" panose="020B0604020202020204" pitchFamily="34" charset="0"/>
              </a:rPr>
              <a:t>Applicants should understand from the outset </a:t>
            </a:r>
            <a:r>
              <a:rPr lang="en-US" sz="2000" b="1" dirty="0">
                <a:latin typeface="Arial" panose="020B0604020202020204" pitchFamily="34" charset="0"/>
                <a:cs typeface="Arial" panose="020B0604020202020204" pitchFamily="34" charset="0"/>
              </a:rPr>
              <a:t>what program interests them and why</a:t>
            </a:r>
            <a:r>
              <a:rPr lang="en-US" sz="2000" dirty="0">
                <a:latin typeface="Arial" panose="020B0604020202020204" pitchFamily="34" charset="0"/>
                <a:cs typeface="Arial" panose="020B0604020202020204" pitchFamily="34" charset="0"/>
              </a:rPr>
              <a:t>.</a:t>
            </a:r>
          </a:p>
          <a:p>
            <a:r>
              <a:rPr lang="en-US" sz="2000" b="1" dirty="0">
                <a:latin typeface="Arial" panose="020B0604020202020204" pitchFamily="34" charset="0"/>
                <a:cs typeface="Arial" panose="020B0604020202020204" pitchFamily="34" charset="0"/>
              </a:rPr>
              <a:t>What academic and professional achievements </a:t>
            </a:r>
            <a:r>
              <a:rPr lang="en-US" sz="2000" dirty="0">
                <a:latin typeface="Arial" panose="020B0604020202020204" pitchFamily="34" charset="0"/>
                <a:cs typeface="Arial" panose="020B0604020202020204" pitchFamily="34" charset="0"/>
              </a:rPr>
              <a:t>do they have that are relevant and compelling for driving their applications? These achievements will testify to their competence and confidence in their chosen field.</a:t>
            </a:r>
          </a:p>
          <a:p>
            <a:r>
              <a:rPr lang="en-US" sz="2000" dirty="0">
                <a:latin typeface="Arial" panose="020B0604020202020204" pitchFamily="34" charset="0"/>
                <a:cs typeface="Arial" panose="020B0604020202020204" pitchFamily="34" charset="0"/>
              </a:rPr>
              <a:t>The preparation should start at least two months before the application window opens.</a:t>
            </a:r>
          </a:p>
          <a:p>
            <a:r>
              <a:rPr lang="en-US" sz="2000" dirty="0">
                <a:latin typeface="Arial" panose="020B0604020202020204" pitchFamily="34" charset="0"/>
                <a:cs typeface="Arial" panose="020B0604020202020204" pitchFamily="34" charset="0"/>
              </a:rPr>
              <a:t>Applicants must read the institution’s website and the department’s program page to ascertain the school's general and specific requirements. This depends on the degree – master's or PhD</a:t>
            </a:r>
          </a:p>
          <a:p>
            <a:r>
              <a:rPr lang="en-US" sz="2000" dirty="0">
                <a:latin typeface="Arial" panose="020B0604020202020204" pitchFamily="34" charset="0"/>
                <a:cs typeface="Arial" panose="020B0604020202020204" pitchFamily="34" charset="0"/>
              </a:rPr>
              <a:t>Several application documents should be prepared:</a:t>
            </a:r>
          </a:p>
          <a:p>
            <a:r>
              <a:rPr lang="en-US" sz="2000" b="1" dirty="0">
                <a:latin typeface="Arial" panose="020B0604020202020204" pitchFamily="34" charset="0"/>
                <a:cs typeface="Arial" panose="020B0604020202020204" pitchFamily="34" charset="0"/>
              </a:rPr>
              <a:t>Statement of purpose (</a:t>
            </a:r>
            <a:r>
              <a:rPr lang="en-US" sz="2000" b="1" dirty="0" err="1">
                <a:latin typeface="Arial" panose="020B0604020202020204" pitchFamily="34" charset="0"/>
                <a:cs typeface="Arial" panose="020B0604020202020204" pitchFamily="34" charset="0"/>
              </a:rPr>
              <a:t>SoP</a:t>
            </a:r>
            <a:r>
              <a:rPr lang="en-US" sz="2000" b="1" dirty="0">
                <a:latin typeface="Arial" panose="020B0604020202020204" pitchFamily="34" charset="0"/>
                <a:cs typeface="Arial" panose="020B0604020202020204" pitchFamily="34" charset="0"/>
              </a:rPr>
              <a:t>), Resume/CVs, Letter of Recommendation (</a:t>
            </a:r>
            <a:r>
              <a:rPr lang="en-US" sz="2000" b="1" dirty="0" err="1">
                <a:latin typeface="Arial" panose="020B0604020202020204" pitchFamily="34" charset="0"/>
                <a:cs typeface="Arial" panose="020B0604020202020204" pitchFamily="34" charset="0"/>
              </a:rPr>
              <a:t>LoR</a:t>
            </a:r>
            <a:r>
              <a:rPr lang="en-US" sz="2000" b="1" dirty="0">
                <a:latin typeface="Arial" panose="020B0604020202020204" pitchFamily="34" charset="0"/>
                <a:cs typeface="Arial" panose="020B0604020202020204" pitchFamily="34" charset="0"/>
              </a:rPr>
              <a:t>), Writing Sample(s), Language proficiency results (IELTS, TOEFL), GRE, Transcripts, proposal (for PhD applications), scholarship criteria.</a:t>
            </a:r>
          </a:p>
        </p:txBody>
      </p:sp>
    </p:spTree>
    <p:extLst>
      <p:ext uri="{BB962C8B-B14F-4D97-AF65-F5344CB8AC3E}">
        <p14:creationId xmlns:p14="http://schemas.microsoft.com/office/powerpoint/2010/main" val="2946327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908476"/>
          </a:xfrm>
        </p:spPr>
        <p:txBody>
          <a:bodyPr>
            <a:normAutofit/>
          </a:bodyPr>
          <a:lstStyle/>
          <a:p>
            <a:r>
              <a:rPr lang="en-US" b="1" dirty="0"/>
              <a:t>Making choice of the right course</a:t>
            </a:r>
            <a:endParaRPr lang="en-US" dirty="0"/>
          </a:p>
        </p:txBody>
      </p:sp>
      <p:sp>
        <p:nvSpPr>
          <p:cNvPr id="3" name="Content Placeholder 2"/>
          <p:cNvSpPr>
            <a:spLocks noGrp="1"/>
          </p:cNvSpPr>
          <p:nvPr>
            <p:ph idx="1"/>
          </p:nvPr>
        </p:nvSpPr>
        <p:spPr>
          <a:xfrm>
            <a:off x="2240736" y="1532585"/>
            <a:ext cx="8915400" cy="4981103"/>
          </a:xfrm>
        </p:spPr>
        <p:txBody>
          <a:bodyPr>
            <a:noAutofit/>
          </a:bodyPr>
          <a:lstStyle/>
          <a:p>
            <a:pPr marL="457200" indent="-457200">
              <a:buFont typeface="Arial" panose="020B0604020202020204" pitchFamily="34" charset="0"/>
              <a:buChar char="•"/>
            </a:pPr>
            <a:r>
              <a:rPr lang="en-US" sz="2400" b="1" dirty="0">
                <a:solidFill>
                  <a:schemeClr val="tx1"/>
                </a:solidFill>
                <a:latin typeface="Arial" panose="020B0604020202020204" pitchFamily="34" charset="0"/>
                <a:cs typeface="Arial" panose="020B0604020202020204" pitchFamily="34" charset="0"/>
              </a:rPr>
              <a:t>This should depend not only on the applicant’s desire but also on their work experience, past degree, or demonstrated capacity.</a:t>
            </a:r>
          </a:p>
          <a:p>
            <a:pPr marL="457200" indent="-4572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It should be related to a passion and or interest they claim they have.</a:t>
            </a:r>
          </a:p>
          <a:p>
            <a:pPr marL="457200" indent="-4572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It should be consistent with their profile.</a:t>
            </a:r>
          </a:p>
          <a:p>
            <a:pPr marL="457200" indent="-4572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Should solve a problem/challenge in society.</a:t>
            </a:r>
          </a:p>
          <a:p>
            <a:pPr marL="457200" indent="-4572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It should be relevant in today’s world and potentially attract the attention of most academics globally.</a:t>
            </a:r>
          </a:p>
          <a:p>
            <a:pPr marL="457200" indent="-4572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It should be consistent with the foreseeable future the applicant is trying to build.</a:t>
            </a:r>
          </a:p>
          <a:p>
            <a:pPr marL="457200" indent="-457200">
              <a:buFont typeface="Arial" panose="020B0604020202020204" pitchFamily="34" charset="0"/>
              <a:buChar char="•"/>
            </a:pPr>
            <a:endParaRPr lang="en-US" sz="2400" dirty="0">
              <a:solidFill>
                <a:schemeClr val="tx1"/>
              </a:solidFill>
              <a:latin typeface="Arial" panose="020B0604020202020204" pitchFamily="34" charset="0"/>
              <a:cs typeface="Arial" panose="020B0604020202020204" pitchFamily="34" charset="0"/>
            </a:endParaRPr>
          </a:p>
          <a:p>
            <a:endParaRPr lang="en-US" sz="2400" dirty="0"/>
          </a:p>
        </p:txBody>
      </p:sp>
    </p:spTree>
    <p:extLst>
      <p:ext uri="{BB962C8B-B14F-4D97-AF65-F5344CB8AC3E}">
        <p14:creationId xmlns:p14="http://schemas.microsoft.com/office/powerpoint/2010/main" val="943750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1617" y="559716"/>
            <a:ext cx="8911687" cy="818510"/>
          </a:xfrm>
        </p:spPr>
        <p:txBody>
          <a:bodyPr/>
          <a:lstStyle/>
          <a:p>
            <a:r>
              <a:rPr lang="en-US" b="1" dirty="0"/>
              <a:t>1. </a:t>
            </a:r>
            <a:r>
              <a:rPr lang="en-US" b="1" dirty="0">
                <a:solidFill>
                  <a:srgbClr val="FF0000"/>
                </a:solidFill>
              </a:rPr>
              <a:t>Statement of purpose (SOP)</a:t>
            </a:r>
          </a:p>
        </p:txBody>
      </p:sp>
      <p:sp>
        <p:nvSpPr>
          <p:cNvPr id="3" name="Content Placeholder 2"/>
          <p:cNvSpPr>
            <a:spLocks noGrp="1"/>
          </p:cNvSpPr>
          <p:nvPr>
            <p:ph idx="1"/>
          </p:nvPr>
        </p:nvSpPr>
        <p:spPr>
          <a:xfrm>
            <a:off x="1455312" y="1537252"/>
            <a:ext cx="9624296" cy="5213504"/>
          </a:xfrm>
        </p:spPr>
        <p:txBody>
          <a:bodyPr>
            <a:noAutofit/>
          </a:bodyPr>
          <a:lstStyle/>
          <a:p>
            <a:pPr marL="457200" indent="-457200">
              <a:buFont typeface="Arial" panose="020B0604020202020204" pitchFamily="34" charset="0"/>
              <a:buChar char="•"/>
            </a:pPr>
            <a:r>
              <a:rPr lang="en-US" sz="1900" b="1" dirty="0">
                <a:latin typeface="Arial" panose="020B0604020202020204" pitchFamily="34" charset="0"/>
                <a:cs typeface="Arial" panose="020B0604020202020204" pitchFamily="34" charset="0"/>
              </a:rPr>
              <a:t>A statement of purpose</a:t>
            </a:r>
            <a:r>
              <a:rPr lang="en-US" sz="1900" b="1" dirty="0">
                <a:solidFill>
                  <a:schemeClr val="tx1"/>
                </a:solidFill>
                <a:latin typeface="Arial" panose="020B0604020202020204" pitchFamily="34" charset="0"/>
                <a:cs typeface="Arial" panose="020B0604020202020204" pitchFamily="34" charset="0"/>
              </a:rPr>
              <a:t> is an essay written by an applicant (prospective student) applying for postgraduate studies.</a:t>
            </a:r>
          </a:p>
          <a:p>
            <a:pPr marL="457200" indent="-457200">
              <a:buFont typeface="Arial" panose="020B0604020202020204" pitchFamily="34" charset="0"/>
              <a:buChar char="•"/>
            </a:pPr>
            <a:r>
              <a:rPr lang="en-US" sz="1900" dirty="0">
                <a:solidFill>
                  <a:schemeClr val="tx1"/>
                </a:solidFill>
                <a:latin typeface="Arial" panose="020B0604020202020204" pitchFamily="34" charset="0"/>
                <a:cs typeface="Arial" panose="020B0604020202020204" pitchFamily="34" charset="0"/>
              </a:rPr>
              <a:t>It is also known as a Personal Statement (PS), Statement of Interest (</a:t>
            </a:r>
            <a:r>
              <a:rPr lang="en-US" sz="1900" dirty="0" err="1">
                <a:solidFill>
                  <a:schemeClr val="tx1"/>
                </a:solidFill>
                <a:latin typeface="Arial" panose="020B0604020202020204" pitchFamily="34" charset="0"/>
                <a:cs typeface="Arial" panose="020B0604020202020204" pitchFamily="34" charset="0"/>
              </a:rPr>
              <a:t>SoI</a:t>
            </a:r>
            <a:r>
              <a:rPr lang="en-US" sz="1900" dirty="0">
                <a:solidFill>
                  <a:schemeClr val="tx1"/>
                </a:solidFill>
                <a:latin typeface="Arial" panose="020B0604020202020204" pitchFamily="34" charset="0"/>
                <a:cs typeface="Arial" panose="020B0604020202020204" pitchFamily="34" charset="0"/>
              </a:rPr>
              <a:t>), Letter of Intent (</a:t>
            </a:r>
            <a:r>
              <a:rPr lang="en-US" sz="1900" dirty="0" err="1">
                <a:solidFill>
                  <a:schemeClr val="tx1"/>
                </a:solidFill>
                <a:latin typeface="Arial" panose="020B0604020202020204" pitchFamily="34" charset="0"/>
                <a:cs typeface="Arial" panose="020B0604020202020204" pitchFamily="34" charset="0"/>
              </a:rPr>
              <a:t>LoI</a:t>
            </a:r>
            <a:r>
              <a:rPr lang="en-US" sz="1900" dirty="0">
                <a:solidFill>
                  <a:schemeClr val="tx1"/>
                </a:solidFill>
                <a:latin typeface="Arial" panose="020B0604020202020204" pitchFamily="34" charset="0"/>
                <a:cs typeface="Arial" panose="020B0604020202020204" pitchFamily="34" charset="0"/>
              </a:rPr>
              <a:t>), or Motivation Letter (ML). </a:t>
            </a:r>
          </a:p>
          <a:p>
            <a:pPr marL="457200" indent="-457200">
              <a:buFont typeface="Arial" panose="020B0604020202020204" pitchFamily="34" charset="0"/>
              <a:buChar char="•"/>
            </a:pPr>
            <a:r>
              <a:rPr lang="en-US" sz="1900" dirty="0">
                <a:latin typeface="Arial" panose="020B0604020202020204" pitchFamily="34" charset="0"/>
                <a:cs typeface="Arial" panose="020B0604020202020204" pitchFamily="34" charset="0"/>
              </a:rPr>
              <a:t>A </a:t>
            </a:r>
            <a:r>
              <a:rPr lang="en-US" sz="1900" dirty="0" err="1">
                <a:latin typeface="Arial" panose="020B0604020202020204" pitchFamily="34" charset="0"/>
                <a:cs typeface="Arial" panose="020B0604020202020204" pitchFamily="34" charset="0"/>
              </a:rPr>
              <a:t>SoP</a:t>
            </a:r>
            <a:r>
              <a:rPr lang="en-US" sz="1900" dirty="0">
                <a:latin typeface="Arial" panose="020B0604020202020204" pitchFamily="34" charset="0"/>
                <a:cs typeface="Arial" panose="020B0604020202020204" pitchFamily="34" charset="0"/>
              </a:rPr>
              <a:t> helps the applicant justify the </a:t>
            </a:r>
            <a:r>
              <a:rPr lang="en-US" sz="1900" b="1" dirty="0">
                <a:latin typeface="Arial" panose="020B0604020202020204" pitchFamily="34" charset="0"/>
                <a:cs typeface="Arial" panose="020B0604020202020204" pitchFamily="34" charset="0"/>
              </a:rPr>
              <a:t>purpose</a:t>
            </a:r>
            <a:r>
              <a:rPr lang="en-US" sz="1900" dirty="0">
                <a:latin typeface="Arial" panose="020B0604020202020204" pitchFamily="34" charset="0"/>
                <a:cs typeface="Arial" panose="020B0604020202020204" pitchFamily="34" charset="0"/>
              </a:rPr>
              <a:t> of their application. It tells us what the applicant wants to study and why they think they can do it in the school. The SOP puts the application in the best light.</a:t>
            </a:r>
          </a:p>
          <a:p>
            <a:pPr marL="457200" indent="-457200">
              <a:buFont typeface="Arial" panose="020B0604020202020204" pitchFamily="34" charset="0"/>
              <a:buChar char="•"/>
            </a:pPr>
            <a:r>
              <a:rPr lang="en-US" sz="1900" dirty="0">
                <a:latin typeface="Arial" panose="020B0604020202020204" pitchFamily="34" charset="0"/>
                <a:cs typeface="Arial" panose="020B0604020202020204" pitchFamily="34" charset="0"/>
              </a:rPr>
              <a:t>Applicants should clearly explain why they are interested in the specific graduate program and their career goals, strengths, and accomplishments as relevant to the intended course of study. </a:t>
            </a:r>
          </a:p>
          <a:p>
            <a:pPr marL="457200" indent="-457200">
              <a:buFont typeface="Arial" panose="020B0604020202020204" pitchFamily="34" charset="0"/>
              <a:buChar char="•"/>
            </a:pPr>
            <a:r>
              <a:rPr lang="en-US" sz="1900" dirty="0">
                <a:latin typeface="Arial" panose="020B0604020202020204" pitchFamily="34" charset="0"/>
                <a:cs typeface="Arial" panose="020B0604020202020204" pitchFamily="34" charset="0"/>
              </a:rPr>
              <a:t>This is the document where the applicants get to share their unique story, experiences, vision, and sell themselves. Your story is what will make your application memorable and engaging for the admissions committee.</a:t>
            </a:r>
          </a:p>
          <a:p>
            <a:pPr marL="457200" indent="-457200">
              <a:buFont typeface="Arial" panose="020B0604020202020204" pitchFamily="34" charset="0"/>
              <a:buChar char="•"/>
            </a:pPr>
            <a:r>
              <a:rPr lang="en-US" sz="1900" dirty="0">
                <a:latin typeface="Arial" panose="020B0604020202020204" pitchFamily="34" charset="0"/>
                <a:cs typeface="Arial" panose="020B0604020202020204" pitchFamily="34" charset="0"/>
              </a:rPr>
              <a:t>It's important to respect the admissions committee's time, so the SOP should be concise, generally not exceeding 500 words or 2 pages.</a:t>
            </a:r>
          </a:p>
        </p:txBody>
      </p:sp>
    </p:spTree>
    <p:extLst>
      <p:ext uri="{BB962C8B-B14F-4D97-AF65-F5344CB8AC3E}">
        <p14:creationId xmlns:p14="http://schemas.microsoft.com/office/powerpoint/2010/main" val="4092717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33838" y="728869"/>
            <a:ext cx="8915400" cy="5579165"/>
          </a:xfrm>
        </p:spPr>
        <p:txBody>
          <a:bodyPr>
            <a:normAutofit/>
          </a:bodyPr>
          <a:lstStyle/>
          <a:p>
            <a:pPr marL="0" indent="0" algn="ctr">
              <a:buNone/>
            </a:pPr>
            <a:r>
              <a:rPr lang="en-US" sz="3000" b="1" dirty="0">
                <a:solidFill>
                  <a:srgbClr val="FF0000"/>
                </a:solidFill>
              </a:rPr>
              <a:t>General information expected in SOP</a:t>
            </a:r>
          </a:p>
          <a:p>
            <a:r>
              <a:rPr lang="en-US" sz="1900" b="1" dirty="0"/>
              <a:t>Applicant’s interests and motivations. </a:t>
            </a:r>
            <a:r>
              <a:rPr lang="en-US" sz="1900" dirty="0"/>
              <a:t>For example, inequities in health behaviors ignited my desire to major in health communication.</a:t>
            </a:r>
          </a:p>
          <a:p>
            <a:r>
              <a:rPr lang="en-US" sz="1900" b="1" dirty="0"/>
              <a:t>Evidence of interests, e.g., I wrote a paper on, participated in a workshop,</a:t>
            </a:r>
            <a:r>
              <a:rPr lang="en-US" sz="1900" dirty="0"/>
              <a:t> or volunteered in a lab to solidify my research skills in the area of my interests (the area must be clearly stated). </a:t>
            </a:r>
          </a:p>
          <a:p>
            <a:r>
              <a:rPr lang="en-US" sz="1900" dirty="0"/>
              <a:t>How did the activities (that you wrote as your evidence) help you decide that you wanted to pursue a Master's /PhD in this area? Was it a question that remained unanswered? Also, mention what you expect and desire from a PhD/master: A collaborative environment, better equipment, etc.</a:t>
            </a:r>
          </a:p>
          <a:p>
            <a:r>
              <a:rPr lang="en-US" sz="1900" dirty="0"/>
              <a:t>Describe any current activities, outreach programs, or volunteering you have participated in and how that gives you an edge or supports your decision to pursue this master's /PhD. </a:t>
            </a:r>
          </a:p>
          <a:p>
            <a:r>
              <a:rPr lang="en-US" sz="1900" dirty="0"/>
              <a:t>Talk about how you will use this skill of resilience in your PhD program. </a:t>
            </a:r>
          </a:p>
          <a:p>
            <a:endParaRPr lang="en-US" dirty="0"/>
          </a:p>
          <a:p>
            <a:endParaRPr lang="en-US" dirty="0"/>
          </a:p>
        </p:txBody>
      </p:sp>
    </p:spTree>
    <p:extLst>
      <p:ext uri="{BB962C8B-B14F-4D97-AF65-F5344CB8AC3E}">
        <p14:creationId xmlns:p14="http://schemas.microsoft.com/office/powerpoint/2010/main" val="2402637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5636" y="278296"/>
            <a:ext cx="11430000" cy="831273"/>
          </a:xfrm>
        </p:spPr>
        <p:txBody>
          <a:bodyPr>
            <a:normAutofit/>
          </a:bodyPr>
          <a:lstStyle/>
          <a:p>
            <a:pPr algn="ctr"/>
            <a:r>
              <a:rPr lang="en-US" sz="4400" b="1" dirty="0">
                <a:solidFill>
                  <a:srgbClr val="FF0000"/>
                </a:solidFill>
              </a:rPr>
              <a:t>General structure of a strong SOP</a:t>
            </a:r>
          </a:p>
        </p:txBody>
      </p:sp>
      <p:sp>
        <p:nvSpPr>
          <p:cNvPr id="3" name="Subtitle 2"/>
          <p:cNvSpPr>
            <a:spLocks noGrp="1"/>
          </p:cNvSpPr>
          <p:nvPr>
            <p:ph type="subTitle" idx="1"/>
          </p:nvPr>
        </p:nvSpPr>
        <p:spPr>
          <a:xfrm>
            <a:off x="1578433" y="1242032"/>
            <a:ext cx="10364788" cy="4662058"/>
          </a:xfrm>
        </p:spPr>
        <p:txBody>
          <a:bodyPr>
            <a:noAutofit/>
          </a:bodyPr>
          <a:lstStyle/>
          <a:p>
            <a:pPr marL="457200" indent="-457200">
              <a:buFont typeface="Arial" panose="020B0604020202020204" pitchFamily="34" charset="0"/>
              <a:buChar char="•"/>
            </a:pPr>
            <a:r>
              <a:rPr lang="en-US" sz="2400" b="1" dirty="0">
                <a:solidFill>
                  <a:schemeClr val="tx1"/>
                </a:solidFill>
                <a:latin typeface="+mj-lt"/>
                <a:cs typeface="Arial" panose="020B0604020202020204" pitchFamily="34" charset="0"/>
              </a:rPr>
              <a:t>First Paragraph: </a:t>
            </a:r>
            <a:r>
              <a:rPr lang="en-US" sz="2400" dirty="0">
                <a:solidFill>
                  <a:schemeClr val="tx1"/>
                </a:solidFill>
                <a:latin typeface="+mj-lt"/>
                <a:cs typeface="Arial" panose="020B0604020202020204" pitchFamily="34" charset="0"/>
              </a:rPr>
              <a:t>A problem statement (the crucial concern or challenge in a society that your acquired knowledge will contribute to resolving). </a:t>
            </a:r>
          </a:p>
          <a:p>
            <a:pPr marL="457200" indent="-457200">
              <a:buFont typeface="Arial" panose="020B0604020202020204" pitchFamily="34" charset="0"/>
              <a:buChar char="•"/>
            </a:pPr>
            <a:r>
              <a:rPr lang="en-US" sz="2400" b="1" dirty="0">
                <a:solidFill>
                  <a:schemeClr val="tx1"/>
                </a:solidFill>
                <a:latin typeface="+mj-lt"/>
                <a:cs typeface="Arial" panose="020B0604020202020204" pitchFamily="34" charset="0"/>
              </a:rPr>
              <a:t>Second Paragraph: </a:t>
            </a:r>
            <a:r>
              <a:rPr lang="en-US" sz="2400" dirty="0">
                <a:solidFill>
                  <a:schemeClr val="tx1"/>
                </a:solidFill>
                <a:latin typeface="+mj-lt"/>
                <a:cs typeface="Arial" panose="020B0604020202020204" pitchFamily="34" charset="0"/>
              </a:rPr>
              <a:t>About yourself (details in your profile that make you an excellent fit for the program).</a:t>
            </a:r>
          </a:p>
          <a:p>
            <a:pPr marL="457200" indent="-457200">
              <a:buFont typeface="Arial" panose="020B0604020202020204" pitchFamily="34" charset="0"/>
              <a:buChar char="•"/>
            </a:pPr>
            <a:r>
              <a:rPr lang="en-US" sz="2400" b="1" dirty="0">
                <a:solidFill>
                  <a:schemeClr val="tx1"/>
                </a:solidFill>
                <a:latin typeface="+mj-lt"/>
                <a:cs typeface="Arial" panose="020B0604020202020204" pitchFamily="34" charset="0"/>
              </a:rPr>
              <a:t>Third Paragraph: </a:t>
            </a:r>
            <a:r>
              <a:rPr lang="en-US" sz="2400" dirty="0">
                <a:solidFill>
                  <a:schemeClr val="tx1"/>
                </a:solidFill>
                <a:latin typeface="+mj-lt"/>
                <a:cs typeface="Arial" panose="020B0604020202020204" pitchFamily="34" charset="0"/>
              </a:rPr>
              <a:t>What attracted you to the course and school (convincing information about your choices)?</a:t>
            </a:r>
          </a:p>
          <a:p>
            <a:pPr marL="457200" indent="-457200">
              <a:buFont typeface="Arial" panose="020B0604020202020204" pitchFamily="34" charset="0"/>
              <a:buChar char="•"/>
            </a:pPr>
            <a:r>
              <a:rPr lang="en-US" sz="2400" b="1" dirty="0">
                <a:solidFill>
                  <a:schemeClr val="tx1"/>
                </a:solidFill>
                <a:latin typeface="+mj-lt"/>
                <a:cs typeface="Arial" panose="020B0604020202020204" pitchFamily="34" charset="0"/>
              </a:rPr>
              <a:t>Fourth Paragraph: </a:t>
            </a:r>
            <a:r>
              <a:rPr lang="en-US" sz="2400" dirty="0">
                <a:solidFill>
                  <a:schemeClr val="tx1"/>
                </a:solidFill>
                <a:latin typeface="+mj-lt"/>
                <a:cs typeface="Arial" panose="020B0604020202020204" pitchFamily="34" charset="0"/>
              </a:rPr>
              <a:t>How do you intend to utilize the skills/knowledge gained on completing the program (career plan)?</a:t>
            </a:r>
          </a:p>
          <a:p>
            <a:endParaRPr lang="en-US" sz="2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5028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5636" y="344556"/>
            <a:ext cx="11430000" cy="831273"/>
          </a:xfrm>
        </p:spPr>
        <p:txBody>
          <a:bodyPr>
            <a:normAutofit/>
          </a:bodyPr>
          <a:lstStyle/>
          <a:p>
            <a:pPr algn="ctr"/>
            <a:r>
              <a:rPr lang="en-US" sz="4400" b="1" dirty="0">
                <a:latin typeface="Century Gothic (Headings)"/>
              </a:rPr>
              <a:t>1st Paragraph: Statement of Problem</a:t>
            </a:r>
          </a:p>
        </p:txBody>
      </p:sp>
      <p:sp>
        <p:nvSpPr>
          <p:cNvPr id="3" name="Subtitle 2"/>
          <p:cNvSpPr>
            <a:spLocks noGrp="1"/>
          </p:cNvSpPr>
          <p:nvPr>
            <p:ph type="subTitle" idx="1"/>
          </p:nvPr>
        </p:nvSpPr>
        <p:spPr>
          <a:xfrm>
            <a:off x="1480848" y="1242031"/>
            <a:ext cx="10364788" cy="5000725"/>
          </a:xfrm>
        </p:spPr>
        <p:txBody>
          <a:bodyPr>
            <a:noAutofit/>
          </a:bodyPr>
          <a:lstStyle/>
          <a:p>
            <a:pPr marL="457200" indent="-457200">
              <a:buFont typeface="Arial" panose="020B0604020202020204" pitchFamily="34" charset="0"/>
              <a:buChar char="•"/>
            </a:pPr>
            <a:r>
              <a:rPr lang="en-US" sz="2400" dirty="0">
                <a:solidFill>
                  <a:schemeClr val="tx1"/>
                </a:solidFill>
                <a:latin typeface="+mj-lt"/>
                <a:cs typeface="Arial" panose="020B0604020202020204" pitchFamily="34" charset="0"/>
              </a:rPr>
              <a:t>In well-structured sentences (7-8 lines), </a:t>
            </a:r>
            <a:r>
              <a:rPr lang="en-US" sz="2400" b="1" dirty="0">
                <a:solidFill>
                  <a:schemeClr val="tx1"/>
                </a:solidFill>
                <a:latin typeface="+mj-lt"/>
                <a:cs typeface="Arial" panose="020B0604020202020204" pitchFamily="34" charset="0"/>
              </a:rPr>
              <a:t>demonstrate the problems or challenges you have observed in your society</a:t>
            </a:r>
            <a:r>
              <a:rPr lang="en-US" sz="2400" dirty="0">
                <a:solidFill>
                  <a:schemeClr val="tx1"/>
                </a:solidFill>
                <a:latin typeface="+mj-lt"/>
                <a:cs typeface="Arial" panose="020B0604020202020204" pitchFamily="34" charset="0"/>
              </a:rPr>
              <a:t> (</a:t>
            </a:r>
            <a:r>
              <a:rPr lang="en-US" sz="2400" dirty="0">
                <a:solidFill>
                  <a:schemeClr val="tx1"/>
                </a:solidFill>
                <a:cs typeface="Arial" panose="020B0604020202020204" pitchFamily="34" charset="0"/>
              </a:rPr>
              <a:t>where necessary, you can use citations as evidence for your claims)</a:t>
            </a:r>
            <a:r>
              <a:rPr lang="en-US" sz="2400" dirty="0">
                <a:solidFill>
                  <a:schemeClr val="tx1"/>
                </a:solidFill>
                <a:latin typeface="+mj-lt"/>
                <a:cs typeface="Arial" panose="020B0604020202020204" pitchFamily="34" charset="0"/>
              </a:rPr>
              <a:t> that your proposed degree can help resolve.</a:t>
            </a:r>
          </a:p>
          <a:p>
            <a:pPr marL="457200" indent="-457200">
              <a:buFont typeface="Arial" panose="020B0604020202020204" pitchFamily="34" charset="0"/>
              <a:buChar char="•"/>
            </a:pPr>
            <a:r>
              <a:rPr lang="en-US" sz="2400" dirty="0">
                <a:solidFill>
                  <a:schemeClr val="tx1"/>
                </a:solidFill>
                <a:latin typeface="+mj-lt"/>
                <a:cs typeface="Arial" panose="020B0604020202020204" pitchFamily="34" charset="0"/>
              </a:rPr>
              <a:t>Be specific, not generic, in your write-up. Use specific examples to support your claims and stress their importance to make the audience feel the weight of your arguments. Where necessary, support these examples with data.</a:t>
            </a:r>
          </a:p>
          <a:p>
            <a:pPr marL="457200" indent="-457200">
              <a:buFont typeface="Arial" panose="020B0604020202020204" pitchFamily="34" charset="0"/>
              <a:buChar char="•"/>
            </a:pPr>
            <a:r>
              <a:rPr lang="en-US" sz="2400" dirty="0">
                <a:solidFill>
                  <a:schemeClr val="tx1"/>
                </a:solidFill>
                <a:latin typeface="+mj-lt"/>
                <a:cs typeface="Arial" panose="020B0604020202020204" pitchFamily="34" charset="0"/>
              </a:rPr>
              <a:t>You can also draw </a:t>
            </a:r>
            <a:r>
              <a:rPr lang="en-US" sz="2400" b="1" dirty="0">
                <a:solidFill>
                  <a:schemeClr val="tx1"/>
                </a:solidFill>
                <a:latin typeface="+mj-lt"/>
                <a:cs typeface="Arial" panose="020B0604020202020204" pitchFamily="34" charset="0"/>
              </a:rPr>
              <a:t>on personal experiences </a:t>
            </a:r>
            <a:r>
              <a:rPr lang="en-US" sz="2400" dirty="0">
                <a:solidFill>
                  <a:schemeClr val="tx1"/>
                </a:solidFill>
                <a:latin typeface="+mj-lt"/>
                <a:cs typeface="Arial" panose="020B0604020202020204" pitchFamily="34" charset="0"/>
              </a:rPr>
              <a:t>that reflect the challenges in your society and how these challenges motivated you to pursue a proposed course to contribute to resolving them. </a:t>
            </a:r>
          </a:p>
        </p:txBody>
      </p:sp>
    </p:spTree>
    <p:extLst>
      <p:ext uri="{BB962C8B-B14F-4D97-AF65-F5344CB8AC3E}">
        <p14:creationId xmlns:p14="http://schemas.microsoft.com/office/powerpoint/2010/main" val="2504393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726" y="357809"/>
            <a:ext cx="11430000" cy="831273"/>
          </a:xfrm>
        </p:spPr>
        <p:txBody>
          <a:bodyPr>
            <a:normAutofit/>
          </a:bodyPr>
          <a:lstStyle/>
          <a:p>
            <a:pPr algn="ctr"/>
            <a:r>
              <a:rPr lang="en-US" sz="4000" b="1" dirty="0"/>
              <a:t>2nd Paragraph: Why are you a good fit?</a:t>
            </a:r>
          </a:p>
        </p:txBody>
      </p:sp>
      <p:sp>
        <p:nvSpPr>
          <p:cNvPr id="3" name="Subtitle 2"/>
          <p:cNvSpPr>
            <a:spLocks noGrp="1"/>
          </p:cNvSpPr>
          <p:nvPr>
            <p:ph type="subTitle" idx="1"/>
          </p:nvPr>
        </p:nvSpPr>
        <p:spPr>
          <a:xfrm>
            <a:off x="1604938" y="1325158"/>
            <a:ext cx="10364788" cy="4962753"/>
          </a:xfrm>
        </p:spPr>
        <p:txBody>
          <a:bodyPr>
            <a:noAutofit/>
          </a:bodyPr>
          <a:lstStyle/>
          <a:p>
            <a:pPr marL="457200" indent="-457200">
              <a:buFont typeface="Arial" panose="020B0604020202020204" pitchFamily="34" charset="0"/>
              <a:buChar char="•"/>
            </a:pPr>
            <a:r>
              <a:rPr lang="en-US" sz="2600" b="1" dirty="0">
                <a:solidFill>
                  <a:schemeClr val="tx1"/>
                </a:solidFill>
                <a:latin typeface="+mj-lt"/>
                <a:cs typeface="Arial" panose="020B0604020202020204" pitchFamily="34" charset="0"/>
              </a:rPr>
              <a:t>Academic record/achievements: </a:t>
            </a:r>
            <a:r>
              <a:rPr lang="en-US" sz="2600" dirty="0">
                <a:solidFill>
                  <a:schemeClr val="tx1"/>
                </a:solidFill>
                <a:latin typeface="+mj-lt"/>
                <a:cs typeface="Arial" panose="020B0604020202020204" pitchFamily="34" charset="0"/>
              </a:rPr>
              <a:t>refer to undergraduate course studied and school; any excellence achieved, including a ranked position in your cohort (e.g., top 2% of 100 students); </a:t>
            </a:r>
          </a:p>
          <a:p>
            <a:pPr marL="457200" indent="-457200">
              <a:buFont typeface="Arial" panose="020B0604020202020204" pitchFamily="34" charset="0"/>
              <a:buChar char="•"/>
            </a:pPr>
            <a:r>
              <a:rPr lang="en-US" sz="2600" dirty="0">
                <a:solidFill>
                  <a:schemeClr val="tx1"/>
                </a:solidFill>
                <a:latin typeface="+mj-lt"/>
                <a:cs typeface="Arial" panose="020B0604020202020204" pitchFamily="34" charset="0"/>
              </a:rPr>
              <a:t>CGPA obtained (if up to 2.1; if less, keep silent about it); express the CGPA in percentage as well; undergraduate courses taken related to the proposed degree; </a:t>
            </a:r>
          </a:p>
          <a:p>
            <a:pPr marL="457200" indent="-457200">
              <a:buFont typeface="Arial" panose="020B0604020202020204" pitchFamily="34" charset="0"/>
              <a:buChar char="•"/>
            </a:pPr>
            <a:r>
              <a:rPr lang="en-US" sz="2600" dirty="0">
                <a:solidFill>
                  <a:schemeClr val="tx1"/>
                </a:solidFill>
                <a:latin typeface="+mj-lt"/>
                <a:cs typeface="Arial" panose="020B0604020202020204" pitchFamily="34" charset="0"/>
              </a:rPr>
              <a:t>Detail your internship experience and the skills you gained, as it shows your readiness for the proposed course. Summarize your Final Year project and any relevant published academic papers.</a:t>
            </a:r>
          </a:p>
        </p:txBody>
      </p:sp>
    </p:spTree>
    <p:extLst>
      <p:ext uri="{BB962C8B-B14F-4D97-AF65-F5344CB8AC3E}">
        <p14:creationId xmlns:p14="http://schemas.microsoft.com/office/powerpoint/2010/main" val="2916848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0923" y="393892"/>
            <a:ext cx="11430000" cy="831273"/>
          </a:xfrm>
        </p:spPr>
        <p:txBody>
          <a:bodyPr>
            <a:normAutofit/>
          </a:bodyPr>
          <a:lstStyle/>
          <a:p>
            <a:pPr algn="ctr"/>
            <a:r>
              <a:rPr lang="en-US" sz="4000" b="1" dirty="0"/>
              <a:t>2nd Paragraph: Why are you a good fit (2)</a:t>
            </a:r>
          </a:p>
        </p:txBody>
      </p:sp>
      <p:sp>
        <p:nvSpPr>
          <p:cNvPr id="3" name="Subtitle 2"/>
          <p:cNvSpPr>
            <a:spLocks noGrp="1"/>
          </p:cNvSpPr>
          <p:nvPr>
            <p:ph type="subTitle" idx="1"/>
          </p:nvPr>
        </p:nvSpPr>
        <p:spPr>
          <a:xfrm>
            <a:off x="1480848" y="1225166"/>
            <a:ext cx="10364788" cy="4069324"/>
          </a:xfrm>
        </p:spPr>
        <p:txBody>
          <a:bodyPr>
            <a:noAutofit/>
          </a:bodyPr>
          <a:lstStyle/>
          <a:p>
            <a:pPr marL="457200" indent="-457200">
              <a:buFont typeface="Arial" panose="020B0604020202020204" pitchFamily="34" charset="0"/>
              <a:buChar char="•"/>
            </a:pPr>
            <a:r>
              <a:rPr lang="en-US" sz="2400" b="1" dirty="0">
                <a:solidFill>
                  <a:schemeClr val="tx1"/>
                </a:solidFill>
                <a:latin typeface="+mj-lt"/>
                <a:cs typeface="Arial" panose="020B0604020202020204" pitchFamily="34" charset="0"/>
              </a:rPr>
              <a:t>Work experiences: </a:t>
            </a:r>
            <a:r>
              <a:rPr lang="en-US" sz="2400" dirty="0">
                <a:solidFill>
                  <a:schemeClr val="tx1"/>
                </a:solidFill>
                <a:latin typeface="+mj-lt"/>
                <a:cs typeface="Arial" panose="020B0604020202020204" pitchFamily="34" charset="0"/>
              </a:rPr>
              <a:t>Post-graduation relevant work experience. How do these inform your decisions?</a:t>
            </a:r>
          </a:p>
          <a:p>
            <a:pPr marL="457200" indent="-457200">
              <a:buFont typeface="Arial" panose="020B0604020202020204" pitchFamily="34" charset="0"/>
              <a:buChar char="•"/>
            </a:pPr>
            <a:r>
              <a:rPr lang="en-US" sz="2400" b="1" dirty="0">
                <a:solidFill>
                  <a:schemeClr val="tx1"/>
                </a:solidFill>
                <a:latin typeface="+mj-lt"/>
                <a:cs typeface="Arial" panose="020B0604020202020204" pitchFamily="34" charset="0"/>
              </a:rPr>
              <a:t>Teaching experience: </a:t>
            </a:r>
            <a:r>
              <a:rPr lang="en-US" sz="2400" dirty="0">
                <a:solidFill>
                  <a:schemeClr val="tx1"/>
                </a:solidFill>
                <a:latin typeface="+mj-lt"/>
                <a:cs typeface="Arial" panose="020B0604020202020204" pitchFamily="34" charset="0"/>
              </a:rPr>
              <a:t>Most required if you applying for a Teaching Assistantship position - courses taught, who benefited.</a:t>
            </a:r>
          </a:p>
          <a:p>
            <a:pPr marL="457200" indent="-457200">
              <a:buFont typeface="Arial" panose="020B0604020202020204" pitchFamily="34" charset="0"/>
              <a:buChar char="•"/>
            </a:pPr>
            <a:r>
              <a:rPr lang="en-US" sz="2400" b="1" dirty="0">
                <a:solidFill>
                  <a:schemeClr val="tx1"/>
                </a:solidFill>
                <a:latin typeface="+mj-lt"/>
                <a:cs typeface="Arial" panose="020B0604020202020204" pitchFamily="34" charset="0"/>
              </a:rPr>
              <a:t>Leadership/Voluntary experience: </a:t>
            </a:r>
            <a:r>
              <a:rPr lang="en-US" sz="2400" dirty="0">
                <a:solidFill>
                  <a:schemeClr val="tx1"/>
                </a:solidFill>
                <a:latin typeface="+mj-lt"/>
                <a:cs typeface="Arial" panose="020B0604020202020204" pitchFamily="34" charset="0"/>
              </a:rPr>
              <a:t>Giving back to society by leading or volunteering for NGOs?</a:t>
            </a:r>
          </a:p>
          <a:p>
            <a:pPr marL="457200" indent="-457200">
              <a:buFont typeface="Arial" panose="020B0604020202020204" pitchFamily="34" charset="0"/>
              <a:buChar char="•"/>
            </a:pPr>
            <a:r>
              <a:rPr lang="en-US" sz="2400" b="1" dirty="0">
                <a:solidFill>
                  <a:schemeClr val="tx1"/>
                </a:solidFill>
                <a:latin typeface="+mj-lt"/>
                <a:cs typeface="Arial" panose="020B0604020202020204" pitchFamily="34" charset="0"/>
              </a:rPr>
              <a:t>Relevant online courses taken</a:t>
            </a:r>
            <a:endParaRPr lang="en-US" sz="2400" dirty="0">
              <a:solidFill>
                <a:schemeClr val="tx1"/>
              </a:solidFill>
              <a:latin typeface="+mj-lt"/>
              <a:cs typeface="Arial" panose="020B0604020202020204" pitchFamily="34" charset="0"/>
            </a:endParaRPr>
          </a:p>
          <a:p>
            <a:pPr marL="457200" indent="-457200">
              <a:buFont typeface="Arial" panose="020B0604020202020204" pitchFamily="34" charset="0"/>
              <a:buChar char="•"/>
            </a:pPr>
            <a:r>
              <a:rPr lang="en-US" sz="2400" b="1" dirty="0">
                <a:solidFill>
                  <a:schemeClr val="tx1"/>
                </a:solidFill>
                <a:latin typeface="+mj-lt"/>
                <a:cs typeface="Arial" panose="020B0604020202020204" pitchFamily="34" charset="0"/>
              </a:rPr>
              <a:t>Relevant professional certification held</a:t>
            </a:r>
            <a:r>
              <a:rPr lang="en-US" sz="2400" dirty="0">
                <a:solidFill>
                  <a:schemeClr val="tx1"/>
                </a:solidFill>
                <a:latin typeface="+mj-lt"/>
                <a:cs typeface="Arial" panose="020B0604020202020204" pitchFamily="34" charset="0"/>
              </a:rPr>
              <a:t> </a:t>
            </a:r>
          </a:p>
          <a:p>
            <a:pPr marL="457200" indent="-457200">
              <a:buFont typeface="Arial" panose="020B0604020202020204" pitchFamily="34" charset="0"/>
              <a:buChar char="•"/>
            </a:pPr>
            <a:endParaRPr lang="en-US" sz="2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90774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7090" y="189085"/>
            <a:ext cx="11914909" cy="831273"/>
          </a:xfrm>
        </p:spPr>
        <p:txBody>
          <a:bodyPr>
            <a:normAutofit fontScale="90000"/>
          </a:bodyPr>
          <a:lstStyle/>
          <a:p>
            <a:pPr algn="ctr"/>
            <a:r>
              <a:rPr lang="en-US" sz="4000" b="1" dirty="0"/>
              <a:t>3rd Paragraph: Why you chose the course/school? </a:t>
            </a:r>
          </a:p>
        </p:txBody>
      </p:sp>
      <p:sp>
        <p:nvSpPr>
          <p:cNvPr id="3" name="Subtitle 2"/>
          <p:cNvSpPr>
            <a:spLocks noGrp="1"/>
          </p:cNvSpPr>
          <p:nvPr>
            <p:ph type="subTitle" idx="1"/>
          </p:nvPr>
        </p:nvSpPr>
        <p:spPr>
          <a:xfrm>
            <a:off x="1591685" y="1020358"/>
            <a:ext cx="10364788" cy="4556353"/>
          </a:xfrm>
        </p:spPr>
        <p:txBody>
          <a:bodyPr>
            <a:noAutofit/>
          </a:bodyPr>
          <a:lstStyle/>
          <a:p>
            <a:pPr marL="457200" indent="-457200">
              <a:buFont typeface="Arial" panose="020B0604020202020204" pitchFamily="34" charset="0"/>
              <a:buChar char="•"/>
            </a:pPr>
            <a:r>
              <a:rPr lang="en-US" sz="2300" dirty="0">
                <a:solidFill>
                  <a:schemeClr val="tx1"/>
                </a:solidFill>
                <a:latin typeface="+mj-lt"/>
                <a:cs typeface="Arial" panose="020B0604020202020204" pitchFamily="34" charset="0"/>
              </a:rPr>
              <a:t>Justify in specific terms why you selected the course. </a:t>
            </a:r>
          </a:p>
          <a:p>
            <a:pPr marL="457200" indent="-457200">
              <a:buFont typeface="Arial" panose="020B0604020202020204" pitchFamily="34" charset="0"/>
              <a:buChar char="•"/>
            </a:pPr>
            <a:r>
              <a:rPr lang="en-US" sz="2300" dirty="0">
                <a:solidFill>
                  <a:schemeClr val="tx1"/>
                </a:solidFill>
                <a:latin typeface="+mj-lt"/>
                <a:cs typeface="Arial" panose="020B0604020202020204" pitchFamily="34" charset="0"/>
              </a:rPr>
              <a:t>You should explain how the focus of the course aligns with your learning expectations. </a:t>
            </a:r>
          </a:p>
          <a:p>
            <a:pPr marL="457200" indent="-457200">
              <a:buFont typeface="Arial" panose="020B0604020202020204" pitchFamily="34" charset="0"/>
              <a:buChar char="•"/>
            </a:pPr>
            <a:r>
              <a:rPr lang="en-US" sz="2300" dirty="0">
                <a:solidFill>
                  <a:schemeClr val="tx1"/>
                </a:solidFill>
                <a:latin typeface="+mj-lt"/>
                <a:cs typeface="Arial" panose="020B0604020202020204" pitchFamily="34" charset="0"/>
              </a:rPr>
              <a:t>You should also show how the course modules you will be taught align with your career needs. </a:t>
            </a:r>
          </a:p>
          <a:p>
            <a:pPr marL="457200" indent="-457200">
              <a:buFont typeface="Arial" panose="020B0604020202020204" pitchFamily="34" charset="0"/>
              <a:buChar char="•"/>
            </a:pPr>
            <a:r>
              <a:rPr lang="en-US" sz="2300" dirty="0">
                <a:solidFill>
                  <a:schemeClr val="tx1"/>
                </a:solidFill>
                <a:latin typeface="+mj-lt"/>
                <a:cs typeface="Arial" panose="020B0604020202020204" pitchFamily="34" charset="0"/>
              </a:rPr>
              <a:t>You could mention that the course allows you to specialize in your preferred research area. </a:t>
            </a:r>
          </a:p>
          <a:p>
            <a:pPr marL="457200" indent="-457200">
              <a:buFont typeface="Arial" panose="020B0604020202020204" pitchFamily="34" charset="0"/>
              <a:buChar char="•"/>
            </a:pPr>
            <a:r>
              <a:rPr lang="en-US" sz="2300" dirty="0">
                <a:solidFill>
                  <a:schemeClr val="tx1"/>
                </a:solidFill>
                <a:latin typeface="+mj-lt"/>
                <a:cs typeface="Arial" panose="020B0604020202020204" pitchFamily="34" charset="0"/>
              </a:rPr>
              <a:t>You could also mention the name of a Professor in the Department specializing in your research area and how you wish to be supervised by him or her.</a:t>
            </a:r>
          </a:p>
        </p:txBody>
      </p:sp>
    </p:spTree>
    <p:extLst>
      <p:ext uri="{BB962C8B-B14F-4D97-AF65-F5344CB8AC3E}">
        <p14:creationId xmlns:p14="http://schemas.microsoft.com/office/powerpoint/2010/main" val="80283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7090" y="189085"/>
            <a:ext cx="11914909" cy="831273"/>
          </a:xfrm>
        </p:spPr>
        <p:txBody>
          <a:bodyPr>
            <a:normAutofit/>
          </a:bodyPr>
          <a:lstStyle/>
          <a:p>
            <a:pPr algn="ctr"/>
            <a:r>
              <a:rPr lang="en-US" sz="3200" b="1" dirty="0"/>
              <a:t>3rd Paragraph: Why you chose the course/school? (2)</a:t>
            </a:r>
          </a:p>
        </p:txBody>
      </p:sp>
      <p:sp>
        <p:nvSpPr>
          <p:cNvPr id="3" name="Subtitle 2"/>
          <p:cNvSpPr>
            <a:spLocks noGrp="1"/>
          </p:cNvSpPr>
          <p:nvPr>
            <p:ph type="subTitle" idx="1"/>
          </p:nvPr>
        </p:nvSpPr>
        <p:spPr>
          <a:xfrm>
            <a:off x="1591685" y="1020358"/>
            <a:ext cx="10364788" cy="5615969"/>
          </a:xfrm>
        </p:spPr>
        <p:txBody>
          <a:bodyPr>
            <a:noAutofit/>
          </a:bodyPr>
          <a:lstStyle/>
          <a:p>
            <a:pPr marL="457200" indent="-457200">
              <a:buFont typeface="Arial" panose="020B0604020202020204" pitchFamily="34" charset="0"/>
              <a:buChar char="•"/>
            </a:pPr>
            <a:r>
              <a:rPr lang="en-US" sz="2400" dirty="0">
                <a:solidFill>
                  <a:schemeClr val="tx1"/>
                </a:solidFill>
                <a:latin typeface="+mj-lt"/>
                <a:cs typeface="Arial" panose="020B0604020202020204" pitchFamily="34" charset="0"/>
              </a:rPr>
              <a:t>Justification for the school should also be done.</a:t>
            </a:r>
          </a:p>
          <a:p>
            <a:pPr marL="457200" indent="-457200">
              <a:buFont typeface="Arial" panose="020B0604020202020204" pitchFamily="34" charset="0"/>
              <a:buChar char="•"/>
            </a:pPr>
            <a:r>
              <a:rPr lang="en-US" sz="2400" dirty="0">
                <a:solidFill>
                  <a:schemeClr val="tx1"/>
                </a:solidFill>
                <a:latin typeface="+mj-lt"/>
                <a:cs typeface="Arial" panose="020B0604020202020204" pitchFamily="34" charset="0"/>
              </a:rPr>
              <a:t>Is the school accredited by a global or renowned body in your profession to teach that particular course? You need to mention this.</a:t>
            </a:r>
          </a:p>
          <a:p>
            <a:pPr marL="457200" indent="-457200">
              <a:buFont typeface="Arial" panose="020B0604020202020204" pitchFamily="34" charset="0"/>
              <a:buChar char="•"/>
            </a:pPr>
            <a:r>
              <a:rPr lang="en-US" sz="2400" dirty="0">
                <a:solidFill>
                  <a:schemeClr val="tx1"/>
                </a:solidFill>
                <a:latin typeface="+mj-lt"/>
                <a:cs typeface="Arial" panose="020B0604020202020204" pitchFamily="34" charset="0"/>
              </a:rPr>
              <a:t>You could mention the world ranking of the school, but it's best to focus on the global or national ranking of the program.</a:t>
            </a:r>
          </a:p>
          <a:p>
            <a:pPr marL="457200" indent="-457200">
              <a:buFont typeface="Arial" panose="020B0604020202020204" pitchFamily="34" charset="0"/>
              <a:buChar char="•"/>
            </a:pPr>
            <a:r>
              <a:rPr lang="en-US" sz="2400" dirty="0">
                <a:solidFill>
                  <a:schemeClr val="tx1"/>
                </a:solidFill>
                <a:latin typeface="+mj-lt"/>
                <a:cs typeface="Arial" panose="020B0604020202020204" pitchFamily="34" charset="0"/>
              </a:rPr>
              <a:t> The school's location could also be attractive, perhaps because it is a tourist site with a rich cultural heritage or a multicultural environment that allows international students to settle in much better.</a:t>
            </a:r>
          </a:p>
        </p:txBody>
      </p:sp>
    </p:spTree>
    <p:extLst>
      <p:ext uri="{BB962C8B-B14F-4D97-AF65-F5344CB8AC3E}">
        <p14:creationId xmlns:p14="http://schemas.microsoft.com/office/powerpoint/2010/main" val="1393933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9613" y="308355"/>
            <a:ext cx="11679382" cy="831273"/>
          </a:xfrm>
        </p:spPr>
        <p:txBody>
          <a:bodyPr>
            <a:normAutofit/>
          </a:bodyPr>
          <a:lstStyle/>
          <a:p>
            <a:pPr algn="ctr"/>
            <a:r>
              <a:rPr lang="en-US" sz="4000" b="1" dirty="0"/>
              <a:t>Paragraph 4: Career plans post-study</a:t>
            </a:r>
          </a:p>
        </p:txBody>
      </p:sp>
      <p:sp>
        <p:nvSpPr>
          <p:cNvPr id="3" name="Subtitle 2"/>
          <p:cNvSpPr>
            <a:spLocks noGrp="1"/>
          </p:cNvSpPr>
          <p:nvPr>
            <p:ph type="subTitle" idx="1"/>
          </p:nvPr>
        </p:nvSpPr>
        <p:spPr>
          <a:xfrm>
            <a:off x="1591685" y="1242032"/>
            <a:ext cx="9858193" cy="4920230"/>
          </a:xfrm>
        </p:spPr>
        <p:txBody>
          <a:bodyPr>
            <a:noAutofit/>
          </a:bodyPr>
          <a:lstStyle/>
          <a:p>
            <a:pPr marL="457200" indent="-457200">
              <a:buFont typeface="Arial" panose="020B0604020202020204" pitchFamily="34" charset="0"/>
              <a:buChar char="•"/>
            </a:pPr>
            <a:r>
              <a:rPr lang="en-US" sz="2400" dirty="0">
                <a:solidFill>
                  <a:schemeClr val="tx1"/>
                </a:solidFill>
                <a:latin typeface="+mj-lt"/>
                <a:cs typeface="Arial" panose="020B0604020202020204" pitchFamily="34" charset="0"/>
              </a:rPr>
              <a:t>What do you plan to do with your degree after graduation? </a:t>
            </a:r>
          </a:p>
          <a:p>
            <a:pPr marL="457200" indent="-457200">
              <a:buFont typeface="Arial" panose="020B0604020202020204" pitchFamily="34" charset="0"/>
              <a:buChar char="•"/>
            </a:pPr>
            <a:r>
              <a:rPr lang="en-US" sz="2400" dirty="0">
                <a:solidFill>
                  <a:schemeClr val="tx1"/>
                </a:solidFill>
                <a:latin typeface="+mj-lt"/>
                <a:cs typeface="Arial" panose="020B0604020202020204" pitchFamily="34" charset="0"/>
              </a:rPr>
              <a:t>It is important to suggest the kind of firms you wish to work for and cite examples of the kinds of NGOs or Government agencies you wish to collaborate with and why. </a:t>
            </a:r>
          </a:p>
          <a:p>
            <a:pPr marL="457200" indent="-457200">
              <a:buFont typeface="Arial" panose="020B0604020202020204" pitchFamily="34" charset="0"/>
              <a:buChar char="•"/>
            </a:pPr>
            <a:r>
              <a:rPr lang="en-US" sz="2400" dirty="0">
                <a:solidFill>
                  <a:schemeClr val="tx1"/>
                </a:solidFill>
                <a:latin typeface="+mj-lt"/>
                <a:cs typeface="Arial" panose="020B0604020202020204" pitchFamily="34" charset="0"/>
              </a:rPr>
              <a:t>This paragraph should show in SPECIFIC terms how you intend to resolve the problems or challenges you mentioned earlier.  </a:t>
            </a:r>
          </a:p>
        </p:txBody>
      </p:sp>
    </p:spTree>
    <p:extLst>
      <p:ext uri="{BB962C8B-B14F-4D97-AF65-F5344CB8AC3E}">
        <p14:creationId xmlns:p14="http://schemas.microsoft.com/office/powerpoint/2010/main" val="514778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2022" y="597606"/>
            <a:ext cx="7677510" cy="793873"/>
          </a:xfrm>
        </p:spPr>
        <p:txBody>
          <a:bodyPr>
            <a:normAutofit/>
          </a:bodyPr>
          <a:lstStyle/>
          <a:p>
            <a:r>
              <a:rPr lang="en-US" sz="4400" b="1" dirty="0">
                <a:solidFill>
                  <a:srgbClr val="FF0000"/>
                </a:solidFill>
                <a:latin typeface="Arial" panose="020B0604020202020204" pitchFamily="34" charset="0"/>
                <a:cs typeface="Arial" panose="020B0604020202020204" pitchFamily="34" charset="0"/>
              </a:rPr>
              <a:t>2. CVs/Resumes</a:t>
            </a:r>
            <a:endParaRPr lang="en-US" sz="4400" dirty="0">
              <a:solidFill>
                <a:srgbClr val="FF0000"/>
              </a:solidFill>
            </a:endParaRPr>
          </a:p>
        </p:txBody>
      </p:sp>
      <p:sp>
        <p:nvSpPr>
          <p:cNvPr id="3" name="Content Placeholder 2"/>
          <p:cNvSpPr>
            <a:spLocks noGrp="1"/>
          </p:cNvSpPr>
          <p:nvPr>
            <p:ph idx="1"/>
          </p:nvPr>
        </p:nvSpPr>
        <p:spPr>
          <a:xfrm>
            <a:off x="1652022" y="1510748"/>
            <a:ext cx="9563031" cy="4717774"/>
          </a:xfrm>
        </p:spPr>
        <p:txBody>
          <a:bodyPr>
            <a:normAutofit lnSpcReduction="10000"/>
          </a:bodyPr>
          <a:lstStyle/>
          <a:p>
            <a:r>
              <a:rPr lang="en-US" sz="2800" dirty="0"/>
              <a:t>CV stands for “Curriculum Vitae ,” which means the course of one’s life. </a:t>
            </a:r>
          </a:p>
          <a:p>
            <a:r>
              <a:rPr lang="en-US" sz="2800" dirty="0"/>
              <a:t>In the CV, an applicant can include information on: </a:t>
            </a:r>
          </a:p>
          <a:p>
            <a:r>
              <a:rPr lang="en-US" sz="2800" dirty="0"/>
              <a:t>educational qualifications </a:t>
            </a:r>
          </a:p>
          <a:p>
            <a:r>
              <a:rPr lang="en-US" sz="2800" dirty="0"/>
              <a:t>research interests</a:t>
            </a:r>
          </a:p>
          <a:p>
            <a:r>
              <a:rPr lang="en-US" sz="2800" dirty="0"/>
              <a:t>research experiences </a:t>
            </a:r>
          </a:p>
          <a:p>
            <a:r>
              <a:rPr lang="en-US" sz="2800" dirty="0"/>
              <a:t>conferences/workshops</a:t>
            </a:r>
          </a:p>
          <a:p>
            <a:r>
              <a:rPr lang="en-US" sz="2800" dirty="0"/>
              <a:t>honors &amp; grants </a:t>
            </a:r>
          </a:p>
          <a:p>
            <a:r>
              <a:rPr lang="en-US" sz="2800" dirty="0"/>
              <a:t>professional and extra-curricular experience</a:t>
            </a:r>
          </a:p>
        </p:txBody>
      </p:sp>
    </p:spTree>
    <p:extLst>
      <p:ext uri="{BB962C8B-B14F-4D97-AF65-F5344CB8AC3E}">
        <p14:creationId xmlns:p14="http://schemas.microsoft.com/office/powerpoint/2010/main" val="3804907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73595" y="927652"/>
            <a:ext cx="8915400" cy="5721504"/>
          </a:xfrm>
        </p:spPr>
        <p:txBody>
          <a:bodyPr>
            <a:noAutofit/>
          </a:bodyPr>
          <a:lstStyle/>
          <a:p>
            <a:r>
              <a:rPr lang="en-US" sz="2200" dirty="0"/>
              <a:t>A CV is a longer document than a</a:t>
            </a:r>
            <a:r>
              <a:rPr lang="en-US" sz="2200" b="1" dirty="0"/>
              <a:t> resumé because a resumé is a precise summary of your skills and experiences relevant to the job you’re applying for</a:t>
            </a:r>
            <a:r>
              <a:rPr lang="en-US" sz="2200" dirty="0"/>
              <a:t>. </a:t>
            </a:r>
          </a:p>
          <a:p>
            <a:r>
              <a:rPr lang="en-US" sz="2200" dirty="0"/>
              <a:t>Standard CV length is </a:t>
            </a:r>
            <a:r>
              <a:rPr lang="en-US" sz="2200" b="1" dirty="0"/>
              <a:t>2-2.5</a:t>
            </a:r>
            <a:r>
              <a:rPr lang="en-US" sz="2200" dirty="0"/>
              <a:t> pages (but it may vary based on the academic history). </a:t>
            </a:r>
          </a:p>
          <a:p>
            <a:r>
              <a:rPr lang="en-US" sz="2200" dirty="0"/>
              <a:t>Since the applicant is applying for a master's, PhD, or research position, they should introduce academic accomplishments first and professional/extracurricular experience later. </a:t>
            </a:r>
          </a:p>
          <a:p>
            <a:r>
              <a:rPr lang="en-US" sz="2200" dirty="0"/>
              <a:t>In a minute, the committee should have already paid attention to the fundamental aspects of your CV. </a:t>
            </a:r>
          </a:p>
          <a:p>
            <a:r>
              <a:rPr lang="en-US" sz="2200" dirty="0"/>
              <a:t>It is best to put less relevant experiences towards the end. </a:t>
            </a:r>
          </a:p>
          <a:p>
            <a:r>
              <a:rPr lang="en-US" sz="2200" dirty="0"/>
              <a:t>Experiences should be written chronologically, from most recent to last.</a:t>
            </a:r>
          </a:p>
        </p:txBody>
      </p:sp>
    </p:spTree>
    <p:extLst>
      <p:ext uri="{BB962C8B-B14F-4D97-AF65-F5344CB8AC3E}">
        <p14:creationId xmlns:p14="http://schemas.microsoft.com/office/powerpoint/2010/main" val="419252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78395" y="901146"/>
            <a:ext cx="8915400" cy="5473149"/>
          </a:xfrm>
        </p:spPr>
        <p:txBody>
          <a:bodyPr>
            <a:normAutofit/>
          </a:bodyPr>
          <a:lstStyle/>
          <a:p>
            <a:r>
              <a:rPr lang="en-US" sz="2000" dirty="0"/>
              <a:t>Do you have a blog or website that shows your potential? If so, add it to the top of the CV below your contact information. </a:t>
            </a:r>
          </a:p>
          <a:p>
            <a:r>
              <a:rPr lang="en-US" sz="2000" dirty="0"/>
              <a:t>To give clarity, you can divide your research experience into undergraduate and master training sections (for applicants with Master’s)</a:t>
            </a:r>
          </a:p>
          <a:p>
            <a:r>
              <a:rPr lang="en-US" sz="2000" dirty="0"/>
              <a:t>Don’t mention anything you cannot prove through certificates, </a:t>
            </a:r>
            <a:r>
              <a:rPr lang="en-US" sz="2000" dirty="0" err="1"/>
              <a:t>LoR</a:t>
            </a:r>
            <a:r>
              <a:rPr lang="en-US" sz="2000" dirty="0"/>
              <a:t> or official documents.</a:t>
            </a:r>
          </a:p>
          <a:p>
            <a:r>
              <a:rPr lang="en-US" sz="2000" dirty="0"/>
              <a:t>Don’t add too many colors as they take away the focus from the actual content of the CV. </a:t>
            </a:r>
          </a:p>
          <a:p>
            <a:r>
              <a:rPr lang="en-US" sz="2000" dirty="0" err="1"/>
              <a:t>LaTeX</a:t>
            </a:r>
            <a:r>
              <a:rPr lang="en-US" sz="2000" dirty="0"/>
              <a:t> software to organize the CV. It gives a very professional appearance to your work and shows your dedication towards preparing academic documents with clarity. </a:t>
            </a:r>
          </a:p>
          <a:p>
            <a:r>
              <a:rPr lang="en-US" sz="2000" dirty="0"/>
              <a:t>You can search YouTube videos on “How to create a CV using overleaf/</a:t>
            </a:r>
            <a:r>
              <a:rPr lang="en-US" sz="2000" dirty="0" err="1"/>
              <a:t>LaTeX</a:t>
            </a:r>
            <a:r>
              <a:rPr lang="en-US" sz="2000" dirty="0"/>
              <a:t>. </a:t>
            </a:r>
          </a:p>
          <a:p>
            <a:r>
              <a:rPr lang="en-US" sz="2000" dirty="0"/>
              <a:t>Save the CV as a pdf this way: Moses_Achinihu_2022_CV</a:t>
            </a:r>
          </a:p>
        </p:txBody>
      </p:sp>
    </p:spTree>
    <p:extLst>
      <p:ext uri="{BB962C8B-B14F-4D97-AF65-F5344CB8AC3E}">
        <p14:creationId xmlns:p14="http://schemas.microsoft.com/office/powerpoint/2010/main" val="2428827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9368" y="940903"/>
            <a:ext cx="8915400" cy="5062331"/>
          </a:xfrm>
        </p:spPr>
        <p:txBody>
          <a:bodyPr>
            <a:normAutofit/>
          </a:bodyPr>
          <a:lstStyle/>
          <a:p>
            <a:r>
              <a:rPr lang="en-US" sz="2000" b="1" dirty="0"/>
              <a:t>A quick tip: Use the 20-second rule to test your CV. </a:t>
            </a:r>
          </a:p>
          <a:p>
            <a:r>
              <a:rPr lang="en-US" sz="2000" dirty="0"/>
              <a:t>Give your CV to your friends, family members, etc., and ask them to tell you what they remembered the most from your CV after 20 seconds. </a:t>
            </a:r>
          </a:p>
          <a:p>
            <a:r>
              <a:rPr lang="en-US" sz="2000" dirty="0"/>
              <a:t>If they are not able to tell you your key strengths, then you’ll need to redesign your CV to make it memorable in a very short time. </a:t>
            </a:r>
          </a:p>
          <a:p>
            <a:r>
              <a:rPr lang="en-US" sz="2000" b="1" dirty="0"/>
              <a:t>To draw attention, you can use bold, italics, and underline (but be consistent with their use in every section). </a:t>
            </a:r>
          </a:p>
          <a:p>
            <a:r>
              <a:rPr lang="en-US" sz="2000" dirty="0"/>
              <a:t>Add a footer and write your full name_ and page number of the document.    </a:t>
            </a:r>
            <a:r>
              <a:rPr lang="en-US" sz="2000" dirty="0" err="1"/>
              <a:t>e.g</a:t>
            </a:r>
            <a:r>
              <a:rPr lang="en-US" sz="2000" dirty="0"/>
              <a:t> </a:t>
            </a:r>
            <a:r>
              <a:rPr lang="en-US" sz="2000" dirty="0" err="1"/>
              <a:t>Edima</a:t>
            </a:r>
            <a:r>
              <a:rPr lang="en-US" sz="2000" dirty="0"/>
              <a:t> Matthews Page 2 –</a:t>
            </a:r>
          </a:p>
        </p:txBody>
      </p:sp>
    </p:spTree>
    <p:extLst>
      <p:ext uri="{BB962C8B-B14F-4D97-AF65-F5344CB8AC3E}">
        <p14:creationId xmlns:p14="http://schemas.microsoft.com/office/powerpoint/2010/main" val="37155174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3. Letter of Recommendation (</a:t>
            </a:r>
            <a:r>
              <a:rPr lang="en-US" b="1" dirty="0" err="1">
                <a:solidFill>
                  <a:srgbClr val="FF0000"/>
                </a:solidFill>
              </a:rPr>
              <a:t>LoR</a:t>
            </a:r>
            <a:r>
              <a:rPr lang="en-US" b="1" dirty="0">
                <a:solidFill>
                  <a:srgbClr val="FF0000"/>
                </a:solidFill>
              </a:rPr>
              <a:t>)</a:t>
            </a:r>
          </a:p>
        </p:txBody>
      </p:sp>
      <p:sp>
        <p:nvSpPr>
          <p:cNvPr id="3" name="Content Placeholder 2"/>
          <p:cNvSpPr>
            <a:spLocks noGrp="1"/>
          </p:cNvSpPr>
          <p:nvPr>
            <p:ph idx="1"/>
          </p:nvPr>
        </p:nvSpPr>
        <p:spPr>
          <a:xfrm>
            <a:off x="1995850" y="1412196"/>
            <a:ext cx="8915400" cy="4872694"/>
          </a:xfrm>
        </p:spPr>
        <p:txBody>
          <a:bodyPr>
            <a:noAutofit/>
          </a:bodyPr>
          <a:lstStyle/>
          <a:p>
            <a:r>
              <a:rPr lang="en-US" sz="2000" dirty="0"/>
              <a:t>Unless an applicant knows why an </a:t>
            </a:r>
            <a:r>
              <a:rPr lang="en-US" sz="2000" dirty="0" err="1"/>
              <a:t>LoR</a:t>
            </a:r>
            <a:r>
              <a:rPr lang="en-US" sz="2000" dirty="0"/>
              <a:t> is even required by the admissions committee, they are likely unlikely to receive a strong recommendation. </a:t>
            </a:r>
          </a:p>
          <a:p>
            <a:r>
              <a:rPr lang="en-US" sz="2000" dirty="0"/>
              <a:t>Not choosing the right recommender can lead to unenthusiastic letters.</a:t>
            </a:r>
          </a:p>
          <a:p>
            <a:r>
              <a:rPr lang="en-US" sz="2000" dirty="0"/>
              <a:t>The purpose of an </a:t>
            </a:r>
            <a:r>
              <a:rPr lang="en-US" sz="2000" dirty="0" err="1"/>
              <a:t>LoR</a:t>
            </a:r>
            <a:r>
              <a:rPr lang="en-US" sz="2000" dirty="0"/>
              <a:t> is to know:</a:t>
            </a:r>
          </a:p>
          <a:p>
            <a:r>
              <a:rPr lang="en-US" sz="2000" dirty="0"/>
              <a:t>whether the qualities the applicants mention about themselves are true and can be verified from a trusted source such as a supervisor.</a:t>
            </a:r>
          </a:p>
          <a:p>
            <a:r>
              <a:rPr lang="en-US" sz="2000" dirty="0"/>
              <a:t>how the applicants handles situations.</a:t>
            </a:r>
          </a:p>
          <a:p>
            <a:r>
              <a:rPr lang="en-US" sz="2000" dirty="0"/>
              <a:t>Whether they applicant is genuine about themselves in other documents such as </a:t>
            </a:r>
            <a:r>
              <a:rPr lang="en-US" sz="2000" dirty="0" err="1"/>
              <a:t>SoP</a:t>
            </a:r>
            <a:r>
              <a:rPr lang="en-US" sz="2000" dirty="0"/>
              <a:t> &amp; CV; and whether there’s more to them than just the grades.</a:t>
            </a:r>
          </a:p>
          <a:p>
            <a:r>
              <a:rPr lang="en-US" sz="2000" dirty="0"/>
              <a:t>A strong </a:t>
            </a:r>
            <a:r>
              <a:rPr lang="en-US" sz="2000" dirty="0" err="1"/>
              <a:t>LoR</a:t>
            </a:r>
            <a:r>
              <a:rPr lang="en-US" sz="2000" dirty="0"/>
              <a:t> is one that meets all of the above criteria. </a:t>
            </a:r>
          </a:p>
        </p:txBody>
      </p:sp>
    </p:spTree>
    <p:extLst>
      <p:ext uri="{BB962C8B-B14F-4D97-AF65-F5344CB8AC3E}">
        <p14:creationId xmlns:p14="http://schemas.microsoft.com/office/powerpoint/2010/main" val="15552277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7908" y="702365"/>
            <a:ext cx="8915400" cy="5327374"/>
          </a:xfrm>
        </p:spPr>
        <p:txBody>
          <a:bodyPr>
            <a:normAutofit/>
          </a:bodyPr>
          <a:lstStyle/>
          <a:p>
            <a:r>
              <a:rPr lang="en-US" sz="2000" dirty="0"/>
              <a:t>But how do applicants ensure that when they are not writing it? The answer is to choose the “right” recommender, provide them with appropriate information,</a:t>
            </a:r>
            <a:r>
              <a:rPr lang="en-US" sz="2000" b="1" dirty="0"/>
              <a:t> and give them ample time to write.</a:t>
            </a:r>
          </a:p>
          <a:p>
            <a:r>
              <a:rPr lang="en-US" sz="2000" dirty="0"/>
              <a:t>A person who has known the applicant well “enough” that they can speak reliably about their accomplishments, potential, and integrity.</a:t>
            </a:r>
          </a:p>
          <a:p>
            <a:r>
              <a:rPr lang="en-US" sz="2000" dirty="0"/>
              <a:t>They can be project supervisors or course instructors. </a:t>
            </a:r>
          </a:p>
          <a:p>
            <a:r>
              <a:rPr lang="en-US" sz="2000" dirty="0"/>
              <a:t>It’s not about how long they’ve known you; it’s about how well they know you…</a:t>
            </a:r>
          </a:p>
          <a:p>
            <a:r>
              <a:rPr lang="en-US" sz="2000" dirty="0"/>
              <a:t>Choose someone who “knows and likes,” not someone well-known in a field. It’s NOT about their reputation; it’s about the applicant’s.</a:t>
            </a:r>
          </a:p>
          <a:p>
            <a:r>
              <a:rPr lang="en-US" sz="2000" dirty="0"/>
              <a:t>The applicant still needs to gently ask them if they are willing to write a strong letter. If they seem unsure, gently discuss this with them and move on. </a:t>
            </a:r>
          </a:p>
        </p:txBody>
      </p:sp>
    </p:spTree>
    <p:extLst>
      <p:ext uri="{BB962C8B-B14F-4D97-AF65-F5344CB8AC3E}">
        <p14:creationId xmlns:p14="http://schemas.microsoft.com/office/powerpoint/2010/main" val="27672292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0586" y="662607"/>
            <a:ext cx="8915400" cy="5565913"/>
          </a:xfrm>
        </p:spPr>
        <p:txBody>
          <a:bodyPr>
            <a:noAutofit/>
          </a:bodyPr>
          <a:lstStyle/>
          <a:p>
            <a:r>
              <a:rPr lang="en-US" sz="2400" dirty="0"/>
              <a:t>It is the duty of the applicants to give recommenders the right set of materials (e.g. CV, SOP) they can reference while writing the letter. </a:t>
            </a:r>
          </a:p>
          <a:p>
            <a:r>
              <a:rPr lang="en-US" sz="2400" dirty="0"/>
              <a:t>Do you have low grades or no publications or other weaker sections that make your profile less competitive? Share this with the recommender. </a:t>
            </a:r>
          </a:p>
          <a:p>
            <a:r>
              <a:rPr lang="en-US" sz="2400" dirty="0"/>
              <a:t>If the applicant’s profile is relatively weak in a few sections, recommenders can possibly convince the committee by highlighting the potential that the applicant can demonstrate if given the right set of opportunities. </a:t>
            </a:r>
          </a:p>
          <a:p>
            <a:r>
              <a:rPr lang="en-US" sz="2400" dirty="0"/>
              <a:t>Maybe, they can explain why you scored low in a subject because of a setback, but you have got enviable capacity to summon challenges and excel </a:t>
            </a:r>
          </a:p>
        </p:txBody>
      </p:sp>
    </p:spTree>
    <p:extLst>
      <p:ext uri="{BB962C8B-B14F-4D97-AF65-F5344CB8AC3E}">
        <p14:creationId xmlns:p14="http://schemas.microsoft.com/office/powerpoint/2010/main" val="18694284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31403" y="887895"/>
            <a:ext cx="8915400" cy="4701535"/>
          </a:xfrm>
        </p:spPr>
        <p:txBody>
          <a:bodyPr>
            <a:normAutofit fontScale="92500" lnSpcReduction="20000"/>
          </a:bodyPr>
          <a:lstStyle/>
          <a:p>
            <a:r>
              <a:rPr lang="en-US" dirty="0"/>
              <a:t>It is important recommenders  also know the name of the program, link to its website. This will help your recommender include all the information requested by the  specific program.</a:t>
            </a:r>
          </a:p>
          <a:p>
            <a:r>
              <a:rPr lang="en-US" dirty="0"/>
              <a:t>It is advised to discuss your future goals with your potential recommenders once in a while so that they know you are really passionate about the program.</a:t>
            </a:r>
          </a:p>
          <a:p>
            <a:r>
              <a:rPr lang="en-US" dirty="0"/>
              <a:t>Applicants need to let recommender know why they are applying and or share SOP with them, so they can tailor the </a:t>
            </a:r>
            <a:r>
              <a:rPr lang="en-US" dirty="0" err="1"/>
              <a:t>LoR</a:t>
            </a:r>
            <a:r>
              <a:rPr lang="en-US" dirty="0"/>
              <a:t>. </a:t>
            </a:r>
          </a:p>
          <a:p>
            <a:r>
              <a:rPr lang="en-US" dirty="0"/>
              <a:t>Remind your professors of what all you have learnt from them overall (not just academically but also share if you’ve learnt any life lessons from them, this will add a more personal touch.</a:t>
            </a:r>
          </a:p>
          <a:p>
            <a:r>
              <a:rPr lang="en-US" dirty="0"/>
              <a:t>Give them 1-2 months before the deadline, especially if you want them to tailor your </a:t>
            </a:r>
            <a:r>
              <a:rPr lang="en-US" dirty="0" err="1"/>
              <a:t>LoR</a:t>
            </a:r>
            <a:r>
              <a:rPr lang="en-US" dirty="0"/>
              <a:t> appropriately. </a:t>
            </a:r>
          </a:p>
          <a:p>
            <a:r>
              <a:rPr lang="en-US" dirty="0"/>
              <a:t>It is your responsibility to check with them if they have submitted your </a:t>
            </a:r>
            <a:r>
              <a:rPr lang="en-US" dirty="0" err="1"/>
              <a:t>LoR</a:t>
            </a:r>
            <a:r>
              <a:rPr lang="en-US" dirty="0"/>
              <a:t> 2-3 days before deadlines.</a:t>
            </a:r>
          </a:p>
          <a:p>
            <a:endParaRPr lang="en-US" dirty="0"/>
          </a:p>
          <a:p>
            <a:r>
              <a:rPr lang="en-US" dirty="0"/>
              <a:t>Add a thank you note to them after they have submitted your letter.</a:t>
            </a:r>
          </a:p>
        </p:txBody>
      </p:sp>
    </p:spTree>
    <p:extLst>
      <p:ext uri="{BB962C8B-B14F-4D97-AF65-F5344CB8AC3E}">
        <p14:creationId xmlns:p14="http://schemas.microsoft.com/office/powerpoint/2010/main" val="30574527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Sample of </a:t>
            </a:r>
            <a:r>
              <a:rPr lang="en-US" b="1" dirty="0" err="1"/>
              <a:t>LoR</a:t>
            </a:r>
            <a:endParaRPr lang="en-US"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02296" y="1311965"/>
            <a:ext cx="8468140" cy="5342006"/>
          </a:xfrm>
        </p:spPr>
      </p:pic>
    </p:spTree>
    <p:extLst>
      <p:ext uri="{BB962C8B-B14F-4D97-AF65-F5344CB8AC3E}">
        <p14:creationId xmlns:p14="http://schemas.microsoft.com/office/powerpoint/2010/main" val="3257373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06116" y="397566"/>
            <a:ext cx="8915400" cy="6460434"/>
          </a:xfrm>
        </p:spPr>
        <p:txBody>
          <a:bodyPr>
            <a:noAutofit/>
          </a:bodyPr>
          <a:lstStyle/>
          <a:p>
            <a:pPr marL="0" indent="0" algn="ctr" fontAlgn="base">
              <a:buNone/>
            </a:pPr>
            <a:r>
              <a:rPr lang="en-US" sz="3200" b="1" dirty="0">
                <a:solidFill>
                  <a:srgbClr val="FF0000"/>
                </a:solidFill>
                <a:latin typeface="+mj-lt"/>
                <a:cs typeface="Arial" panose="020B0604020202020204" pitchFamily="34" charset="0"/>
              </a:rPr>
              <a:t>Other requirements/necessities </a:t>
            </a:r>
          </a:p>
          <a:p>
            <a:pPr fontAlgn="base"/>
            <a:r>
              <a:rPr lang="en-US" sz="1900" b="1" dirty="0">
                <a:solidFill>
                  <a:srgbClr val="FF0000"/>
                </a:solidFill>
                <a:latin typeface="+mj-lt"/>
                <a:cs typeface="Arial" panose="020B0604020202020204" pitchFamily="34" charset="0"/>
              </a:rPr>
              <a:t>4. proposal (for PhD applications): </a:t>
            </a:r>
            <a:r>
              <a:rPr lang="en-US" sz="1900" dirty="0">
                <a:latin typeface="+mj-lt"/>
              </a:rPr>
              <a:t>Containing the background to the study, statement of the research problem, the aim and objectives, methodology and analytical framework and significance of the proposed study and references – in not more than 8 pages </a:t>
            </a:r>
          </a:p>
          <a:p>
            <a:pPr lvl="0" fontAlgn="base"/>
            <a:r>
              <a:rPr lang="en-US" sz="1900" b="1" dirty="0">
                <a:solidFill>
                  <a:srgbClr val="FF0000"/>
                </a:solidFill>
                <a:latin typeface="+mj-lt"/>
              </a:rPr>
              <a:t>5. transcripts</a:t>
            </a:r>
            <a:r>
              <a:rPr lang="en-US" sz="1900" dirty="0">
                <a:latin typeface="+mj-lt"/>
              </a:rPr>
              <a:t> from all post-secondary schools attended after high school.</a:t>
            </a:r>
          </a:p>
          <a:p>
            <a:pPr lvl="0" fontAlgn="base"/>
            <a:r>
              <a:rPr lang="en-US" sz="1900" b="1" dirty="0">
                <a:solidFill>
                  <a:srgbClr val="FF0000"/>
                </a:solidFill>
                <a:latin typeface="+mj-lt"/>
              </a:rPr>
              <a:t>6. A writing sample</a:t>
            </a:r>
            <a:r>
              <a:rPr lang="en-US" sz="1900" dirty="0">
                <a:solidFill>
                  <a:srgbClr val="FF0000"/>
                </a:solidFill>
                <a:latin typeface="+mj-lt"/>
              </a:rPr>
              <a:t> (in English), </a:t>
            </a:r>
            <a:r>
              <a:rPr lang="en-US" sz="1900" dirty="0">
                <a:latin typeface="+mj-lt"/>
              </a:rPr>
              <a:t>15-20 pages long. The best writing sample is an academic paper you wrote for a class related to the area in which you apply. A portion of a longer thesis is also acceptable but with a cover page identifying it as a chapter or section of a longer work. </a:t>
            </a:r>
          </a:p>
          <a:p>
            <a:r>
              <a:rPr lang="en-US" sz="1900" b="1" dirty="0">
                <a:solidFill>
                  <a:srgbClr val="FF0000"/>
                </a:solidFill>
                <a:latin typeface="+mj-lt"/>
                <a:cs typeface="Arial" panose="020B0604020202020204" pitchFamily="34" charset="0"/>
              </a:rPr>
              <a:t>7. Language proficiency results (IELTS, TOEFL) or Letter of proficiency in English</a:t>
            </a:r>
          </a:p>
          <a:p>
            <a:r>
              <a:rPr lang="en-US" sz="1900" b="1" dirty="0">
                <a:solidFill>
                  <a:srgbClr val="FF0000"/>
                </a:solidFill>
                <a:latin typeface="+mj-lt"/>
                <a:cs typeface="Arial" panose="020B0604020202020204" pitchFamily="34" charset="0"/>
              </a:rPr>
              <a:t>8. GRE (for PhD applicants in the sciences and social sciences) </a:t>
            </a:r>
          </a:p>
          <a:p>
            <a:r>
              <a:rPr lang="en-US" sz="1900" dirty="0">
                <a:latin typeface="+mj-lt"/>
                <a:cs typeface="Arial" panose="020B0604020202020204" pitchFamily="34" charset="0"/>
              </a:rPr>
              <a:t>Cold emails to prospective supervisors </a:t>
            </a:r>
          </a:p>
          <a:p>
            <a:r>
              <a:rPr lang="en-US" sz="1900" dirty="0">
                <a:latin typeface="+mj-lt"/>
                <a:cs typeface="Arial" panose="020B0604020202020204" pitchFamily="34" charset="0"/>
              </a:rPr>
              <a:t>Preparations for an interview with prospective supervisor/admission committee</a:t>
            </a:r>
          </a:p>
          <a:p>
            <a:pPr marL="0" indent="0">
              <a:buNone/>
            </a:pPr>
            <a:endParaRPr lang="en-US" sz="1900" b="1" dirty="0">
              <a:latin typeface="Arial" panose="020B0604020202020204" pitchFamily="34" charset="0"/>
              <a:cs typeface="Arial" panose="020B0604020202020204" pitchFamily="34" charset="0"/>
            </a:endParaRPr>
          </a:p>
          <a:p>
            <a:pPr lvl="0" fontAlgn="base"/>
            <a:endParaRPr lang="en-US" sz="1900" dirty="0"/>
          </a:p>
          <a:p>
            <a:endParaRPr lang="en-US" sz="1900" dirty="0"/>
          </a:p>
        </p:txBody>
      </p:sp>
    </p:spTree>
    <p:extLst>
      <p:ext uri="{BB962C8B-B14F-4D97-AF65-F5344CB8AC3E}">
        <p14:creationId xmlns:p14="http://schemas.microsoft.com/office/powerpoint/2010/main" val="105614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12134" y="1484243"/>
            <a:ext cx="8915400" cy="3777622"/>
          </a:xfrm>
        </p:spPr>
        <p:txBody>
          <a:bodyPr>
            <a:normAutofit/>
          </a:bodyPr>
          <a:lstStyle/>
          <a:p>
            <a:r>
              <a:rPr lang="en-US" sz="6000" b="1" dirty="0"/>
              <a:t>Thank you for your attention!</a:t>
            </a:r>
          </a:p>
        </p:txBody>
      </p:sp>
    </p:spTree>
    <p:extLst>
      <p:ext uri="{BB962C8B-B14F-4D97-AF65-F5344CB8AC3E}">
        <p14:creationId xmlns:p14="http://schemas.microsoft.com/office/powerpoint/2010/main" val="287556376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3069</TotalTime>
  <Words>2441</Words>
  <Application>Microsoft Macintosh PowerPoint</Application>
  <PresentationFormat>Widescreen</PresentationFormat>
  <Paragraphs>126</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Century Gothic</vt:lpstr>
      <vt:lpstr>Century Gothic (Headings)</vt:lpstr>
      <vt:lpstr>Wingdings 3</vt:lpstr>
      <vt:lpstr>Wisp</vt:lpstr>
      <vt:lpstr>Graduate School Applications:  Many Expectations </vt:lpstr>
      <vt:lpstr>Preparing for applications</vt:lpstr>
      <vt:lpstr>Making choice of the right course</vt:lpstr>
      <vt:lpstr>1. Statement of purpose (SOP)</vt:lpstr>
      <vt:lpstr>PowerPoint Presentation</vt:lpstr>
      <vt:lpstr>General structure of a strong SOP</vt:lpstr>
      <vt:lpstr>1st Paragraph: Statement of Problem</vt:lpstr>
      <vt:lpstr>2nd Paragraph: Why are you a good fit?</vt:lpstr>
      <vt:lpstr>2nd Paragraph: Why are you a good fit (2)</vt:lpstr>
      <vt:lpstr>3rd Paragraph: Why you chose the course/school? </vt:lpstr>
      <vt:lpstr>3rd Paragraph: Why you chose the course/school? (2)</vt:lpstr>
      <vt:lpstr>Paragraph 4: Career plans post-study</vt:lpstr>
      <vt:lpstr>2. CVs/Resumes</vt:lpstr>
      <vt:lpstr>PowerPoint Presentation</vt:lpstr>
      <vt:lpstr>PowerPoint Presentation</vt:lpstr>
      <vt:lpstr>PowerPoint Presentation</vt:lpstr>
      <vt:lpstr>3. Letter of Recommendation (LoR)</vt:lpstr>
      <vt:lpstr>PowerPoint Presentation</vt:lpstr>
      <vt:lpstr>PowerPoint Presentation</vt:lpstr>
      <vt:lpstr>PowerPoint Presentation</vt:lpstr>
      <vt:lpstr>Sample of LoR</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write a strong Personal Statement</dc:title>
  <dc:creator>HP</dc:creator>
  <cp:lastModifiedBy>Emilienne Idorenyin Akpan</cp:lastModifiedBy>
  <cp:revision>376</cp:revision>
  <dcterms:created xsi:type="dcterms:W3CDTF">2021-08-13T10:29:47Z</dcterms:created>
  <dcterms:modified xsi:type="dcterms:W3CDTF">2024-07-15T19:55:05Z</dcterms:modified>
</cp:coreProperties>
</file>