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5" r:id="rId20"/>
    <p:sldId id="294" r:id="rId21"/>
    <p:sldId id="296" r:id="rId22"/>
    <p:sldId id="297" r:id="rId23"/>
    <p:sldId id="298" r:id="rId24"/>
    <p:sldId id="299" r:id="rId25"/>
    <p:sldId id="275" r:id="rId26"/>
    <p:sldId id="277" r:id="rId2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1pPr>
    <a:lvl2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2pPr>
    <a:lvl3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3pPr>
    <a:lvl4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4pPr>
    <a:lvl5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5pPr>
    <a:lvl6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6pPr>
    <a:lvl7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7pPr>
    <a:lvl8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8pPr>
    <a:lvl9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chemeClr val="accent2">
                  <a:satOff val="-5186"/>
                  <a:lumOff val="-28409"/>
                </a:schemeClr>
              </a:solidFill>
              <a:prstDash val="solid"/>
              <a:miter lim="400000"/>
            </a:ln>
          </a:right>
          <a:top>
            <a:ln w="12700" cap="flat">
              <a:solidFill>
                <a:schemeClr val="accent2">
                  <a:satOff val="-5186"/>
                  <a:lumOff val="-28409"/>
                </a:schemeClr>
              </a:solidFill>
              <a:prstDash val="solid"/>
              <a:miter lim="400000"/>
            </a:ln>
          </a:top>
          <a:bottom>
            <a:ln w="12700" cap="flat">
              <a:solidFill>
                <a:schemeClr val="accent2">
                  <a:satOff val="-5186"/>
                  <a:lumOff val="-28409"/>
                </a:schemeClr>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solidFill>
            <a:srgbClr val="375A7D"/>
          </a:solidFill>
        </a:fill>
      </a:tcStyle>
    </a:wholeTbl>
    <a:band2H>
      <a:tcTxStyle/>
      <a:tcStyle>
        <a:tcBdr/>
        <a:fill>
          <a:solidFill>
            <a:srgbClr val="3B7499"/>
          </a:solidFill>
        </a:fill>
      </a:tcStyle>
    </a:band2H>
    <a:firstCol>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rgbClr val="53D5FD"/>
              </a:solidFill>
              <a:prstDash val="solid"/>
              <a:miter lim="400000"/>
            </a:ln>
          </a:right>
          <a:top>
            <a:ln w="12700" cap="flat">
              <a:solidFill>
                <a:schemeClr val="accent2">
                  <a:satOff val="-5186"/>
                  <a:lumOff val="-28409"/>
                </a:schemeClr>
              </a:solidFill>
              <a:prstDash val="solid"/>
              <a:miter lim="400000"/>
            </a:ln>
          </a:top>
          <a:bottom>
            <a:ln w="12700" cap="flat">
              <a:solidFill>
                <a:schemeClr val="accent2">
                  <a:satOff val="-5186"/>
                  <a:lumOff val="-28409"/>
                </a:schemeClr>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solidFill>
            <a:schemeClr val="accent1">
              <a:hueOff val="450000"/>
              <a:satOff val="-18071"/>
              <a:lumOff val="-14609"/>
            </a:schemeClr>
          </a:solidFill>
        </a:fill>
      </a:tcStyle>
    </a:firstCol>
    <a:lastRow>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chemeClr val="accent2">
                  <a:satOff val="-5186"/>
                  <a:lumOff val="-28409"/>
                </a:schemeClr>
              </a:solidFill>
              <a:prstDash val="solid"/>
              <a:miter lim="400000"/>
            </a:ln>
          </a:right>
          <a:top>
            <a:ln w="12700" cap="flat">
              <a:solidFill>
                <a:srgbClr val="53D5FD"/>
              </a:solidFill>
              <a:prstDash val="solid"/>
              <a:miter lim="400000"/>
            </a:ln>
          </a:top>
          <a:bottom>
            <a:ln w="12700" cap="flat">
              <a:solidFill>
                <a:schemeClr val="accent2">
                  <a:satOff val="-5186"/>
                  <a:lumOff val="-28409"/>
                </a:schemeClr>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solidFill>
            <a:schemeClr val="accent1">
              <a:hueOff val="450000"/>
              <a:satOff val="-18071"/>
              <a:lumOff val="-14609"/>
            </a:schemeClr>
          </a:solidFill>
        </a:fill>
      </a:tcStyle>
    </a:lastRow>
    <a:firstRow>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chemeClr val="accent2">
                  <a:satOff val="-5186"/>
                  <a:lumOff val="-28409"/>
                </a:schemeClr>
              </a:solidFill>
              <a:prstDash val="solid"/>
              <a:miter lim="400000"/>
            </a:ln>
          </a:right>
          <a:top>
            <a:ln w="12700" cap="flat">
              <a:solidFill>
                <a:schemeClr val="accent2">
                  <a:satOff val="-5186"/>
                  <a:lumOff val="-28409"/>
                </a:schemeClr>
              </a:solidFill>
              <a:prstDash val="solid"/>
              <a:miter lim="400000"/>
            </a:ln>
          </a:top>
          <a:bottom>
            <a:ln w="12700" cap="flat">
              <a:solidFill>
                <a:srgbClr val="53D5FD"/>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solidFill>
            <a:schemeClr val="accent1">
              <a:hueOff val="450000"/>
              <a:satOff val="-18071"/>
              <a:lumOff val="-14609"/>
            </a:schemeClr>
          </a:solidFill>
        </a:fill>
      </a:tcStyle>
    </a:firstRow>
  </a:tblStyle>
  <a:tblStyle styleId="{C7B018BB-80A7-4F77-B60F-C8B233D01FF8}" styleName="">
    <a:tblBg/>
    <a:wholeTbl>
      <a:tcTxStyle b="off" i="off">
        <a:font>
          <a:latin typeface="Avenir Medium"/>
          <a:ea typeface="Avenir Medium"/>
          <a:cs typeface="Avenir Medium"/>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38100" cap="flat">
              <a:solidFill>
                <a:srgbClr val="000000"/>
              </a:solidFill>
              <a:prstDash val="solid"/>
              <a:miter lim="400000"/>
            </a:ln>
          </a:bottom>
          <a:insideH>
            <a:ln w="381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0A0A0A">
              <a:alpha val="92000"/>
            </a:srgbClr>
          </a:solidFill>
        </a:fill>
      </a:tcStyle>
    </a:band2H>
    <a:firstCol>
      <a:tcTxStyle b="off" i="off">
        <a:font>
          <a:latin typeface="Avenir Medium"/>
          <a:ea typeface="Avenir Medium"/>
          <a:cs typeface="Avenir Medium"/>
        </a:font>
        <a:srgbClr val="FFFFFF"/>
      </a:tcTxStyle>
      <a:tcStyle>
        <a:tcBdr>
          <a:left>
            <a:ln w="25400" cap="flat">
              <a:solidFill>
                <a:srgbClr val="000000"/>
              </a:solidFill>
              <a:prstDash val="solid"/>
              <a:miter lim="400000"/>
            </a:ln>
          </a:left>
          <a:right>
            <a:ln w="63500" cap="flat">
              <a:solidFill>
                <a:srgbClr val="000000"/>
              </a:solidFill>
              <a:prstDash val="solid"/>
              <a:miter lim="400000"/>
            </a:ln>
          </a:right>
          <a:top>
            <a:ln w="38100" cap="flat">
              <a:solidFill>
                <a:srgbClr val="000000"/>
              </a:solidFill>
              <a:prstDash val="solid"/>
              <a:miter lim="400000"/>
            </a:ln>
          </a:top>
          <a:bottom>
            <a:ln w="38100" cap="flat">
              <a:solidFill>
                <a:srgbClr val="000000"/>
              </a:solidFill>
              <a:prstDash val="solid"/>
              <a:miter lim="400000"/>
            </a:ln>
          </a:bottom>
          <a:insideH>
            <a:ln w="381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ff" i="off">
        <a:font>
          <a:latin typeface="Avenir Medium"/>
          <a:ea typeface="Avenir Medium"/>
          <a:cs typeface="Avenir Medium"/>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63500" cap="flat">
              <a:solidFill>
                <a:srgbClr val="000000"/>
              </a:solidFill>
              <a:prstDash val="solid"/>
              <a:miter lim="400000"/>
            </a:ln>
          </a:top>
          <a:bottom>
            <a:ln w="254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Avenir Medium"/>
          <a:ea typeface="Avenir Medium"/>
          <a:cs typeface="Avenir Medium"/>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635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EEE7283C-3CF3-47DC-8721-378D4A62B228}" styleName="">
    <a:tblBg/>
    <a:wholeTbl>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chemeClr val="accent2">
                  <a:satOff val="-5186"/>
                  <a:lumOff val="-28409"/>
                </a:schemeClr>
              </a:solidFill>
              <a:prstDash val="solid"/>
              <a:miter lim="400000"/>
            </a:ln>
          </a:right>
          <a:top>
            <a:ln w="12700" cap="flat">
              <a:solidFill>
                <a:schemeClr val="accent2">
                  <a:satOff val="-5186"/>
                  <a:lumOff val="-28409"/>
                </a:schemeClr>
              </a:solidFill>
              <a:prstDash val="solid"/>
              <a:miter lim="400000"/>
            </a:ln>
          </a:top>
          <a:bottom>
            <a:ln w="12700" cap="flat">
              <a:solidFill>
                <a:schemeClr val="accent2">
                  <a:satOff val="-5186"/>
                  <a:lumOff val="-28409"/>
                </a:schemeClr>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noFill/>
        </a:fill>
      </a:tcStyle>
    </a:wholeTbl>
    <a:band2H>
      <a:tcTxStyle/>
      <a:tcStyle>
        <a:tcBdr/>
        <a:fill>
          <a:solidFill>
            <a:srgbClr val="00EDFF">
              <a:alpha val="24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chemeClr val="accent2">
                  <a:satOff val="-5186"/>
                  <a:lumOff val="-28409"/>
                </a:schemeClr>
              </a:solidFill>
              <a:prstDash val="solid"/>
              <a:miter lim="400000"/>
            </a:ln>
          </a:insideV>
        </a:tcBdr>
        <a:fill>
          <a:solidFill>
            <a:schemeClr val="accent2">
              <a:satOff val="-5186"/>
              <a:lumOff val="-12389"/>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noFill/>
              <a:miter lim="400000"/>
            </a:ln>
          </a:bottom>
          <a:insideH>
            <a:ln w="12700" cap="flat">
              <a:solidFill>
                <a:srgbClr val="00919C">
                  <a:alpha val="79000"/>
                </a:srgbClr>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00919C">
                  <a:alpha val="79000"/>
                </a:srgbClr>
              </a:solidFill>
              <a:prstDash val="solid"/>
              <a:miter lim="400000"/>
            </a:ln>
          </a:insideH>
          <a:insideV>
            <a:ln w="12700" cap="flat">
              <a:noFill/>
              <a:miter lim="400000"/>
            </a:ln>
          </a:insideV>
        </a:tcBdr>
        <a:fill>
          <a:solidFill>
            <a:schemeClr val="accent2">
              <a:satOff val="-5186"/>
              <a:lumOff val="-28409"/>
            </a:schemeClr>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25400" cap="rnd">
              <a:solidFill>
                <a:srgbClr val="4F4F4F"/>
              </a:solidFill>
              <a:custDash>
                <a:ds d="100000" sp="200000"/>
              </a:custDash>
              <a:miter lim="400000"/>
            </a:ln>
          </a:top>
          <a:bottom>
            <a:ln w="25400" cap="rnd">
              <a:solidFill>
                <a:srgbClr val="4F4F4F"/>
              </a:solidFill>
              <a:custDash>
                <a:ds d="100000" sp="200000"/>
              </a:custDash>
              <a:miter lim="400000"/>
            </a:ln>
          </a:bottom>
          <a:insideH>
            <a:ln w="25400" cap="rnd">
              <a:solidFill>
                <a:srgbClr val="4F4F4F"/>
              </a:solidFill>
              <a:custDash>
                <a:ds d="100000" sp="200000"/>
              </a:custDash>
              <a:miter lim="400000"/>
            </a:ln>
          </a:insideH>
          <a:insideV>
            <a:ln w="12700" cap="flat">
              <a:noFill/>
              <a:miter lim="400000"/>
            </a:ln>
          </a:insideV>
        </a:tcBdr>
        <a:fill>
          <a:noFill/>
        </a:fill>
      </a:tcStyle>
    </a:wholeTbl>
    <a:band2H>
      <a:tcTxStyle/>
      <a:tcStyle>
        <a:tcBdr/>
        <a:fill>
          <a:solidFill>
            <a:srgbClr val="6D6D6D">
              <a:alpha val="25000"/>
            </a:srgbClr>
          </a:solidFill>
        </a:fill>
      </a:tcStyle>
    </a:band2H>
    <a:firstCol>
      <a:tcTxStyle b="off" i="off">
        <a:fontRef idx="minor">
          <a:srgbClr val="FFFFFF"/>
        </a:fontRef>
        <a:srgbClr val="FFFFFF"/>
      </a:tcTxStyle>
      <a:tcStyle>
        <a:tcBdr>
          <a:left>
            <a:ln w="12700" cap="flat">
              <a:noFill/>
              <a:miter lim="400000"/>
            </a:ln>
          </a:left>
          <a:right>
            <a:ln w="0" cap="flat">
              <a:noFill/>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noFill/>
              <a:miter lim="400000"/>
            </a:ln>
          </a:insideV>
        </a:tcBdr>
        <a:fill>
          <a:solidFill>
            <a:srgbClr val="808080">
              <a:alpha val="32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38100" cap="flat">
              <a:solidFill>
                <a:srgbClr val="000000"/>
              </a:solidFill>
              <a:prstDash val="solid"/>
              <a:miter lim="400000"/>
            </a:ln>
          </a:top>
          <a:bottom>
            <a:ln w="12700" cap="flat">
              <a:noFill/>
              <a:miter lim="400000"/>
            </a:ln>
          </a:bottom>
          <a:insideH>
            <a:ln w="12700" cap="flat">
              <a:solidFill>
                <a:srgbClr val="000000"/>
              </a:solidFill>
              <a:prstDash val="solid"/>
              <a:miter lim="400000"/>
            </a:ln>
          </a:insideH>
          <a:insideV>
            <a:ln w="12700" cap="flat">
              <a:noFill/>
              <a:miter lim="400000"/>
            </a:ln>
          </a:insideV>
        </a:tcBdr>
        <a:fill>
          <a:solidFill>
            <a:srgbClr val="941B00">
              <a:alpha val="8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noFill/>
              <a:miter lim="400000"/>
            </a:ln>
          </a:insideV>
        </a:tcBdr>
        <a:fill>
          <a:solidFill>
            <a:srgbClr val="CD2600">
              <a:alpha val="80000"/>
            </a:srgbClr>
          </a:solidFill>
        </a:fill>
      </a:tcStyle>
    </a:firstRow>
  </a:tblStyle>
  <a:tblStyle styleId="{33BA23B1-9221-436E-865A-0063620EA4FD}"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4F4F4F"/>
              </a:solidFill>
              <a:prstDash val="solid"/>
              <a:miter lim="400000"/>
            </a:ln>
          </a:top>
          <a:bottom>
            <a:ln w="12700" cap="flat">
              <a:solidFill>
                <a:srgbClr val="4F4F4F"/>
              </a:solidFill>
              <a:prstDash val="solid"/>
              <a:miter lim="400000"/>
            </a:ln>
          </a:bottom>
          <a:insideH>
            <a:ln w="12700" cap="flat">
              <a:solidFill>
                <a:srgbClr val="4F4F4F"/>
              </a:solidFill>
              <a:prstDash val="solid"/>
              <a:miter lim="400000"/>
            </a:ln>
          </a:insideH>
          <a:insideV>
            <a:ln w="12700" cap="flat">
              <a:noFill/>
              <a:miter lim="400000"/>
            </a:ln>
          </a:insideV>
        </a:tcBdr>
        <a:fill>
          <a:noFill/>
        </a:fill>
      </a:tcStyle>
    </a:wholeTbl>
    <a:band2H>
      <a:tcTxStyle/>
      <a:tcStyle>
        <a:tcBdr/>
        <a:fill>
          <a:solidFill>
            <a:srgbClr val="797A7B">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4F4F4F"/>
              </a:solidFill>
              <a:prstDash val="solid"/>
              <a:miter lim="400000"/>
            </a:ln>
          </a:top>
          <a:bottom>
            <a:ln w="12700" cap="flat">
              <a:solidFill>
                <a:srgbClr val="4F4F4F"/>
              </a:solidFill>
              <a:prstDash val="solid"/>
              <a:miter lim="400000"/>
            </a:ln>
          </a:bottom>
          <a:insideH>
            <a:ln w="12700" cap="flat">
              <a:solidFill>
                <a:srgbClr val="4F4F4F"/>
              </a:solidFill>
              <a:prstDash val="solid"/>
              <a:miter lim="400000"/>
            </a:ln>
          </a:insideH>
          <a:insideV>
            <a:ln w="12700" cap="flat">
              <a:noFill/>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08080"/>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08080"/>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797979"/>
              </a:solidFill>
              <a:custDash>
                <a:ds d="200000" sp="200000"/>
              </a:custDash>
              <a:miter lim="400000"/>
            </a:ln>
          </a:top>
          <a:bottom>
            <a:ln w="12700" cap="flat">
              <a:solidFill>
                <a:srgbClr val="797979"/>
              </a:solidFill>
              <a:custDash>
                <a:ds d="200000" sp="200000"/>
              </a:custDash>
              <a:miter lim="400000"/>
            </a:ln>
          </a:bottom>
          <a:insideH>
            <a:ln w="12700" cap="flat">
              <a:solidFill>
                <a:srgbClr val="797979"/>
              </a:solidFill>
              <a:custDash>
                <a:ds d="200000" sp="200000"/>
              </a:custDash>
              <a:miter lim="400000"/>
            </a:ln>
          </a:insideH>
          <a:insideV>
            <a:ln w="12700" cap="flat">
              <a:noFill/>
              <a:miter lim="400000"/>
            </a:ln>
          </a:insideV>
        </a:tcBdr>
        <a:fill>
          <a:noFill/>
        </a:fill>
      </a:tcStyle>
    </a:wholeTbl>
    <a:band2H>
      <a:tcTxStyle/>
      <a:tcStyle>
        <a:tcBdr/>
        <a:fill>
          <a:solidFill>
            <a:srgbClr val="797A7B">
              <a:alpha val="30000"/>
            </a:srgbClr>
          </a:solidFill>
        </a:fill>
      </a:tcStyle>
    </a:band2H>
    <a:firstCol>
      <a:tcTxStyle b="off" i="off">
        <a:fontRef idx="minor">
          <a:srgbClr val="FFFFFF"/>
        </a:fontRef>
        <a:srgbClr val="FFFFFF"/>
      </a:tcTxStyle>
      <a:tcStyle>
        <a:tcBdr>
          <a:left>
            <a:ln w="12700" cap="flat">
              <a:noFill/>
              <a:miter lim="400000"/>
            </a:ln>
          </a:left>
          <a:right>
            <a:ln w="12700" cap="flat">
              <a:solidFill>
                <a:srgbClr val="FFFFFF"/>
              </a:solidFill>
              <a:prstDash val="solid"/>
              <a:miter lim="400000"/>
            </a:ln>
          </a:right>
          <a:top>
            <a:ln w="12700" cap="flat">
              <a:solidFill>
                <a:srgbClr val="797979"/>
              </a:solidFill>
              <a:custDash>
                <a:ds d="200000" sp="200000"/>
              </a:custDash>
              <a:miter lim="400000"/>
            </a:ln>
          </a:top>
          <a:bottom>
            <a:ln w="12700" cap="flat">
              <a:solidFill>
                <a:srgbClr val="797979"/>
              </a:solidFill>
              <a:custDash>
                <a:ds d="200000" sp="200000"/>
              </a:custDash>
              <a:miter lim="400000"/>
            </a:ln>
          </a:bottom>
          <a:insideH>
            <a:ln w="12700" cap="flat">
              <a:solidFill>
                <a:srgbClr val="797979"/>
              </a:solidFill>
              <a:custDash>
                <a:ds d="200000" sp="200000"/>
              </a:custDash>
              <a:miter lim="400000"/>
            </a:ln>
          </a:insideH>
          <a:insideV>
            <a:ln w="12700" cap="flat">
              <a:noFill/>
              <a:miter lim="400000"/>
            </a:ln>
          </a:insideV>
        </a:tcBdr>
        <a:fill>
          <a:no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noFill/>
              <a:miter lim="400000"/>
            </a:ln>
          </a:bottom>
          <a:insideH>
            <a:ln w="12700" cap="flat">
              <a:solidFill>
                <a:srgbClr val="797979"/>
              </a:solidFill>
              <a:prstDash val="solid"/>
              <a:miter lim="400000"/>
            </a:ln>
          </a:insideH>
          <a:insideV>
            <a:ln w="12700" cap="flat">
              <a:noFill/>
              <a:miter lim="400000"/>
            </a:ln>
          </a:insideV>
        </a:tcBdr>
        <a:fill>
          <a:noFill/>
        </a:fill>
      </a:tcStyle>
    </a:lastRow>
    <a:firstRow>
      <a:tcTxStyle b="off" i="off">
        <a:fontRef idx="minor">
          <a:schemeClr val="accent2">
            <a:satOff val="44164"/>
            <a:lumOff val="14231"/>
          </a:schemeClr>
        </a:fontRef>
        <a:schemeClr val="accent2">
          <a:satOff val="44164"/>
          <a:lumOff val="14231"/>
        </a:schemeClr>
      </a:tcTxStyle>
      <a:tcStyle>
        <a:tcBdr>
          <a:left>
            <a:ln w="12700" cap="flat">
              <a:noFill/>
              <a:miter lim="400000"/>
            </a:ln>
          </a:left>
          <a:right>
            <a:ln w="12700" cap="flat">
              <a:noFill/>
              <a:miter lim="400000"/>
            </a:ln>
          </a:right>
          <a:top>
            <a:ln w="12700" cap="flat">
              <a:noFill/>
              <a:miter lim="400000"/>
            </a:ln>
          </a:top>
          <a:bottom>
            <a:ln w="12700" cap="flat">
              <a:solidFill>
                <a:srgbClr val="FFFFFF"/>
              </a:solidFill>
              <a:prstDash val="solid"/>
              <a:miter lim="400000"/>
            </a:ln>
          </a:bottom>
          <a:insideH>
            <a:ln w="12700" cap="flat">
              <a:solidFill>
                <a:srgbClr val="797979"/>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4"/>
  </p:normalViewPr>
  <p:slideViewPr>
    <p:cSldViewPr snapToGrid="0">
      <p:cViewPr>
        <p:scale>
          <a:sx n="50" d="100"/>
          <a:sy n="50" d="100"/>
        </p:scale>
        <p:origin x="1344" y="-4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xfrm>
            <a:off x="1143000" y="685800"/>
            <a:ext cx="4572000" cy="3429000"/>
          </a:xfrm>
          <a:prstGeom prst="rect">
            <a:avLst/>
          </a:prstGeom>
        </p:spPr>
        <p:txBody>
          <a:bodyPr/>
          <a:lstStyle/>
          <a:p>
            <a:endParaRPr/>
          </a:p>
        </p:txBody>
      </p:sp>
      <p:sp>
        <p:nvSpPr>
          <p:cNvPr id="137" name="Shape 13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594281" y="-25301"/>
            <a:ext cx="14181306" cy="980536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60400" y="1003300"/>
            <a:ext cx="11684000" cy="1460500"/>
          </a:xfrm>
          <a:prstGeom prst="rect">
            <a:avLst/>
          </a:prstGeom>
        </p:spPr>
        <p:txBody>
          <a:bodyPr/>
          <a:lstStyle>
            <a:lvl1pPr>
              <a:defRPr sz="6200" spc="992"/>
            </a:lvl1pPr>
          </a:lstStyle>
          <a:p>
            <a:r>
              <a:t>Title Text</a:t>
            </a:r>
          </a:p>
        </p:txBody>
      </p:sp>
      <p:sp>
        <p:nvSpPr>
          <p:cNvPr id="22" name="Body Level One…"/>
          <p:cNvSpPr txBox="1">
            <a:spLocks noGrp="1"/>
          </p:cNvSpPr>
          <p:nvPr>
            <p:ph type="body" sz="quarter" idx="1"/>
          </p:nvPr>
        </p:nvSpPr>
        <p:spPr>
          <a:xfrm>
            <a:off x="660400" y="508000"/>
            <a:ext cx="11684000" cy="508000"/>
          </a:xfrm>
          <a:prstGeom prst="rect">
            <a:avLst/>
          </a:prstGeom>
        </p:spPr>
        <p:txBody>
          <a:bodyPr/>
          <a:lstStyle>
            <a:lvl1pPr marL="0" indent="0">
              <a:spcBef>
                <a:spcPts val="0"/>
              </a:spcBef>
              <a:buSzTx/>
              <a:buNone/>
              <a:defRPr sz="2400" cap="all" spc="384">
                <a:latin typeface="Avenir Book"/>
                <a:ea typeface="Avenir Book"/>
                <a:cs typeface="Avenir Book"/>
                <a:sym typeface="Avenir Book"/>
              </a:defRPr>
            </a:lvl1pPr>
            <a:lvl2pPr marL="0" indent="0">
              <a:spcBef>
                <a:spcPts val="0"/>
              </a:spcBef>
              <a:buSzTx/>
              <a:buNone/>
              <a:defRPr sz="2400" cap="all" spc="384">
                <a:latin typeface="Avenir Book"/>
                <a:ea typeface="Avenir Book"/>
                <a:cs typeface="Avenir Book"/>
                <a:sym typeface="Avenir Book"/>
              </a:defRPr>
            </a:lvl2pPr>
            <a:lvl3pPr marL="0" indent="0">
              <a:spcBef>
                <a:spcPts val="0"/>
              </a:spcBef>
              <a:buSzTx/>
              <a:buNone/>
              <a:defRPr sz="2400" cap="all" spc="384">
                <a:latin typeface="Avenir Book"/>
                <a:ea typeface="Avenir Book"/>
                <a:cs typeface="Avenir Book"/>
                <a:sym typeface="Avenir Book"/>
              </a:defRPr>
            </a:lvl3pPr>
            <a:lvl4pPr marL="0" indent="0">
              <a:spcBef>
                <a:spcPts val="0"/>
              </a:spcBef>
              <a:buSzTx/>
              <a:buNone/>
              <a:defRPr sz="2400" cap="all" spc="384">
                <a:latin typeface="Avenir Book"/>
                <a:ea typeface="Avenir Book"/>
                <a:cs typeface="Avenir Book"/>
                <a:sym typeface="Avenir Book"/>
              </a:defRPr>
            </a:lvl4pPr>
            <a:lvl5pPr marL="0" indent="0">
              <a:spcBef>
                <a:spcPts val="0"/>
              </a:spcBef>
              <a:buSzTx/>
              <a:buNone/>
              <a:defRPr sz="2400" cap="all" spc="384">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Alt">
    <p:spTree>
      <p:nvGrpSpPr>
        <p:cNvPr id="1" name=""/>
        <p:cNvGrpSpPr/>
        <p:nvPr/>
      </p:nvGrpSpPr>
      <p:grpSpPr>
        <a:xfrm>
          <a:off x="0" y="0"/>
          <a:ext cx="0" cy="0"/>
          <a:chOff x="0" y="0"/>
          <a:chExt cx="0" cy="0"/>
        </a:xfrm>
      </p:grpSpPr>
      <p:sp>
        <p:nvSpPr>
          <p:cNvPr id="30" name="Image"/>
          <p:cNvSpPr>
            <a:spLocks noGrp="1"/>
          </p:cNvSpPr>
          <p:nvPr>
            <p:ph type="pic" idx="13"/>
          </p:nvPr>
        </p:nvSpPr>
        <p:spPr>
          <a:xfrm>
            <a:off x="-63500" y="2667000"/>
            <a:ext cx="13119100" cy="7145022"/>
          </a:xfrm>
          <a:prstGeom prst="rect">
            <a:avLst/>
          </a:prstGeom>
        </p:spPr>
        <p:txBody>
          <a:bodyPr lIns="91439" tIns="45719" rIns="91439" bIns="45719" anchor="t">
            <a:noAutofit/>
          </a:bodyPr>
          <a:lstStyle/>
          <a:p>
            <a:endParaRPr/>
          </a:p>
        </p:txBody>
      </p:sp>
      <p:sp>
        <p:nvSpPr>
          <p:cNvPr id="31" name="Title Text"/>
          <p:cNvSpPr txBox="1">
            <a:spLocks noGrp="1"/>
          </p:cNvSpPr>
          <p:nvPr>
            <p:ph type="title"/>
          </p:nvPr>
        </p:nvSpPr>
        <p:spPr>
          <a:xfrm>
            <a:off x="660400" y="1003300"/>
            <a:ext cx="11684000" cy="1460500"/>
          </a:xfrm>
          <a:prstGeom prst="rect">
            <a:avLst/>
          </a:prstGeom>
        </p:spPr>
        <p:txBody>
          <a:bodyPr/>
          <a:lstStyle>
            <a:lvl1pPr>
              <a:defRPr sz="6200" spc="992"/>
            </a:lvl1pPr>
          </a:lstStyle>
          <a:p>
            <a:r>
              <a:t>Title Text</a:t>
            </a:r>
          </a:p>
        </p:txBody>
      </p:sp>
      <p:sp>
        <p:nvSpPr>
          <p:cNvPr id="32" name="Body Level One…"/>
          <p:cNvSpPr txBox="1">
            <a:spLocks noGrp="1"/>
          </p:cNvSpPr>
          <p:nvPr>
            <p:ph type="body" sz="quarter" idx="1"/>
          </p:nvPr>
        </p:nvSpPr>
        <p:spPr>
          <a:xfrm>
            <a:off x="660400" y="508000"/>
            <a:ext cx="11684000" cy="508000"/>
          </a:xfrm>
          <a:prstGeom prst="rect">
            <a:avLst/>
          </a:prstGeom>
        </p:spPr>
        <p:txBody>
          <a:bodyPr/>
          <a:lstStyle>
            <a:lvl1pPr marL="0" indent="0">
              <a:spcBef>
                <a:spcPts val="0"/>
              </a:spcBef>
              <a:buSzTx/>
              <a:buNone/>
              <a:defRPr sz="2400" cap="all" spc="384">
                <a:latin typeface="Avenir Book"/>
                <a:ea typeface="Avenir Book"/>
                <a:cs typeface="Avenir Book"/>
                <a:sym typeface="Avenir Book"/>
              </a:defRPr>
            </a:lvl1pPr>
            <a:lvl2pPr marL="0" indent="0">
              <a:spcBef>
                <a:spcPts val="0"/>
              </a:spcBef>
              <a:buSzTx/>
              <a:buNone/>
              <a:defRPr sz="2400" cap="all" spc="384">
                <a:latin typeface="Avenir Book"/>
                <a:ea typeface="Avenir Book"/>
                <a:cs typeface="Avenir Book"/>
                <a:sym typeface="Avenir Book"/>
              </a:defRPr>
            </a:lvl2pPr>
            <a:lvl3pPr marL="0" indent="0">
              <a:spcBef>
                <a:spcPts val="0"/>
              </a:spcBef>
              <a:buSzTx/>
              <a:buNone/>
              <a:defRPr sz="2400" cap="all" spc="384">
                <a:latin typeface="Avenir Book"/>
                <a:ea typeface="Avenir Book"/>
                <a:cs typeface="Avenir Book"/>
                <a:sym typeface="Avenir Book"/>
              </a:defRPr>
            </a:lvl3pPr>
            <a:lvl4pPr marL="0" indent="0">
              <a:spcBef>
                <a:spcPts val="0"/>
              </a:spcBef>
              <a:buSzTx/>
              <a:buNone/>
              <a:defRPr sz="2400" cap="all" spc="384">
                <a:latin typeface="Avenir Book"/>
                <a:ea typeface="Avenir Book"/>
                <a:cs typeface="Avenir Book"/>
                <a:sym typeface="Avenir Book"/>
              </a:defRPr>
            </a:lvl4pPr>
            <a:lvl5pPr marL="0" indent="0">
              <a:spcBef>
                <a:spcPts val="0"/>
              </a:spcBef>
              <a:buSzTx/>
              <a:buNone/>
              <a:defRPr sz="2400" cap="all" spc="384">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40" name="Title Text"/>
          <p:cNvSpPr txBox="1">
            <a:spLocks noGrp="1"/>
          </p:cNvSpPr>
          <p:nvPr>
            <p:ph type="title"/>
          </p:nvPr>
        </p:nvSpPr>
        <p:spPr>
          <a:xfrm>
            <a:off x="660400" y="3759200"/>
            <a:ext cx="11684000" cy="2222500"/>
          </a:xfrm>
          <a:prstGeom prst="rect">
            <a:avLst/>
          </a:prstGeom>
        </p:spPr>
        <p:txBody>
          <a:bodyPr anchor="ctr"/>
          <a:lstStyle>
            <a:lvl1pPr>
              <a:defRPr sz="6200" spc="992"/>
            </a:lvl1pPr>
          </a:lstStyle>
          <a:p>
            <a:r>
              <a:t>Title Text</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8" name="Image"/>
          <p:cNvSpPr>
            <a:spLocks noGrp="1"/>
          </p:cNvSpPr>
          <p:nvPr>
            <p:ph type="pic" idx="13"/>
          </p:nvPr>
        </p:nvSpPr>
        <p:spPr>
          <a:xfrm>
            <a:off x="4864100" y="-38100"/>
            <a:ext cx="9782402" cy="9794479"/>
          </a:xfrm>
          <a:prstGeom prst="rect">
            <a:avLst/>
          </a:prstGeom>
        </p:spPr>
        <p:txBody>
          <a:bodyPr lIns="91439" tIns="45719" rIns="91439" bIns="45719" anchor="t">
            <a:noAutofit/>
          </a:bodyPr>
          <a:lstStyle/>
          <a:p>
            <a:endParaRPr/>
          </a:p>
        </p:txBody>
      </p:sp>
      <p:sp>
        <p:nvSpPr>
          <p:cNvPr id="49" name="Title Text"/>
          <p:cNvSpPr txBox="1">
            <a:spLocks noGrp="1"/>
          </p:cNvSpPr>
          <p:nvPr>
            <p:ph type="title"/>
          </p:nvPr>
        </p:nvSpPr>
        <p:spPr>
          <a:xfrm>
            <a:off x="546100" y="4305300"/>
            <a:ext cx="5410200" cy="2984500"/>
          </a:xfrm>
          <a:prstGeom prst="rect">
            <a:avLst/>
          </a:prstGeom>
        </p:spPr>
        <p:txBody>
          <a:bodyPr/>
          <a:lstStyle/>
          <a:p>
            <a:r>
              <a:t>Title Text</a:t>
            </a:r>
          </a:p>
        </p:txBody>
      </p:sp>
      <p:sp>
        <p:nvSpPr>
          <p:cNvPr id="50" name="Body Level One…"/>
          <p:cNvSpPr txBox="1">
            <a:spLocks noGrp="1"/>
          </p:cNvSpPr>
          <p:nvPr>
            <p:ph type="body" sz="quarter" idx="1"/>
          </p:nvPr>
        </p:nvSpPr>
        <p:spPr>
          <a:xfrm>
            <a:off x="546100" y="3429000"/>
            <a:ext cx="5410200" cy="889000"/>
          </a:xfrm>
          <a:prstGeom prst="rect">
            <a:avLst/>
          </a:prstGeom>
        </p:spPr>
        <p:txBody>
          <a:bodyPr/>
          <a:lstStyle>
            <a:lvl1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1pPr>
            <a:lvl2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2pPr>
            <a:lvl3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3pPr>
            <a:lvl4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4pPr>
            <a:lvl5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5" name="Image"/>
          <p:cNvSpPr>
            <a:spLocks noGrp="1"/>
          </p:cNvSpPr>
          <p:nvPr>
            <p:ph type="pic" idx="13"/>
          </p:nvPr>
        </p:nvSpPr>
        <p:spPr>
          <a:xfrm>
            <a:off x="4864100" y="-38100"/>
            <a:ext cx="9782402" cy="9794479"/>
          </a:xfrm>
          <a:prstGeom prst="rect">
            <a:avLst/>
          </a:prstGeom>
        </p:spPr>
        <p:txBody>
          <a:bodyPr lIns="91439" tIns="45719" rIns="91439" bIns="45719" anchor="t">
            <a:noAutofit/>
          </a:bodyPr>
          <a:lstStyle/>
          <a:p>
            <a:endParaRPr/>
          </a:p>
        </p:txBody>
      </p:sp>
      <p:sp>
        <p:nvSpPr>
          <p:cNvPr id="76" name="Title Text"/>
          <p:cNvSpPr txBox="1">
            <a:spLocks noGrp="1"/>
          </p:cNvSpPr>
          <p:nvPr>
            <p:ph type="title"/>
          </p:nvPr>
        </p:nvSpPr>
        <p:spPr>
          <a:xfrm>
            <a:off x="660400" y="609600"/>
            <a:ext cx="5080000" cy="1854200"/>
          </a:xfrm>
          <a:prstGeom prst="rect">
            <a:avLst/>
          </a:prstGeom>
        </p:spPr>
        <p:txBody>
          <a:bodyPr/>
          <a:lstStyle/>
          <a:p>
            <a:r>
              <a:t>Title Text</a:t>
            </a:r>
          </a:p>
        </p:txBody>
      </p:sp>
      <p:sp>
        <p:nvSpPr>
          <p:cNvPr id="77" name="Body Level One…"/>
          <p:cNvSpPr txBox="1">
            <a:spLocks noGrp="1"/>
          </p:cNvSpPr>
          <p:nvPr>
            <p:ph type="body" sz="half" idx="1"/>
          </p:nvPr>
        </p:nvSpPr>
        <p:spPr>
          <a:xfrm>
            <a:off x="660400" y="2819400"/>
            <a:ext cx="5080000" cy="6057900"/>
          </a:xfrm>
          <a:prstGeom prst="rect">
            <a:avLst/>
          </a:prstGeom>
        </p:spPr>
        <p:txBody>
          <a:bodyPr/>
          <a:lstStyle>
            <a:lvl1pPr marL="393700" indent="-393700">
              <a:spcBef>
                <a:spcPts val="3200"/>
              </a:spcBef>
              <a:buClr>
                <a:srgbClr val="646464"/>
              </a:buClr>
              <a:defRPr sz="3000">
                <a:latin typeface="+mn-lt"/>
                <a:ea typeface="+mn-ea"/>
                <a:cs typeface="+mn-cs"/>
                <a:sym typeface="Avenir Light"/>
              </a:defRPr>
            </a:lvl1pPr>
            <a:lvl2pPr marL="787400" indent="-393700">
              <a:spcBef>
                <a:spcPts val="3200"/>
              </a:spcBef>
              <a:buClr>
                <a:srgbClr val="646464"/>
              </a:buClr>
              <a:defRPr sz="3000">
                <a:latin typeface="+mn-lt"/>
                <a:ea typeface="+mn-ea"/>
                <a:cs typeface="+mn-cs"/>
                <a:sym typeface="Avenir Light"/>
              </a:defRPr>
            </a:lvl2pPr>
            <a:lvl3pPr marL="1181100" indent="-393700">
              <a:spcBef>
                <a:spcPts val="3200"/>
              </a:spcBef>
              <a:buClr>
                <a:srgbClr val="646464"/>
              </a:buClr>
              <a:defRPr sz="3000">
                <a:latin typeface="+mn-lt"/>
                <a:ea typeface="+mn-ea"/>
                <a:cs typeface="+mn-cs"/>
                <a:sym typeface="Avenir Light"/>
              </a:defRPr>
            </a:lvl3pPr>
            <a:lvl4pPr marL="1574800" indent="-393700">
              <a:spcBef>
                <a:spcPts val="3200"/>
              </a:spcBef>
              <a:buClr>
                <a:srgbClr val="646464"/>
              </a:buClr>
              <a:defRPr sz="3000">
                <a:latin typeface="+mn-lt"/>
                <a:ea typeface="+mn-ea"/>
                <a:cs typeface="+mn-cs"/>
                <a:sym typeface="Avenir Light"/>
              </a:defRPr>
            </a:lvl4pPr>
            <a:lvl5pPr marL="1968500" indent="-393700">
              <a:spcBef>
                <a:spcPts val="3200"/>
              </a:spcBef>
              <a:buClr>
                <a:srgbClr val="646464"/>
              </a:buClr>
              <a:defRPr sz="3000">
                <a:latin typeface="+mn-lt"/>
                <a:ea typeface="+mn-ea"/>
                <a:cs typeface="+mn-cs"/>
                <a:sym typeface="Avenir Light"/>
              </a:defRPr>
            </a:lvl5p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5" name="Body Level One…"/>
          <p:cNvSpPr txBox="1">
            <a:spLocks noGrp="1"/>
          </p:cNvSpPr>
          <p:nvPr>
            <p:ph type="body" idx="1"/>
          </p:nvPr>
        </p:nvSpPr>
        <p:spPr>
          <a:xfrm>
            <a:off x="660400" y="1511300"/>
            <a:ext cx="11684000" cy="67183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3" name="Image"/>
          <p:cNvSpPr>
            <a:spLocks noGrp="1"/>
          </p:cNvSpPr>
          <p:nvPr>
            <p:ph type="pic" sz="half" idx="13"/>
          </p:nvPr>
        </p:nvSpPr>
        <p:spPr>
          <a:xfrm>
            <a:off x="6300089" y="4564106"/>
            <a:ext cx="7556501" cy="5224775"/>
          </a:xfrm>
          <a:prstGeom prst="rect">
            <a:avLst/>
          </a:prstGeom>
        </p:spPr>
        <p:txBody>
          <a:bodyPr lIns="91439" tIns="45719" rIns="91439" bIns="45719" anchor="t">
            <a:noAutofit/>
          </a:bodyPr>
          <a:lstStyle/>
          <a:p>
            <a:endParaRPr/>
          </a:p>
        </p:txBody>
      </p:sp>
      <p:sp>
        <p:nvSpPr>
          <p:cNvPr id="94" name="143918632_1620x1622.jpeg"/>
          <p:cNvSpPr>
            <a:spLocks noGrp="1"/>
          </p:cNvSpPr>
          <p:nvPr>
            <p:ph type="pic" sz="half" idx="14"/>
          </p:nvPr>
        </p:nvSpPr>
        <p:spPr>
          <a:xfrm>
            <a:off x="6502400" y="-881415"/>
            <a:ext cx="6821383" cy="6827867"/>
          </a:xfrm>
          <a:prstGeom prst="rect">
            <a:avLst/>
          </a:prstGeom>
        </p:spPr>
        <p:txBody>
          <a:bodyPr lIns="91439" tIns="45719" rIns="91439" bIns="45719" anchor="t">
            <a:noAutofit/>
          </a:bodyPr>
          <a:lstStyle/>
          <a:p>
            <a:endParaRPr/>
          </a:p>
        </p:txBody>
      </p:sp>
      <p:sp>
        <p:nvSpPr>
          <p:cNvPr id="95" name="Image"/>
          <p:cNvSpPr>
            <a:spLocks noGrp="1"/>
          </p:cNvSpPr>
          <p:nvPr>
            <p:ph type="pic" idx="15"/>
          </p:nvPr>
        </p:nvSpPr>
        <p:spPr>
          <a:xfrm>
            <a:off x="-2540000" y="-114300"/>
            <a:ext cx="9182100" cy="9969500"/>
          </a:xfrm>
          <a:prstGeom prst="rect">
            <a:avLst/>
          </a:prstGeom>
        </p:spPr>
        <p:txBody>
          <a:bodyPr lIns="91439" tIns="45719" rIns="91439" bIns="45719" anchor="t">
            <a:noAutofit/>
          </a:bodyPr>
          <a:lstStyle/>
          <a:p>
            <a:endParaRP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03" name="–Johnny Appleseed"/>
          <p:cNvSpPr txBox="1">
            <a:spLocks noGrp="1"/>
          </p:cNvSpPr>
          <p:nvPr>
            <p:ph type="body" sz="quarter" idx="13"/>
          </p:nvPr>
        </p:nvSpPr>
        <p:spPr>
          <a:xfrm>
            <a:off x="1270000" y="6362700"/>
            <a:ext cx="10464800" cy="520700"/>
          </a:xfrm>
          <a:prstGeom prst="rect">
            <a:avLst/>
          </a:prstGeom>
        </p:spPr>
        <p:txBody>
          <a:bodyPr>
            <a:spAutoFit/>
          </a:bodyPr>
          <a:lstStyle>
            <a:lvl1pPr marL="0" indent="0" algn="ctr">
              <a:spcBef>
                <a:spcPts val="0"/>
              </a:spcBef>
              <a:buSzTx/>
              <a:buNone/>
              <a:defRPr sz="2400" cap="all" spc="384">
                <a:solidFill>
                  <a:schemeClr val="accent2">
                    <a:satOff val="44164"/>
                    <a:lumOff val="14231"/>
                  </a:schemeClr>
                </a:solidFill>
                <a:latin typeface="+mn-lt"/>
                <a:ea typeface="+mn-ea"/>
                <a:cs typeface="+mn-cs"/>
                <a:sym typeface="Avenir Light"/>
              </a:defRPr>
            </a:lvl1pPr>
          </a:lstStyle>
          <a:p>
            <a:r>
              <a:t>–Johnny Appleseed</a:t>
            </a:r>
          </a:p>
        </p:txBody>
      </p:sp>
      <p:sp>
        <p:nvSpPr>
          <p:cNvPr id="104" name="“Type a quote here.”"/>
          <p:cNvSpPr txBox="1">
            <a:spLocks noGrp="1"/>
          </p:cNvSpPr>
          <p:nvPr>
            <p:ph type="body" sz="quarter" idx="14"/>
          </p:nvPr>
        </p:nvSpPr>
        <p:spPr>
          <a:xfrm>
            <a:off x="1270000" y="4248150"/>
            <a:ext cx="10464800" cy="723900"/>
          </a:xfrm>
          <a:prstGeom prst="rect">
            <a:avLst/>
          </a:prstGeom>
        </p:spPr>
        <p:txBody>
          <a:bodyPr>
            <a:spAutoFit/>
          </a:bodyPr>
          <a:lstStyle>
            <a:lvl1pPr marL="0" indent="0" algn="ctr">
              <a:spcBef>
                <a:spcPts val="0"/>
              </a:spcBef>
              <a:buSzTx/>
              <a:buNone/>
              <a:defRPr>
                <a:latin typeface="+mn-lt"/>
                <a:ea typeface="+mn-ea"/>
                <a:cs typeface="+mn-cs"/>
                <a:sym typeface="Avenir Light"/>
              </a:defRPr>
            </a:lvl1pPr>
          </a:lstStyle>
          <a:p>
            <a:r>
              <a:t>“Type a quote here.” </a:t>
            </a:r>
          </a:p>
        </p:txBody>
      </p:sp>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hoto">
    <p:spTree>
      <p:nvGrpSpPr>
        <p:cNvPr id="1" name=""/>
        <p:cNvGrpSpPr/>
        <p:nvPr/>
      </p:nvGrpSpPr>
      <p:grpSpPr>
        <a:xfrm>
          <a:off x="0" y="0"/>
          <a:ext cx="0" cy="0"/>
          <a:chOff x="0" y="0"/>
          <a:chExt cx="0" cy="0"/>
        </a:xfrm>
      </p:grpSpPr>
      <p:sp>
        <p:nvSpPr>
          <p:cNvPr id="112" name="–Johnny Appleseed"/>
          <p:cNvSpPr txBox="1">
            <a:spLocks noGrp="1"/>
          </p:cNvSpPr>
          <p:nvPr>
            <p:ph type="body" sz="quarter" idx="13"/>
          </p:nvPr>
        </p:nvSpPr>
        <p:spPr>
          <a:xfrm>
            <a:off x="1270000" y="2959100"/>
            <a:ext cx="10464800" cy="520700"/>
          </a:xfrm>
          <a:prstGeom prst="rect">
            <a:avLst/>
          </a:prstGeom>
        </p:spPr>
        <p:txBody>
          <a:bodyPr anchor="t">
            <a:spAutoFit/>
          </a:bodyPr>
          <a:lstStyle>
            <a:lvl1pPr marL="0" indent="0" algn="ctr">
              <a:spcBef>
                <a:spcPts val="0"/>
              </a:spcBef>
              <a:buSzTx/>
              <a:buNone/>
              <a:defRPr sz="2400" cap="all" spc="384">
                <a:solidFill>
                  <a:schemeClr val="accent2">
                    <a:satOff val="44164"/>
                    <a:lumOff val="14231"/>
                  </a:schemeClr>
                </a:solidFill>
                <a:latin typeface="+mn-lt"/>
                <a:ea typeface="+mn-ea"/>
                <a:cs typeface="+mn-cs"/>
                <a:sym typeface="Avenir Light"/>
              </a:defRPr>
            </a:lvl1pPr>
          </a:lstStyle>
          <a:p>
            <a:r>
              <a:t>–Johnny Appleseed</a:t>
            </a:r>
          </a:p>
        </p:txBody>
      </p:sp>
      <p:sp>
        <p:nvSpPr>
          <p:cNvPr id="113" name="“Type a quote here.”"/>
          <p:cNvSpPr txBox="1">
            <a:spLocks noGrp="1"/>
          </p:cNvSpPr>
          <p:nvPr>
            <p:ph type="body" sz="quarter" idx="14"/>
          </p:nvPr>
        </p:nvSpPr>
        <p:spPr>
          <a:xfrm>
            <a:off x="1270000" y="1346200"/>
            <a:ext cx="10464800" cy="723900"/>
          </a:xfrm>
          <a:prstGeom prst="rect">
            <a:avLst/>
          </a:prstGeom>
        </p:spPr>
        <p:txBody>
          <a:bodyPr>
            <a:spAutoFit/>
          </a:bodyPr>
          <a:lstStyle>
            <a:lvl1pPr marL="0" indent="0" algn="ctr">
              <a:spcBef>
                <a:spcPts val="0"/>
              </a:spcBef>
              <a:buSzTx/>
              <a:buNone/>
              <a:defRPr>
                <a:latin typeface="+mn-lt"/>
                <a:ea typeface="+mn-ea"/>
                <a:cs typeface="+mn-cs"/>
                <a:sym typeface="Avenir Light"/>
              </a:defRPr>
            </a:lvl1pPr>
          </a:lstStyle>
          <a:p>
            <a:r>
              <a:t>“Type a quote here.” </a:t>
            </a:r>
          </a:p>
        </p:txBody>
      </p:sp>
      <p:sp>
        <p:nvSpPr>
          <p:cNvPr id="114" name="Image"/>
          <p:cNvSpPr>
            <a:spLocks noGrp="1"/>
          </p:cNvSpPr>
          <p:nvPr>
            <p:ph type="pic" idx="15"/>
          </p:nvPr>
        </p:nvSpPr>
        <p:spPr>
          <a:xfrm>
            <a:off x="0" y="3570816"/>
            <a:ext cx="13128426" cy="7150101"/>
          </a:xfrm>
          <a:prstGeom prst="rect">
            <a:avLst/>
          </a:prstGeom>
        </p:spPr>
        <p:txBody>
          <a:bodyPr lIns="91439" tIns="45719" rIns="91439" bIns="45719" anchor="t">
            <a:noAutofit/>
          </a:bodyPr>
          <a:lstStyle/>
          <a:p>
            <a:endParaRPr/>
          </a:p>
        </p:txBody>
      </p:sp>
      <p:sp>
        <p:nvSpPr>
          <p:cNvPr id="1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2" name="Image"/>
          <p:cNvSpPr>
            <a:spLocks noGrp="1"/>
          </p:cNvSpPr>
          <p:nvPr>
            <p:ph type="pic" idx="13"/>
          </p:nvPr>
        </p:nvSpPr>
        <p:spPr>
          <a:xfrm>
            <a:off x="-594281" y="-25301"/>
            <a:ext cx="14181306" cy="9805360"/>
          </a:xfrm>
          <a:prstGeom prst="rect">
            <a:avLst/>
          </a:prstGeom>
        </p:spPr>
        <p:txBody>
          <a:bodyPr lIns="91439" tIns="45719" rIns="91439" bIns="45719" anchor="t">
            <a:noAutofit/>
          </a:bodyPr>
          <a:lstStyle/>
          <a:p>
            <a:endParaRPr/>
          </a:p>
        </p:txBody>
      </p:sp>
      <p:sp>
        <p:nvSpPr>
          <p:cNvPr id="1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17000" r="-17000"/>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60400" y="609600"/>
            <a:ext cx="11684000" cy="1422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660400" y="2019300"/>
            <a:ext cx="11684000" cy="6718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11897" y="9258299"/>
            <a:ext cx="352045" cy="419101"/>
          </a:xfrm>
          <a:prstGeom prst="rect">
            <a:avLst/>
          </a:prstGeom>
          <a:ln w="12700">
            <a:miter lim="400000"/>
          </a:ln>
        </p:spPr>
        <p:txBody>
          <a:bodyPr wrap="none" lIns="50800" tIns="50800" rIns="50800" bIns="50800" anchor="ctr">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spd="med"/>
  <p:txStyles>
    <p:titleStyle>
      <a:lvl1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1pPr>
      <a:lvl2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2pPr>
      <a:lvl3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3pPr>
      <a:lvl4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4pPr>
      <a:lvl5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5pPr>
      <a:lvl6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6pPr>
      <a:lvl7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7pPr>
      <a:lvl8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8pPr>
      <a:lvl9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9pPr>
    </p:titleStyle>
    <p:bodyStyle>
      <a:lvl1pPr marL="4699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1pPr>
      <a:lvl2pPr marL="9398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2pPr>
      <a:lvl3pPr marL="14097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3pPr>
      <a:lvl4pPr marL="18796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4pPr>
      <a:lvl5pPr marL="23495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5pPr>
      <a:lvl6pPr marL="28194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6pPr>
      <a:lvl7pPr marL="32893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7pPr>
      <a:lvl8pPr marL="37592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8pPr>
      <a:lvl9pPr marL="42291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www.gsbe.co.uk/grammar-commas-and-full-stops.html"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4">
            <a:extLst>
              <a:ext uri="{FF2B5EF4-FFF2-40B4-BE49-F238E27FC236}">
                <a16:creationId xmlns:a16="http://schemas.microsoft.com/office/drawing/2014/main" id="{E4780E36-5565-4874-AE2E-7DC75E4B4D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528673" y="391886"/>
            <a:ext cx="3947454" cy="20378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sp>
        <p:nvSpPr>
          <p:cNvPr id="2" name="TextBox 1">
            <a:extLst>
              <a:ext uri="{FF2B5EF4-FFF2-40B4-BE49-F238E27FC236}">
                <a16:creationId xmlns:a16="http://schemas.microsoft.com/office/drawing/2014/main" id="{1AF462BD-ECAE-DA88-F8E3-72D168F69A32}"/>
              </a:ext>
            </a:extLst>
          </p:cNvPr>
          <p:cNvSpPr txBox="1"/>
          <p:nvPr/>
        </p:nvSpPr>
        <p:spPr>
          <a:xfrm flipH="1">
            <a:off x="1342678" y="2363291"/>
            <a:ext cx="10570647" cy="50270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endParaRPr lang="en-US" sz="7000" b="1" dirty="0">
              <a:solidFill>
                <a:schemeClr val="bg1"/>
              </a:solidFill>
            </a:endParaRPr>
          </a:p>
          <a:p>
            <a:pPr marL="0" marR="0" indent="0" defTabSz="584200" rtl="0" fontAlgn="auto" latinLnBrk="0" hangingPunct="0">
              <a:lnSpc>
                <a:spcPct val="100000"/>
              </a:lnSpc>
              <a:spcBef>
                <a:spcPts val="0"/>
              </a:spcBef>
              <a:spcAft>
                <a:spcPts val="0"/>
              </a:spcAft>
              <a:buClrTx/>
              <a:buSzTx/>
              <a:buFontTx/>
              <a:buNone/>
              <a:tabLst/>
            </a:pPr>
            <a:r>
              <a:rPr lang="en-US" sz="7000" b="1" dirty="0">
                <a:solidFill>
                  <a:schemeClr val="accent1"/>
                </a:solidFill>
              </a:rPr>
              <a:t>Punctuation: A Tool for Effective Writing</a:t>
            </a:r>
            <a:endParaRPr kumimoji="0" lang="en-US" sz="7000" b="1" i="0" u="none" strike="noStrike" cap="none" spc="0" normalizeH="0" baseline="0" dirty="0">
              <a:ln>
                <a:noFill/>
              </a:ln>
              <a:solidFill>
                <a:schemeClr val="accent1"/>
              </a:solidFill>
              <a:effectLst/>
              <a:uFillTx/>
              <a:latin typeface="+mn-lt"/>
              <a:ea typeface="+mn-ea"/>
              <a:cs typeface="+mn-cs"/>
              <a:sym typeface="Avenir Light"/>
            </a:endParaRPr>
          </a:p>
          <a:p>
            <a:pPr marL="0" marR="0" indent="0" defTabSz="584200" rtl="0" fontAlgn="auto" latinLnBrk="0" hangingPunct="0">
              <a:lnSpc>
                <a:spcPct val="100000"/>
              </a:lnSpc>
              <a:spcBef>
                <a:spcPts val="0"/>
              </a:spcBef>
              <a:spcAft>
                <a:spcPts val="0"/>
              </a:spcAft>
              <a:buClrTx/>
              <a:buSzTx/>
              <a:buFontTx/>
              <a:buNone/>
              <a:tabLst/>
            </a:pPr>
            <a:endParaRPr lang="en-US" sz="7000" b="1" dirty="0">
              <a:solidFill>
                <a:schemeClr val="bg1"/>
              </a:solidFill>
            </a:endParaRPr>
          </a:p>
          <a:p>
            <a:pPr marL="0" marR="0" indent="0" algn="r" defTabSz="584200" rtl="0" fontAlgn="auto" latinLnBrk="0" hangingPunct="0">
              <a:lnSpc>
                <a:spcPct val="100000"/>
              </a:lnSpc>
              <a:spcBef>
                <a:spcPts val="0"/>
              </a:spcBef>
              <a:spcAft>
                <a:spcPts val="0"/>
              </a:spcAft>
              <a:buClrTx/>
              <a:buSzTx/>
              <a:buFontTx/>
              <a:buNone/>
              <a:tabLst/>
            </a:pPr>
            <a:r>
              <a:rPr kumimoji="0" lang="en-US" b="1" i="0" u="none" strike="noStrike" cap="none" spc="0" normalizeH="0" baseline="0" dirty="0">
                <a:ln>
                  <a:noFill/>
                </a:ln>
                <a:solidFill>
                  <a:schemeClr val="bg1"/>
                </a:solidFill>
                <a:effectLst/>
                <a:uFillTx/>
                <a:latin typeface="+mn-lt"/>
                <a:ea typeface="+mn-ea"/>
                <a:cs typeface="+mn-cs"/>
                <a:sym typeface="Avenir Light"/>
              </a:rPr>
              <a:t>		Seun Adeleke, PhD</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490331"/>
            <a:ext cx="11684000" cy="79513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b="1" dirty="0">
                <a:solidFill>
                  <a:schemeClr val="accent1"/>
                </a:solidFill>
              </a:rPr>
              <a:t>PUNCTUATION MARKS</a:t>
            </a: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660400" y="1349513"/>
            <a:ext cx="12048435" cy="7054574"/>
          </a:xfrm>
          <a:prstGeom prst="rect">
            <a:avLst/>
          </a:prstGeom>
        </p:spPr>
        <p:txBody>
          <a:bodyPr>
            <a:noAutofit/>
          </a:bodyPr>
          <a:lstStyle/>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r>
              <a:rPr lang="en-US" sz="3800" dirty="0">
                <a:solidFill>
                  <a:schemeClr val="bg1"/>
                </a:solidFill>
                <a:latin typeface="Times New Roman" panose="02020603050405020304" pitchFamily="18" charset="0"/>
                <a:cs typeface="Times New Roman" panose="02020603050405020304" pitchFamily="18" charset="0"/>
              </a:rPr>
              <a:t>They are used to indicate the meaning of a grammatical structure.</a:t>
            </a:r>
          </a:p>
          <a:p>
            <a:pPr algn="just"/>
            <a:r>
              <a:rPr lang="en-US" sz="3800" dirty="0">
                <a:solidFill>
                  <a:schemeClr val="bg1"/>
                </a:solidFill>
                <a:latin typeface="Times New Roman" panose="02020603050405020304" pitchFamily="18" charset="0"/>
                <a:cs typeface="Times New Roman" panose="02020603050405020304" pitchFamily="18" charset="0"/>
              </a:rPr>
              <a:t>They express the grammatical function of a particular structure. </a:t>
            </a:r>
          </a:p>
          <a:p>
            <a:pPr algn="just"/>
            <a:r>
              <a:rPr lang="en-US" sz="3800" dirty="0">
                <a:solidFill>
                  <a:schemeClr val="bg1"/>
                </a:solidFill>
                <a:latin typeface="Times New Roman" panose="02020603050405020304" pitchFamily="18" charset="0"/>
                <a:cs typeface="Times New Roman" panose="02020603050405020304" pitchFamily="18" charset="0"/>
              </a:rPr>
              <a:t>Is the structure a question, statement, or exclamation?</a:t>
            </a:r>
          </a:p>
          <a:p>
            <a:pPr algn="just"/>
            <a:r>
              <a:rPr lang="en-US" sz="3800" dirty="0">
                <a:solidFill>
                  <a:schemeClr val="bg1"/>
                </a:solidFill>
                <a:latin typeface="Times New Roman" panose="02020603050405020304" pitchFamily="18" charset="0"/>
                <a:cs typeface="Times New Roman" panose="02020603050405020304" pitchFamily="18" charset="0"/>
              </a:rPr>
              <a:t>There are approximately 14 punctuation marks in the English language.</a:t>
            </a:r>
          </a:p>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endParaRPr lang="en-US" sz="3800" dirty="0">
              <a:solidFill>
                <a:schemeClr val="bg1"/>
              </a:solidFill>
              <a:latin typeface="Times New Roman" panose="02020603050405020304" pitchFamily="18" charset="0"/>
              <a:cs typeface="Times New Roman" panose="02020603050405020304" pitchFamily="18" charset="0"/>
            </a:endParaRPr>
          </a:p>
          <a:p>
            <a:endParaRPr lang="en-US" sz="38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490331"/>
            <a:ext cx="11684000" cy="79513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b="1" dirty="0">
                <a:solidFill>
                  <a:schemeClr val="accent1"/>
                </a:solidFill>
              </a:rPr>
              <a:t>PUNCTUATION MARKS</a:t>
            </a: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660400" y="1349513"/>
            <a:ext cx="12048435" cy="7054574"/>
          </a:xfrm>
          <a:prstGeom prst="rect">
            <a:avLst/>
          </a:prstGeom>
        </p:spPr>
        <p:txBody>
          <a:bodyPr>
            <a:noAutofit/>
          </a:bodyPr>
          <a:lstStyle/>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r>
              <a:rPr lang="en-US" sz="3800" dirty="0">
                <a:solidFill>
                  <a:schemeClr val="bg1"/>
                </a:solidFill>
                <a:latin typeface="Times New Roman" panose="02020603050405020304" pitchFamily="18" charset="0"/>
                <a:cs typeface="Times New Roman" panose="02020603050405020304" pitchFamily="18" charset="0"/>
              </a:rPr>
              <a:t>They are used to indicate the meaning of a grammatical structure.</a:t>
            </a:r>
          </a:p>
          <a:p>
            <a:pPr algn="just"/>
            <a:r>
              <a:rPr lang="en-US" sz="3800" dirty="0">
                <a:solidFill>
                  <a:schemeClr val="bg1"/>
                </a:solidFill>
                <a:latin typeface="Times New Roman" panose="02020603050405020304" pitchFamily="18" charset="0"/>
                <a:cs typeface="Times New Roman" panose="02020603050405020304" pitchFamily="18" charset="0"/>
              </a:rPr>
              <a:t>They express the grammatical function of a particular structure. </a:t>
            </a:r>
          </a:p>
          <a:p>
            <a:pPr algn="just"/>
            <a:r>
              <a:rPr lang="en-US" sz="3800" dirty="0">
                <a:solidFill>
                  <a:schemeClr val="bg1"/>
                </a:solidFill>
                <a:latin typeface="Times New Roman" panose="02020603050405020304" pitchFamily="18" charset="0"/>
                <a:cs typeface="Times New Roman" panose="02020603050405020304" pitchFamily="18" charset="0"/>
              </a:rPr>
              <a:t>Is the structure a question, statement, or exclamation?</a:t>
            </a:r>
          </a:p>
          <a:p>
            <a:pPr algn="just"/>
            <a:r>
              <a:rPr lang="en-US" sz="3800" dirty="0">
                <a:solidFill>
                  <a:schemeClr val="bg1"/>
                </a:solidFill>
                <a:latin typeface="Times New Roman" panose="02020603050405020304" pitchFamily="18" charset="0"/>
                <a:cs typeface="Times New Roman" panose="02020603050405020304" pitchFamily="18" charset="0"/>
              </a:rPr>
              <a:t>There are approximately 14 punctuation marks in the English language.</a:t>
            </a:r>
          </a:p>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endParaRPr lang="en-US" sz="3800" dirty="0">
              <a:solidFill>
                <a:schemeClr val="bg1"/>
              </a:solidFill>
              <a:latin typeface="Times New Roman" panose="02020603050405020304" pitchFamily="18" charset="0"/>
              <a:cs typeface="Times New Roman" panose="02020603050405020304" pitchFamily="18" charset="0"/>
            </a:endParaRPr>
          </a:p>
          <a:p>
            <a:pPr algn="just"/>
            <a:endParaRPr lang="en-US" sz="3800" dirty="0">
              <a:solidFill>
                <a:schemeClr val="bg1"/>
              </a:solidFill>
              <a:latin typeface="Times New Roman" panose="02020603050405020304" pitchFamily="18" charset="0"/>
              <a:cs typeface="Times New Roman" panose="02020603050405020304" pitchFamily="18" charset="0"/>
            </a:endParaRPr>
          </a:p>
          <a:p>
            <a:endParaRPr lang="en-US" sz="3800" dirty="0">
              <a:solidFill>
                <a:schemeClr val="bg1"/>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1FC50DAD-C801-B00E-B171-E7065091AFFD}"/>
              </a:ext>
            </a:extLst>
          </p:cNvPr>
          <p:cNvPicPr>
            <a:picLocks noChangeAspect="1"/>
          </p:cNvPicPr>
          <p:nvPr/>
        </p:nvPicPr>
        <p:blipFill>
          <a:blip r:embed="rId2"/>
          <a:stretch>
            <a:fillRect/>
          </a:stretch>
        </p:blipFill>
        <p:spPr>
          <a:xfrm>
            <a:off x="0" y="-1"/>
            <a:ext cx="13004799" cy="8882743"/>
          </a:xfrm>
          <a:prstGeom prst="rect">
            <a:avLst/>
          </a:prstGeom>
        </p:spPr>
      </p:pic>
    </p:spTree>
    <p:extLst>
      <p:ext uri="{BB962C8B-B14F-4D97-AF65-F5344CB8AC3E}">
        <p14:creationId xmlns:p14="http://schemas.microsoft.com/office/powerpoint/2010/main" val="103712239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490331"/>
            <a:ext cx="11684000" cy="1625852"/>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5500" b="1" dirty="0">
                <a:solidFill>
                  <a:schemeClr val="accent1"/>
                </a:solidFill>
              </a:rPr>
              <a:t>A COMMA (,)</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660400" y="1084532"/>
            <a:ext cx="12048435" cy="7054574"/>
          </a:xfrm>
          <a:prstGeom prst="rect">
            <a:avLst/>
          </a:prstGeom>
        </p:spPr>
        <p:txBody>
          <a:bodyPr>
            <a:noAutofit/>
          </a:bodyPr>
          <a:lstStyle/>
          <a:p>
            <a:pPr algn="just"/>
            <a:r>
              <a:rPr lang="en-US" sz="4000" dirty="0">
                <a:solidFill>
                  <a:schemeClr val="bg1"/>
                </a:solidFill>
                <a:latin typeface="Times New Roman" panose="02020603050405020304" pitchFamily="18" charset="0"/>
                <a:cs typeface="Times New Roman" panose="02020603050405020304" pitchFamily="18" charset="0"/>
              </a:rPr>
              <a:t>A comma indicates a short pause in a sentence and can be used to clarify meaning.</a:t>
            </a:r>
          </a:p>
          <a:p>
            <a:pPr algn="just"/>
            <a:r>
              <a:rPr lang="en-US" sz="4000" dirty="0">
                <a:solidFill>
                  <a:schemeClr val="bg1"/>
                </a:solidFill>
                <a:latin typeface="Times New Roman" panose="02020603050405020304" pitchFamily="18" charset="0"/>
                <a:cs typeface="Times New Roman" panose="02020603050405020304" pitchFamily="18" charset="0"/>
              </a:rPr>
              <a:t>The uses of commas are sometimes controversial, there is no agreed set of rules (Sandra Scary and John Scary 2005).</a:t>
            </a:r>
          </a:p>
          <a:p>
            <a:endParaRPr lang="en-US" sz="3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842950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490331"/>
            <a:ext cx="11684000" cy="1625852"/>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USES OF A COMMA (,)</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370051" y="1842178"/>
            <a:ext cx="12264698" cy="7054574"/>
          </a:xfrm>
          <a:prstGeom prst="rect">
            <a:avLst/>
          </a:prstGeom>
        </p:spPr>
        <p:txBody>
          <a:bodyPr>
            <a:noAutofit/>
          </a:bodyPr>
          <a:lstStyle/>
          <a:p>
            <a:pPr algn="just"/>
            <a:r>
              <a:rPr lang="en-US" sz="3500" dirty="0">
                <a:solidFill>
                  <a:schemeClr val="bg1"/>
                </a:solidFill>
                <a:latin typeface="Times New Roman" panose="02020603050405020304" pitchFamily="18" charset="0"/>
                <a:cs typeface="Times New Roman" panose="02020603050405020304" pitchFamily="18" charset="0"/>
              </a:rPr>
              <a:t>To separate three or more items in a sequence He bought toys, fruits, and a golden pen.</a:t>
            </a:r>
          </a:p>
          <a:p>
            <a:endParaRPr lang="en-US" sz="3500" dirty="0">
              <a:solidFill>
                <a:schemeClr val="bg1"/>
              </a:solidFill>
              <a:latin typeface="Times New Roman" panose="02020603050405020304" pitchFamily="18" charset="0"/>
              <a:cs typeface="Times New Roman" panose="02020603050405020304" pitchFamily="18" charset="0"/>
            </a:endParaRPr>
          </a:p>
          <a:p>
            <a:r>
              <a:rPr lang="en-US" sz="3500" dirty="0">
                <a:solidFill>
                  <a:schemeClr val="bg1"/>
                </a:solidFill>
                <a:latin typeface="Times New Roman" panose="02020603050405020304" pitchFamily="18" charset="0"/>
                <a:cs typeface="Times New Roman" panose="02020603050405020304" pitchFamily="18" charset="0"/>
              </a:rPr>
              <a:t>When two simple sentences are joined with a coordinator (and, but, for, nor, or, so, yet), a comma is placed before the conjunction. </a:t>
            </a:r>
          </a:p>
          <a:p>
            <a:pPr marL="0" indent="0">
              <a:buNone/>
            </a:pPr>
            <a:r>
              <a:rPr lang="en-US" sz="3500" u="sng" dirty="0">
                <a:solidFill>
                  <a:schemeClr val="bg1"/>
                </a:solidFill>
                <a:latin typeface="Times New Roman" panose="02020603050405020304" pitchFamily="18" charset="0"/>
                <a:cs typeface="Times New Roman" panose="02020603050405020304" pitchFamily="18" charset="0"/>
              </a:rPr>
              <a:t> Examples</a:t>
            </a:r>
            <a:br>
              <a:rPr lang="en-US" sz="3500" u="sng" dirty="0">
                <a:solidFill>
                  <a:schemeClr val="bg1"/>
                </a:solidFill>
                <a:latin typeface="Times New Roman" panose="02020603050405020304" pitchFamily="18" charset="0"/>
                <a:cs typeface="Times New Roman" panose="02020603050405020304" pitchFamily="18" charset="0"/>
              </a:rPr>
            </a:br>
            <a:r>
              <a:rPr lang="en-US" sz="3500" dirty="0">
                <a:solidFill>
                  <a:schemeClr val="bg1"/>
                </a:solidFill>
                <a:latin typeface="Times New Roman" panose="02020603050405020304" pitchFamily="18" charset="0"/>
                <a:cs typeface="Times New Roman" panose="02020603050405020304" pitchFamily="18" charset="0"/>
              </a:rPr>
              <a:t>Many people showed interest, but few took the necessary steps.</a:t>
            </a:r>
            <a:endParaRPr lang="en-US" sz="3500" u="sng"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51909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331305"/>
            <a:ext cx="11684000" cy="1625852"/>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USES OF A COMMA (,)</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354842" y="1554795"/>
            <a:ext cx="12649958" cy="7054574"/>
          </a:xfrm>
          <a:prstGeom prst="rect">
            <a:avLst/>
          </a:prstGeom>
        </p:spPr>
        <p:txBody>
          <a:bodyPr>
            <a:noAutofit/>
          </a:bodyPr>
          <a:lstStyle/>
          <a:p>
            <a:pPr algn="just"/>
            <a:r>
              <a:rPr lang="en-US" sz="3600" dirty="0">
                <a:solidFill>
                  <a:schemeClr val="bg1"/>
                </a:solidFill>
                <a:latin typeface="Times New Roman" panose="02020603050405020304" pitchFamily="18" charset="0"/>
                <a:cs typeface="Times New Roman" panose="02020603050405020304" pitchFamily="18" charset="0"/>
              </a:rPr>
              <a:t>To separate adjectives that qualify a noun: This is my favorite, green coat.</a:t>
            </a:r>
          </a:p>
          <a:p>
            <a:pPr algn="just"/>
            <a:r>
              <a:rPr lang="en-US" sz="3600" dirty="0">
                <a:solidFill>
                  <a:schemeClr val="bg1"/>
                </a:solidFill>
                <a:latin typeface="Times New Roman" panose="02020603050405020304" pitchFamily="18" charset="0"/>
                <a:cs typeface="Times New Roman" panose="02020603050405020304" pitchFamily="18" charset="0"/>
              </a:rPr>
              <a:t>Avoid a comma when the adjectives are often used together. Example: He took a long hot bath. (GSBE)</a:t>
            </a:r>
          </a:p>
          <a:p>
            <a:pPr algn="just"/>
            <a:r>
              <a:rPr lang="en-US" sz="3600" dirty="0">
                <a:solidFill>
                  <a:schemeClr val="bg1"/>
                </a:solidFill>
                <a:latin typeface="Times New Roman" panose="02020603050405020304" pitchFamily="18" charset="0"/>
                <a:cs typeface="Times New Roman" panose="02020603050405020304" pitchFamily="18" charset="0"/>
              </a:rPr>
              <a:t>To set off dates (note the difference between British and American styles of writing dates), addresses, and geographical names: Today is Monday, March 18, 2024.  </a:t>
            </a:r>
          </a:p>
          <a:p>
            <a:pPr marL="0" indent="0" algn="just">
              <a:buNone/>
            </a:pPr>
            <a:r>
              <a:rPr lang="en-US" sz="3600" dirty="0">
                <a:solidFill>
                  <a:schemeClr val="bg1"/>
                </a:solidFill>
                <a:latin typeface="Times New Roman" panose="02020603050405020304" pitchFamily="18" charset="0"/>
                <a:cs typeface="Times New Roman" panose="02020603050405020304" pitchFamily="18" charset="0"/>
              </a:rPr>
              <a:t>	Monday, 18 March 2024 (British)</a:t>
            </a:r>
          </a:p>
          <a:p>
            <a:pPr algn="just"/>
            <a:r>
              <a:rPr lang="en-US" sz="3600" dirty="0">
                <a:solidFill>
                  <a:schemeClr val="bg1"/>
                </a:solidFill>
                <a:latin typeface="Times New Roman" panose="02020603050405020304" pitchFamily="18" charset="0"/>
                <a:cs typeface="Times New Roman" panose="02020603050405020304" pitchFamily="18" charset="0"/>
              </a:rPr>
              <a:t>I studied English at the American University of Nigeria, Yola, Adamawa. </a:t>
            </a:r>
          </a:p>
        </p:txBody>
      </p:sp>
    </p:spTree>
    <p:extLst>
      <p:ext uri="{BB962C8B-B14F-4D97-AF65-F5344CB8AC3E}">
        <p14:creationId xmlns:p14="http://schemas.microsoft.com/office/powerpoint/2010/main" val="428116050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331305"/>
            <a:ext cx="11684000" cy="1625852"/>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USES OF A COMMA (,)</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354842" y="1554795"/>
            <a:ext cx="12649958" cy="7054574"/>
          </a:xfrm>
          <a:prstGeom prst="rect">
            <a:avLst/>
          </a:prstGeom>
        </p:spPr>
        <p:txBody>
          <a:bodyPr>
            <a:noAutofit/>
          </a:bodyPr>
          <a:lstStyle/>
          <a:p>
            <a:pPr marL="0" indent="0" algn="just">
              <a:buNone/>
            </a:pPr>
            <a:endParaRPr lang="en-US" sz="3500" dirty="0">
              <a:solidFill>
                <a:schemeClr val="bg1"/>
              </a:solidFill>
              <a:latin typeface="Times New Roman" panose="02020603050405020304" pitchFamily="18" charset="0"/>
              <a:cs typeface="Times New Roman" panose="02020603050405020304" pitchFamily="18" charset="0"/>
            </a:endParaRPr>
          </a:p>
          <a:p>
            <a:pPr marL="0" indent="0" algn="just">
              <a:buNone/>
            </a:pPr>
            <a:endParaRPr lang="en-US" sz="3500" dirty="0">
              <a:solidFill>
                <a:schemeClr val="bg1"/>
              </a:solidFill>
              <a:latin typeface="Times New Roman" panose="02020603050405020304" pitchFamily="18" charset="0"/>
              <a:cs typeface="Times New Roman" panose="02020603050405020304" pitchFamily="18" charset="0"/>
            </a:endParaRPr>
          </a:p>
          <a:p>
            <a:pPr algn="just"/>
            <a:r>
              <a:rPr lang="en-US" sz="3500" dirty="0">
                <a:solidFill>
                  <a:schemeClr val="bg1"/>
                </a:solidFill>
                <a:latin typeface="Times New Roman" panose="02020603050405020304" pitchFamily="18" charset="0"/>
                <a:cs typeface="Times New Roman" panose="02020603050405020304" pitchFamily="18" charset="0"/>
              </a:rPr>
              <a:t>After a dependent clause that starts a sentence:</a:t>
            </a:r>
          </a:p>
          <a:p>
            <a:pPr marL="0" indent="0" algn="just">
              <a:buNone/>
            </a:pPr>
            <a:r>
              <a:rPr lang="en-US" sz="3500" dirty="0">
                <a:solidFill>
                  <a:schemeClr val="bg1"/>
                </a:solidFill>
                <a:latin typeface="Times New Roman" panose="02020603050405020304" pitchFamily="18" charset="0"/>
                <a:cs typeface="Times New Roman" panose="02020603050405020304" pitchFamily="18" charset="0"/>
              </a:rPr>
              <a:t>Although she came late for the test, she passed excellently.</a:t>
            </a:r>
          </a:p>
          <a:p>
            <a:pPr algn="just"/>
            <a:r>
              <a:rPr lang="en-US" sz="3500" dirty="0">
                <a:solidFill>
                  <a:schemeClr val="bg1"/>
                </a:solidFill>
                <a:latin typeface="Times New Roman" panose="02020603050405020304" pitchFamily="18" charset="0"/>
                <a:cs typeface="Times New Roman" panose="02020603050405020304" pitchFamily="18" charset="0"/>
              </a:rPr>
              <a:t>The position of a comma can change the meaning of a grammatical structure (Field 2009).</a:t>
            </a:r>
          </a:p>
          <a:p>
            <a:pPr marL="0" indent="0" algn="just">
              <a:buNone/>
            </a:pPr>
            <a:r>
              <a:rPr lang="en-US" sz="3500" dirty="0">
                <a:solidFill>
                  <a:schemeClr val="bg1"/>
                </a:solidFill>
                <a:latin typeface="Times New Roman" panose="02020603050405020304" pitchFamily="18" charset="0"/>
                <a:cs typeface="Times New Roman" panose="02020603050405020304" pitchFamily="18" charset="0"/>
              </a:rPr>
              <a:t>As mentioned, first impressions can be misleading.</a:t>
            </a:r>
          </a:p>
          <a:p>
            <a:pPr marL="0" indent="0" algn="just">
              <a:buNone/>
            </a:pPr>
            <a:r>
              <a:rPr lang="en-US" sz="3500" dirty="0">
                <a:solidFill>
                  <a:schemeClr val="bg1"/>
                </a:solidFill>
                <a:latin typeface="Times New Roman" panose="02020603050405020304" pitchFamily="18" charset="0"/>
                <a:cs typeface="Times New Roman" panose="02020603050405020304" pitchFamily="18" charset="0"/>
              </a:rPr>
              <a:t>As mentioned first, impressions can be misleading.</a:t>
            </a:r>
          </a:p>
          <a:p>
            <a:pPr algn="just"/>
            <a:r>
              <a:rPr lang="en-US" sz="3500" dirty="0">
                <a:solidFill>
                  <a:schemeClr val="bg1"/>
                </a:solidFill>
                <a:latin typeface="Times New Roman" panose="02020603050405020304" pitchFamily="18" charset="0"/>
                <a:cs typeface="Times New Roman" panose="02020603050405020304" pitchFamily="18" charset="0"/>
              </a:rPr>
              <a:t>When addressing a person by name: Caine, where are you?</a:t>
            </a:r>
          </a:p>
          <a:p>
            <a:pPr algn="just"/>
            <a:r>
              <a:rPr lang="en-US" sz="3500" dirty="0">
                <a:solidFill>
                  <a:schemeClr val="bg1"/>
                </a:solidFill>
                <a:latin typeface="Times New Roman" panose="02020603050405020304" pitchFamily="18" charset="0"/>
                <a:cs typeface="Times New Roman" panose="02020603050405020304" pitchFamily="18" charset="0"/>
              </a:rPr>
              <a:t>To separate direct speech: ‘I can’t,’ she replied.</a:t>
            </a:r>
          </a:p>
          <a:p>
            <a:pPr algn="just"/>
            <a:endParaRPr lang="en-US" sz="3500" dirty="0">
              <a:solidFill>
                <a:schemeClr val="bg1"/>
              </a:solidFill>
              <a:latin typeface="Times New Roman" panose="02020603050405020304" pitchFamily="18" charset="0"/>
              <a:cs typeface="Times New Roman" panose="02020603050405020304" pitchFamily="18" charset="0"/>
            </a:endParaRPr>
          </a:p>
          <a:p>
            <a:endParaRPr lang="en-US" sz="3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65288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331305"/>
            <a:ext cx="11684000" cy="1625852"/>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USES OF A COMMA (,)</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354842" y="1554795"/>
            <a:ext cx="12649958" cy="7054574"/>
          </a:xfrm>
          <a:prstGeom prst="rect">
            <a:avLst/>
          </a:prstGeom>
        </p:spPr>
        <p:txBody>
          <a:bodyPr>
            <a:noAutofit/>
          </a:bodyPr>
          <a:lstStyle/>
          <a:p>
            <a:pPr algn="just"/>
            <a:r>
              <a:rPr lang="en-US" sz="3500" dirty="0">
                <a:solidFill>
                  <a:schemeClr val="bg1"/>
                </a:solidFill>
                <a:latin typeface="Times New Roman" panose="02020603050405020304" pitchFamily="18" charset="0"/>
                <a:cs typeface="Times New Roman" panose="02020603050405020304" pitchFamily="18" charset="0"/>
              </a:rPr>
              <a:t>To set off parenthetical comments</a:t>
            </a:r>
          </a:p>
          <a:p>
            <a:pPr marL="0" indent="0" algn="just">
              <a:buNone/>
            </a:pPr>
            <a:r>
              <a:rPr lang="en-US" sz="3500" dirty="0">
                <a:solidFill>
                  <a:schemeClr val="bg1"/>
                </a:solidFill>
                <a:latin typeface="Times New Roman" panose="02020603050405020304" pitchFamily="18" charset="0"/>
                <a:cs typeface="Times New Roman" panose="02020603050405020304" pitchFamily="18" charset="0"/>
              </a:rPr>
              <a:t>His statement</a:t>
            </a:r>
            <a:r>
              <a:rPr lang="en-US" sz="3500" u="sng" dirty="0">
                <a:solidFill>
                  <a:schemeClr val="bg1"/>
                </a:solidFill>
                <a:latin typeface="Times New Roman" panose="02020603050405020304" pitchFamily="18" charset="0"/>
                <a:cs typeface="Times New Roman" panose="02020603050405020304" pitchFamily="18" charset="0"/>
              </a:rPr>
              <a:t>, I observed,</a:t>
            </a:r>
            <a:r>
              <a:rPr lang="en-US" sz="3500" dirty="0">
                <a:solidFill>
                  <a:schemeClr val="bg1"/>
                </a:solidFill>
                <a:latin typeface="Times New Roman" panose="02020603050405020304" pitchFamily="18" charset="0"/>
                <a:cs typeface="Times New Roman" panose="02020603050405020304" pitchFamily="18" charset="0"/>
              </a:rPr>
              <a:t> was erratic.</a:t>
            </a:r>
          </a:p>
          <a:p>
            <a:pPr marL="0" indent="0" algn="just">
              <a:buNone/>
            </a:pPr>
            <a:r>
              <a:rPr lang="en-US" sz="3500" dirty="0">
                <a:solidFill>
                  <a:schemeClr val="bg1"/>
                </a:solidFill>
                <a:latin typeface="Times New Roman" panose="02020603050405020304" pitchFamily="18" charset="0"/>
                <a:cs typeface="Times New Roman" panose="02020603050405020304" pitchFamily="18" charset="0"/>
              </a:rPr>
              <a:t>Culture in African societies</a:t>
            </a:r>
            <a:r>
              <a:rPr lang="en-US" sz="3500" u="sng" dirty="0">
                <a:solidFill>
                  <a:schemeClr val="bg1"/>
                </a:solidFill>
                <a:latin typeface="Times New Roman" panose="02020603050405020304" pitchFamily="18" charset="0"/>
                <a:cs typeface="Times New Roman" panose="02020603050405020304" pitchFamily="18" charset="0"/>
              </a:rPr>
              <a:t>, I submit,</a:t>
            </a:r>
            <a:r>
              <a:rPr lang="en-US" sz="3500" dirty="0">
                <a:solidFill>
                  <a:schemeClr val="bg1"/>
                </a:solidFill>
                <a:latin typeface="Times New Roman" panose="02020603050405020304" pitchFamily="18" charset="0"/>
                <a:cs typeface="Times New Roman" panose="02020603050405020304" pitchFamily="18" charset="0"/>
              </a:rPr>
              <a:t> should be pluralized. </a:t>
            </a:r>
          </a:p>
          <a:p>
            <a:pPr algn="just"/>
            <a:r>
              <a:rPr lang="en-US" sz="3500" dirty="0">
                <a:solidFill>
                  <a:schemeClr val="bg1"/>
                </a:solidFill>
                <a:latin typeface="Times New Roman" panose="02020603050405020304" pitchFamily="18" charset="0"/>
                <a:cs typeface="Times New Roman" panose="02020603050405020304" pitchFamily="18" charset="0"/>
              </a:rPr>
              <a:t>After an introductory phrase (if the introductory phrase is short, the comma after it is optional): </a:t>
            </a:r>
          </a:p>
          <a:p>
            <a:pPr marL="2171700" lvl="5" indent="0" algn="just">
              <a:buNone/>
            </a:pPr>
            <a:r>
              <a:rPr lang="en-US" sz="3500" dirty="0">
                <a:solidFill>
                  <a:schemeClr val="bg1"/>
                </a:solidFill>
                <a:latin typeface="Times New Roman" panose="02020603050405020304" pitchFamily="18" charset="0"/>
                <a:cs typeface="Times New Roman" panose="02020603050405020304" pitchFamily="18" charset="0"/>
              </a:rPr>
              <a:t>In this section, we discuss punctuation</a:t>
            </a:r>
          </a:p>
          <a:p>
            <a:pPr marL="2171700" lvl="5" indent="0" algn="just">
              <a:buNone/>
            </a:pPr>
            <a:r>
              <a:rPr lang="en-US" sz="3500" dirty="0">
                <a:solidFill>
                  <a:schemeClr val="bg1"/>
                </a:solidFill>
                <a:latin typeface="Times New Roman" panose="02020603050405020304" pitchFamily="18" charset="0"/>
                <a:cs typeface="Times New Roman" panose="02020603050405020304" pitchFamily="18" charset="0"/>
              </a:rPr>
              <a:t>or</a:t>
            </a:r>
          </a:p>
          <a:p>
            <a:pPr marL="2171700" lvl="5" indent="0" algn="just">
              <a:buNone/>
            </a:pPr>
            <a:r>
              <a:rPr lang="en-US" sz="3500" dirty="0">
                <a:solidFill>
                  <a:schemeClr val="bg1"/>
                </a:solidFill>
                <a:latin typeface="Times New Roman" panose="02020603050405020304" pitchFamily="18" charset="0"/>
                <a:cs typeface="Times New Roman" panose="02020603050405020304" pitchFamily="18" charset="0"/>
              </a:rPr>
              <a:t>In this section we discuss punctuation.</a:t>
            </a:r>
          </a:p>
        </p:txBody>
      </p:sp>
    </p:spTree>
    <p:extLst>
      <p:ext uri="{BB962C8B-B14F-4D97-AF65-F5344CB8AC3E}">
        <p14:creationId xmlns:p14="http://schemas.microsoft.com/office/powerpoint/2010/main" val="31480832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331305"/>
            <a:ext cx="11684000" cy="1625852"/>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USES OF A COMMA (,)</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354842" y="1554795"/>
            <a:ext cx="12649958" cy="7054574"/>
          </a:xfrm>
          <a:prstGeom prst="rect">
            <a:avLst/>
          </a:prstGeom>
        </p:spPr>
        <p:txBody>
          <a:bodyPr>
            <a:noAutofit/>
          </a:bodyPr>
          <a:lstStyle/>
          <a:p>
            <a:pPr algn="just"/>
            <a:r>
              <a:rPr lang="en-US" sz="4000" dirty="0">
                <a:solidFill>
                  <a:schemeClr val="bg1"/>
                </a:solidFill>
                <a:latin typeface="Times New Roman" panose="02020603050405020304" pitchFamily="18" charset="0"/>
                <a:cs typeface="Times New Roman" panose="02020603050405020304" pitchFamily="18" charset="0"/>
              </a:rPr>
              <a:t>To indicate contrasting phrases</a:t>
            </a:r>
          </a:p>
          <a:p>
            <a:pPr marL="0" indent="0" algn="just">
              <a:buNone/>
            </a:pPr>
            <a:r>
              <a:rPr lang="en-US" sz="4000" dirty="0">
                <a:solidFill>
                  <a:schemeClr val="bg1"/>
                </a:solidFill>
                <a:latin typeface="Times New Roman" panose="02020603050405020304" pitchFamily="18" charset="0"/>
                <a:cs typeface="Times New Roman" panose="02020603050405020304" pitchFamily="18" charset="0"/>
              </a:rPr>
              <a:t>    The student, not the teacher, reviewed the article.</a:t>
            </a:r>
          </a:p>
          <a:p>
            <a:pPr algn="just"/>
            <a:endParaRPr lang="en-US" sz="4000" dirty="0">
              <a:solidFill>
                <a:schemeClr val="bg1"/>
              </a:solidFill>
              <a:latin typeface="Times New Roman" panose="02020603050405020304" pitchFamily="18" charset="0"/>
              <a:cs typeface="Times New Roman" panose="02020603050405020304" pitchFamily="18" charset="0"/>
            </a:endParaRPr>
          </a:p>
          <a:p>
            <a:pPr algn="just"/>
            <a:endParaRPr lang="en-US" sz="4000" dirty="0">
              <a:solidFill>
                <a:schemeClr val="bg1"/>
              </a:solidFill>
              <a:latin typeface="Times New Roman" panose="02020603050405020304" pitchFamily="18" charset="0"/>
              <a:cs typeface="Times New Roman" panose="02020603050405020304" pitchFamily="18" charset="0"/>
            </a:endParaRPr>
          </a:p>
          <a:p>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227280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532486"/>
            <a:ext cx="11684000" cy="122349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USES OF A SEMICOLON (;)</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354842" y="1554795"/>
            <a:ext cx="12420632" cy="7054574"/>
          </a:xfrm>
          <a:prstGeom prst="rect">
            <a:avLst/>
          </a:prstGeom>
        </p:spPr>
        <p:txBody>
          <a:bodyPr>
            <a:noAutofit/>
          </a:bodyPr>
          <a:lstStyle/>
          <a:p>
            <a:pPr algn="just"/>
            <a:r>
              <a:rPr lang="en-US" sz="3600" dirty="0">
                <a:solidFill>
                  <a:schemeClr val="bg1"/>
                </a:solidFill>
                <a:latin typeface="Times New Roman" panose="02020603050405020304" pitchFamily="18" charset="0"/>
                <a:cs typeface="Times New Roman" panose="02020603050405020304" pitchFamily="18" charset="0"/>
              </a:rPr>
              <a:t>to separate two independent clauses that are not joined by a conjunction</a:t>
            </a:r>
          </a:p>
          <a:p>
            <a:pPr marL="0" indent="0" algn="just">
              <a:buNone/>
            </a:pPr>
            <a:r>
              <a:rPr lang="en-US" sz="3600" dirty="0">
                <a:solidFill>
                  <a:schemeClr val="bg1"/>
                </a:solidFill>
                <a:latin typeface="Times New Roman" panose="02020603050405020304" pitchFamily="18" charset="0"/>
                <a:cs typeface="Times New Roman" panose="02020603050405020304" pitchFamily="18" charset="0"/>
              </a:rPr>
              <a:t>The students wrote the test in a hurry; the teacher left after the test.</a:t>
            </a:r>
          </a:p>
          <a:p>
            <a:pPr algn="just"/>
            <a:r>
              <a:rPr lang="en-US" sz="3600" dirty="0">
                <a:solidFill>
                  <a:schemeClr val="bg1"/>
                </a:solidFill>
                <a:latin typeface="Times New Roman" panose="02020603050405020304" pitchFamily="18" charset="0"/>
                <a:cs typeface="Times New Roman" panose="02020603050405020304" pitchFamily="18" charset="0"/>
              </a:rPr>
              <a:t>to separate items in a list that already contains commas</a:t>
            </a:r>
          </a:p>
          <a:p>
            <a:pPr marL="0" indent="0" algn="just">
              <a:buNone/>
            </a:pPr>
            <a:r>
              <a:rPr lang="en-US" sz="3600" dirty="0">
                <a:solidFill>
                  <a:schemeClr val="bg1"/>
                </a:solidFill>
                <a:latin typeface="Times New Roman" panose="02020603050405020304" pitchFamily="18" charset="0"/>
                <a:cs typeface="Times New Roman" panose="02020603050405020304" pitchFamily="18" charset="0"/>
              </a:rPr>
              <a:t>The color groups were red, yellow, and blue; orange, green, and purple; or black, gray, and brown. (APA)</a:t>
            </a:r>
          </a:p>
          <a:p>
            <a:pPr algn="just"/>
            <a:r>
              <a:rPr lang="en-US" sz="3600" dirty="0">
                <a:solidFill>
                  <a:schemeClr val="bg1"/>
                </a:solidFill>
                <a:latin typeface="Times New Roman" panose="02020603050405020304" pitchFamily="18" charset="0"/>
                <a:cs typeface="Times New Roman" panose="02020603050405020304" pitchFamily="18" charset="0"/>
              </a:rPr>
              <a:t>to separate multiple parenthetical citations</a:t>
            </a:r>
          </a:p>
          <a:p>
            <a:pPr marL="0" indent="0" algn="just">
              <a:buNone/>
            </a:pPr>
            <a:r>
              <a:rPr lang="da-DK" sz="3600" dirty="0">
                <a:solidFill>
                  <a:schemeClr val="bg1"/>
                </a:solidFill>
                <a:latin typeface="Times New Roman" panose="02020603050405020304" pitchFamily="18" charset="0"/>
                <a:cs typeface="Times New Roman" panose="02020603050405020304" pitchFamily="18" charset="0"/>
              </a:rPr>
              <a:t>Gaddis, 2018; Lai et al., 2016; Williams &amp; Peng, 2019 (APA)</a:t>
            </a:r>
            <a:endParaRPr lang="en-US" sz="3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051820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532486"/>
            <a:ext cx="11684000" cy="122349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USES OF AN APOSTROPHE (‘)</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339634" y="1554795"/>
            <a:ext cx="12435840" cy="7054574"/>
          </a:xfrm>
          <a:prstGeom prst="rect">
            <a:avLst/>
          </a:prstGeom>
        </p:spPr>
        <p:txBody>
          <a:bodyPr>
            <a:noAutofit/>
          </a:bodyPr>
          <a:lstStyle/>
          <a:p>
            <a:pPr algn="just"/>
            <a:r>
              <a:rPr lang="en-US" sz="3200" dirty="0">
                <a:solidFill>
                  <a:schemeClr val="bg1"/>
                </a:solidFill>
                <a:latin typeface="Times New Roman" panose="02020603050405020304" pitchFamily="18" charset="0"/>
                <a:cs typeface="Times New Roman" panose="02020603050405020304" pitchFamily="18" charset="0"/>
              </a:rPr>
              <a:t>To indicate possession: singular – Janet’s bag, Fatima’s purse, </a:t>
            </a:r>
            <a:r>
              <a:rPr lang="en-US" sz="3200" dirty="0" err="1">
                <a:solidFill>
                  <a:schemeClr val="bg1"/>
                </a:solidFill>
                <a:latin typeface="Times New Roman" panose="02020603050405020304" pitchFamily="18" charset="0"/>
                <a:cs typeface="Times New Roman" panose="02020603050405020304" pitchFamily="18" charset="0"/>
              </a:rPr>
              <a:t>Audu’s</a:t>
            </a:r>
            <a:r>
              <a:rPr lang="en-US" sz="3200" dirty="0">
                <a:solidFill>
                  <a:schemeClr val="bg1"/>
                </a:solidFill>
                <a:latin typeface="Times New Roman" panose="02020603050405020304" pitchFamily="18" charset="0"/>
                <a:cs typeface="Times New Roman" panose="02020603050405020304" pitchFamily="18" charset="0"/>
              </a:rPr>
              <a:t> pen, dog’s tail; </a:t>
            </a:r>
          </a:p>
          <a:p>
            <a:pPr algn="just"/>
            <a:r>
              <a:rPr lang="en-US" sz="3200" dirty="0">
                <a:solidFill>
                  <a:schemeClr val="bg1"/>
                </a:solidFill>
                <a:latin typeface="Times New Roman" panose="02020603050405020304" pitchFamily="18" charset="0"/>
                <a:cs typeface="Times New Roman" panose="02020603050405020304" pitchFamily="18" charset="0"/>
              </a:rPr>
              <a:t>Plural – in irregular plurals, add ‘s: children’s toys, women’s bags</a:t>
            </a:r>
          </a:p>
          <a:p>
            <a:pPr algn="just"/>
            <a:r>
              <a:rPr lang="en-US" sz="3200" dirty="0">
                <a:solidFill>
                  <a:schemeClr val="bg1"/>
                </a:solidFill>
                <a:latin typeface="Times New Roman" panose="02020603050405020304" pitchFamily="18" charset="0"/>
                <a:cs typeface="Times New Roman" panose="02020603050405020304" pitchFamily="18" charset="0"/>
              </a:rPr>
              <a:t>In regular pluralization, add the apostrophe after the ‘s’: </a:t>
            </a:r>
            <a:r>
              <a:rPr lang="en-US" sz="3200" u="sng" dirty="0">
                <a:solidFill>
                  <a:schemeClr val="bg1"/>
                </a:solidFill>
                <a:latin typeface="Times New Roman" panose="02020603050405020304" pitchFamily="18" charset="0"/>
                <a:cs typeface="Times New Roman" panose="02020603050405020304" pitchFamily="18" charset="0"/>
              </a:rPr>
              <a:t>ladies’</a:t>
            </a:r>
            <a:r>
              <a:rPr lang="en-US" sz="3200" dirty="0">
                <a:solidFill>
                  <a:schemeClr val="bg1"/>
                </a:solidFill>
                <a:latin typeface="Times New Roman" panose="02020603050405020304" pitchFamily="18" charset="0"/>
                <a:cs typeface="Times New Roman" panose="02020603050405020304" pitchFamily="18" charset="0"/>
              </a:rPr>
              <a:t> pen, brothers’ clothes</a:t>
            </a:r>
          </a:p>
          <a:p>
            <a:pPr algn="just"/>
            <a:r>
              <a:rPr lang="en-US" sz="3200" dirty="0">
                <a:solidFill>
                  <a:schemeClr val="bg1"/>
                </a:solidFill>
                <a:latin typeface="Times New Roman" panose="02020603050405020304" pitchFamily="18" charset="0"/>
                <a:cs typeface="Times New Roman" panose="02020603050405020304" pitchFamily="18" charset="0"/>
              </a:rPr>
              <a:t>To indicate contraction: I’ll, she’ll, let’s, etc.</a:t>
            </a:r>
          </a:p>
          <a:p>
            <a:pPr algn="just"/>
            <a:r>
              <a:rPr lang="en-US" sz="3200" dirty="0">
                <a:solidFill>
                  <a:schemeClr val="bg1"/>
                </a:solidFill>
                <a:latin typeface="Times New Roman" panose="02020603050405020304" pitchFamily="18" charset="0"/>
                <a:cs typeface="Times New Roman" panose="02020603050405020304" pitchFamily="18" charset="0"/>
              </a:rPr>
              <a:t>To form the possessive of nouns in a series, add a single apostrophe and an s if the ownership is shared </a:t>
            </a:r>
            <a:r>
              <a:rPr lang="en-US" sz="3200" dirty="0" err="1">
                <a:solidFill>
                  <a:schemeClr val="bg1"/>
                </a:solidFill>
                <a:latin typeface="Times New Roman" panose="02020603050405020304" pitchFamily="18" charset="0"/>
                <a:cs typeface="Times New Roman" panose="02020603050405020304" pitchFamily="18" charset="0"/>
              </a:rPr>
              <a:t>Audu</a:t>
            </a:r>
            <a:r>
              <a:rPr lang="en-US" sz="3200" dirty="0">
                <a:solidFill>
                  <a:schemeClr val="bg1"/>
                </a:solidFill>
                <a:latin typeface="Times New Roman" panose="02020603050405020304" pitchFamily="18" charset="0"/>
                <a:cs typeface="Times New Roman" panose="02020603050405020304" pitchFamily="18" charset="0"/>
              </a:rPr>
              <a:t> and Fatima’s car, etc.</a:t>
            </a:r>
          </a:p>
          <a:p>
            <a:pPr algn="just"/>
            <a:r>
              <a:rPr lang="en-US" sz="3200" dirty="0">
                <a:solidFill>
                  <a:schemeClr val="bg1"/>
                </a:solidFill>
                <a:latin typeface="Times New Roman" panose="02020603050405020304" pitchFamily="18" charset="0"/>
                <a:cs typeface="Times New Roman" panose="02020603050405020304" pitchFamily="18" charset="0"/>
              </a:rPr>
              <a:t>But if the ownership is separate, place an apostrophe and an s after each noun. For example, </a:t>
            </a:r>
            <a:r>
              <a:rPr lang="en-US" sz="3200" dirty="0" err="1">
                <a:solidFill>
                  <a:schemeClr val="bg1"/>
                </a:solidFill>
                <a:latin typeface="Times New Roman" panose="02020603050405020304" pitchFamily="18" charset="0"/>
                <a:cs typeface="Times New Roman" panose="02020603050405020304" pitchFamily="18" charset="0"/>
              </a:rPr>
              <a:t>Audu’s</a:t>
            </a:r>
            <a:r>
              <a:rPr lang="en-US" sz="3200" dirty="0">
                <a:solidFill>
                  <a:schemeClr val="bg1"/>
                </a:solidFill>
                <a:latin typeface="Times New Roman" panose="02020603050405020304" pitchFamily="18" charset="0"/>
                <a:cs typeface="Times New Roman" panose="02020603050405020304" pitchFamily="18" charset="0"/>
              </a:rPr>
              <a:t> and Fatima’s cars, etc.</a:t>
            </a:r>
          </a:p>
        </p:txBody>
      </p:sp>
    </p:spTree>
    <p:extLst>
      <p:ext uri="{BB962C8B-B14F-4D97-AF65-F5344CB8AC3E}">
        <p14:creationId xmlns:p14="http://schemas.microsoft.com/office/powerpoint/2010/main" val="231744520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532486"/>
            <a:ext cx="11684000" cy="122349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USES OF AN APOSTROPHE (‘)</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r>
              <a:rPr lang="en-US" sz="4000" dirty="0">
                <a:solidFill>
                  <a:schemeClr val="bg1"/>
                </a:solidFill>
                <a:latin typeface="Times New Roman" panose="02020603050405020304" pitchFamily="18" charset="0"/>
                <a:cs typeface="Times New Roman" panose="02020603050405020304" pitchFamily="18" charset="0"/>
              </a:rPr>
              <a:t>Use an apostrophe to form the plurals of letters (MLA).</a:t>
            </a:r>
          </a:p>
          <a:p>
            <a:pPr marL="0" indent="0" algn="just">
              <a:buNone/>
            </a:pPr>
            <a:r>
              <a:rPr lang="en-US" sz="4000" dirty="0">
                <a:solidFill>
                  <a:schemeClr val="bg1"/>
                </a:solidFill>
                <a:latin typeface="Times New Roman" panose="02020603050405020304" pitchFamily="18" charset="0"/>
                <a:cs typeface="Times New Roman" panose="02020603050405020304" pitchFamily="18" charset="0"/>
              </a:rPr>
              <a:t>The word accommodation has two c’s and two m’s. </a:t>
            </a:r>
          </a:p>
          <a:p>
            <a:pPr algn="just"/>
            <a:r>
              <a:rPr lang="en-US" sz="4000" dirty="0">
                <a:solidFill>
                  <a:schemeClr val="bg1"/>
                </a:solidFill>
                <a:latin typeface="Times New Roman" panose="02020603050405020304" pitchFamily="18" charset="0"/>
                <a:cs typeface="Times New Roman" panose="02020603050405020304" pitchFamily="18" charset="0"/>
              </a:rPr>
              <a:t>Use an apostrophe to form the plurals of letter grades.</a:t>
            </a:r>
          </a:p>
          <a:p>
            <a:pPr marL="0" indent="0" algn="just">
              <a:buNone/>
            </a:pPr>
            <a:r>
              <a:rPr lang="en-US" sz="4000" dirty="0">
                <a:solidFill>
                  <a:schemeClr val="bg1"/>
                </a:solidFill>
                <a:latin typeface="Times New Roman" panose="02020603050405020304" pitchFamily="18" charset="0"/>
                <a:cs typeface="Times New Roman" panose="02020603050405020304" pitchFamily="18" charset="0"/>
              </a:rPr>
              <a:t>She got three A’s this semester.</a:t>
            </a:r>
          </a:p>
          <a:p>
            <a:pPr marL="0" indent="0" algn="just">
              <a:buNone/>
            </a:pPr>
            <a:endParaRPr lang="en-US" sz="4000" dirty="0">
              <a:solidFill>
                <a:schemeClr val="bg1"/>
              </a:solidFill>
              <a:latin typeface="Times New Roman" panose="02020603050405020304" pitchFamily="18" charset="0"/>
              <a:cs typeface="Times New Roman" panose="02020603050405020304" pitchFamily="18" charset="0"/>
            </a:endParaRPr>
          </a:p>
          <a:p>
            <a:pPr algn="just"/>
            <a:endParaRPr lang="en-US" sz="4000" dirty="0">
              <a:solidFill>
                <a:schemeClr val="bg1"/>
              </a:solidFill>
              <a:latin typeface="Times New Roman" panose="02020603050405020304" pitchFamily="18" charset="0"/>
              <a:cs typeface="Times New Roman" panose="02020603050405020304" pitchFamily="18" charset="0"/>
            </a:endParaRPr>
          </a:p>
          <a:p>
            <a:pPr algn="just"/>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730745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532486"/>
            <a:ext cx="11684000" cy="122349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CAVEAT</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r>
              <a:rPr lang="en-US" sz="3800" dirty="0">
                <a:solidFill>
                  <a:schemeClr val="bg1"/>
                </a:solidFill>
                <a:latin typeface="Times New Roman" panose="02020603050405020304" pitchFamily="18" charset="0"/>
                <a:cs typeface="Times New Roman" panose="02020603050405020304" pitchFamily="18" charset="0"/>
              </a:rPr>
              <a:t>Do not use an apostrophe to form the plural of an abbreviation or a number. Correct examples are PhDs, 1960s, fours, etc.</a:t>
            </a:r>
          </a:p>
          <a:p>
            <a:pPr algn="just"/>
            <a:r>
              <a:rPr lang="en-US" sz="3800" dirty="0">
                <a:solidFill>
                  <a:schemeClr val="bg1"/>
                </a:solidFill>
                <a:latin typeface="Times New Roman" panose="02020603050405020304" pitchFamily="18" charset="0"/>
                <a:cs typeface="Times New Roman" panose="02020603050405020304" pitchFamily="18" charset="0"/>
              </a:rPr>
              <a:t>Beware of confusing possessive pronouns with contractions. The possessive pronouns do not include an apostrophe.</a:t>
            </a:r>
          </a:p>
          <a:p>
            <a:pPr marL="0" indent="0" algn="just">
              <a:buNone/>
            </a:pPr>
            <a:r>
              <a:rPr lang="en-US" sz="3800" dirty="0">
                <a:solidFill>
                  <a:schemeClr val="bg1"/>
                </a:solidFill>
                <a:latin typeface="Times New Roman" panose="02020603050405020304" pitchFamily="18" charset="0"/>
                <a:cs typeface="Times New Roman" panose="02020603050405020304" pitchFamily="18" charset="0"/>
              </a:rPr>
              <a:t>Incorrect: </a:t>
            </a:r>
            <a:r>
              <a:rPr lang="en-US" sz="3800" dirty="0" err="1">
                <a:solidFill>
                  <a:schemeClr val="bg1"/>
                </a:solidFill>
                <a:latin typeface="Times New Roman" panose="02020603050405020304" pitchFamily="18" charset="0"/>
                <a:cs typeface="Times New Roman" panose="02020603050405020304" pitchFamily="18" charset="0"/>
              </a:rPr>
              <a:t>Your’s</a:t>
            </a:r>
            <a:r>
              <a:rPr lang="en-US" sz="3800" dirty="0">
                <a:solidFill>
                  <a:schemeClr val="bg1"/>
                </a:solidFill>
                <a:latin typeface="Times New Roman" panose="02020603050405020304" pitchFamily="18" charset="0"/>
                <a:cs typeface="Times New Roman" panose="02020603050405020304" pitchFamily="18" charset="0"/>
              </a:rPr>
              <a:t>, </a:t>
            </a:r>
            <a:r>
              <a:rPr lang="en-US" sz="3800" dirty="0" err="1">
                <a:solidFill>
                  <a:schemeClr val="bg1"/>
                </a:solidFill>
                <a:latin typeface="Times New Roman" panose="02020603050405020304" pitchFamily="18" charset="0"/>
                <a:cs typeface="Times New Roman" panose="02020603050405020304" pitchFamily="18" charset="0"/>
              </a:rPr>
              <a:t>their’s</a:t>
            </a:r>
            <a:r>
              <a:rPr lang="en-US" sz="3800" dirty="0">
                <a:solidFill>
                  <a:schemeClr val="bg1"/>
                </a:solidFill>
                <a:latin typeface="Times New Roman" panose="02020603050405020304" pitchFamily="18" charset="0"/>
                <a:cs typeface="Times New Roman" panose="02020603050405020304" pitchFamily="18" charset="0"/>
              </a:rPr>
              <a:t>, etc.</a:t>
            </a:r>
          </a:p>
          <a:p>
            <a:pPr algn="just"/>
            <a:r>
              <a:rPr lang="en-US" sz="3800" dirty="0">
                <a:solidFill>
                  <a:schemeClr val="bg1"/>
                </a:solidFill>
                <a:latin typeface="Times New Roman" panose="02020603050405020304" pitchFamily="18" charset="0"/>
                <a:cs typeface="Times New Roman" panose="02020603050405020304" pitchFamily="18" charset="0"/>
              </a:rPr>
              <a:t>Avoid confusing whose with who’s and its with it’s.</a:t>
            </a:r>
          </a:p>
          <a:p>
            <a:pPr marL="0" indent="0" algn="just">
              <a:buNone/>
            </a:pPr>
            <a:r>
              <a:rPr lang="en-US" sz="3800" dirty="0">
                <a:solidFill>
                  <a:schemeClr val="bg1"/>
                </a:solidFill>
                <a:latin typeface="Times New Roman" panose="02020603050405020304" pitchFamily="18" charset="0"/>
                <a:cs typeface="Times New Roman" panose="02020603050405020304" pitchFamily="18" charset="0"/>
              </a:rPr>
              <a:t>whose (a possessive pronoun) who’s (contraction of who is)</a:t>
            </a:r>
          </a:p>
        </p:txBody>
      </p:sp>
    </p:spTree>
    <p:extLst>
      <p:ext uri="{BB962C8B-B14F-4D97-AF65-F5344CB8AC3E}">
        <p14:creationId xmlns:p14="http://schemas.microsoft.com/office/powerpoint/2010/main" val="298594517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532486"/>
            <a:ext cx="11684000" cy="122349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CHECK THIS</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r>
              <a:rPr lang="en-US" sz="4000" dirty="0">
                <a:solidFill>
                  <a:schemeClr val="bg1"/>
                </a:solidFill>
                <a:latin typeface="Times New Roman" panose="02020603050405020304" pitchFamily="18" charset="0"/>
                <a:cs typeface="Times New Roman" panose="02020603050405020304" pitchFamily="18" charset="0"/>
              </a:rPr>
              <a:t>The sculptor _____ exhibiting his work just arrived at the gallery. (who’s, whose)  -- Judith </a:t>
            </a:r>
            <a:r>
              <a:rPr lang="en-US" sz="4000" dirty="0" err="1">
                <a:solidFill>
                  <a:schemeClr val="bg1"/>
                </a:solidFill>
                <a:latin typeface="Times New Roman" panose="02020603050405020304" pitchFamily="18" charset="0"/>
                <a:cs typeface="Times New Roman" panose="02020603050405020304" pitchFamily="18" charset="0"/>
              </a:rPr>
              <a:t>Nadell</a:t>
            </a:r>
            <a:r>
              <a:rPr lang="en-US" sz="4000" dirty="0">
                <a:solidFill>
                  <a:schemeClr val="bg1"/>
                </a:solidFill>
                <a:latin typeface="Times New Roman" panose="02020603050405020304" pitchFamily="18" charset="0"/>
                <a:cs typeface="Times New Roman" panose="02020603050405020304" pitchFamily="18" charset="0"/>
              </a:rPr>
              <a:t>, et al.</a:t>
            </a:r>
          </a:p>
          <a:p>
            <a:pPr algn="just"/>
            <a:r>
              <a:rPr lang="en-US" sz="4000" dirty="0">
                <a:solidFill>
                  <a:schemeClr val="bg1"/>
                </a:solidFill>
                <a:latin typeface="Times New Roman" panose="02020603050405020304" pitchFamily="18" charset="0"/>
                <a:cs typeface="Times New Roman" panose="02020603050405020304" pitchFamily="18" charset="0"/>
              </a:rPr>
              <a:t>The stick hit __ tail. (its, it’s)</a:t>
            </a:r>
          </a:p>
        </p:txBody>
      </p:sp>
    </p:spTree>
    <p:extLst>
      <p:ext uri="{BB962C8B-B14F-4D97-AF65-F5344CB8AC3E}">
        <p14:creationId xmlns:p14="http://schemas.microsoft.com/office/powerpoint/2010/main" val="1023747447"/>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532486"/>
            <a:ext cx="11684000" cy="122349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USES OF A HYPHEN</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r>
              <a:rPr lang="en-US" sz="3500" dirty="0">
                <a:solidFill>
                  <a:schemeClr val="bg1"/>
                </a:solidFill>
                <a:latin typeface="Times New Roman" panose="02020603050405020304" pitchFamily="18" charset="0"/>
                <a:cs typeface="Times New Roman" panose="02020603050405020304" pitchFamily="18" charset="0"/>
              </a:rPr>
              <a:t>A hyphen divides a word at the end of a line (should be according to syllables): ed-u-ca-</a:t>
            </a:r>
            <a:r>
              <a:rPr lang="en-US" sz="3500" dirty="0" err="1">
                <a:solidFill>
                  <a:schemeClr val="bg1"/>
                </a:solidFill>
                <a:latin typeface="Times New Roman" panose="02020603050405020304" pitchFamily="18" charset="0"/>
                <a:cs typeface="Times New Roman" panose="02020603050405020304" pitchFamily="18" charset="0"/>
              </a:rPr>
              <a:t>tion</a:t>
            </a:r>
            <a:endParaRPr lang="en-US" sz="3500" dirty="0">
              <a:solidFill>
                <a:schemeClr val="bg1"/>
              </a:solidFill>
              <a:latin typeface="Times New Roman" panose="02020603050405020304" pitchFamily="18" charset="0"/>
              <a:cs typeface="Times New Roman" panose="02020603050405020304" pitchFamily="18" charset="0"/>
            </a:endParaRPr>
          </a:p>
          <a:p>
            <a:pPr algn="just"/>
            <a:r>
              <a:rPr lang="en-US" sz="3500" dirty="0">
                <a:solidFill>
                  <a:schemeClr val="bg1"/>
                </a:solidFill>
                <a:latin typeface="Times New Roman" panose="02020603050405020304" pitchFamily="18" charset="0"/>
                <a:cs typeface="Times New Roman" panose="02020603050405020304" pitchFamily="18" charset="0"/>
              </a:rPr>
              <a:t>A hyphen connects compound words (use a dictionary as a guide): brother-in-law, empty-handed,  far-fetched, etc.</a:t>
            </a:r>
          </a:p>
          <a:p>
            <a:pPr algn="just"/>
            <a:r>
              <a:rPr lang="en-US" sz="3500" dirty="0">
                <a:solidFill>
                  <a:schemeClr val="bg1"/>
                </a:solidFill>
                <a:latin typeface="Times New Roman" panose="02020603050405020304" pitchFamily="18" charset="0"/>
                <a:cs typeface="Times New Roman" panose="02020603050405020304" pitchFamily="18" charset="0"/>
              </a:rPr>
              <a:t>A hyphen denotes the syllabification of words (in dictionaries).</a:t>
            </a:r>
          </a:p>
          <a:p>
            <a:pPr algn="just"/>
            <a:r>
              <a:rPr lang="en-US" sz="3500" dirty="0">
                <a:solidFill>
                  <a:schemeClr val="bg1"/>
                </a:solidFill>
                <a:latin typeface="Times New Roman" panose="02020603050405020304" pitchFamily="18" charset="0"/>
                <a:cs typeface="Times New Roman" panose="02020603050405020304" pitchFamily="18" charset="0"/>
              </a:rPr>
              <a:t>A hyphen connects a phrase that modifies a noun. For example: the five-year-old girl</a:t>
            </a:r>
          </a:p>
          <a:p>
            <a:pPr algn="just"/>
            <a:r>
              <a:rPr lang="en-US" sz="3500" dirty="0">
                <a:solidFill>
                  <a:schemeClr val="bg1"/>
                </a:solidFill>
                <a:latin typeface="Times New Roman" panose="02020603050405020304" pitchFamily="18" charset="0"/>
                <a:cs typeface="Times New Roman" panose="02020603050405020304" pitchFamily="18" charset="0"/>
              </a:rPr>
              <a:t>A hyphen is used to connect compound numbers, dates, or fractions. For example, twenty-five, 9-3-2024, two-thirds, etc.</a:t>
            </a:r>
          </a:p>
        </p:txBody>
      </p:sp>
    </p:spTree>
    <p:extLst>
      <p:ext uri="{BB962C8B-B14F-4D97-AF65-F5344CB8AC3E}">
        <p14:creationId xmlns:p14="http://schemas.microsoft.com/office/powerpoint/2010/main" val="292446966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532486"/>
            <a:ext cx="11684000" cy="122349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DO NOT HYPHENATE</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r>
              <a:rPr lang="en-US" sz="3500" dirty="0">
                <a:solidFill>
                  <a:schemeClr val="bg1"/>
                </a:solidFill>
                <a:latin typeface="Times New Roman" panose="02020603050405020304" pitchFamily="18" charset="0"/>
                <a:cs typeface="Times New Roman" panose="02020603050405020304" pitchFamily="18" charset="0"/>
              </a:rPr>
              <a:t>Do not hyphenate an adjective that includes an adverb ending in –</a:t>
            </a:r>
            <a:r>
              <a:rPr lang="en-US" sz="3500" dirty="0" err="1">
                <a:solidFill>
                  <a:schemeClr val="bg1"/>
                </a:solidFill>
                <a:latin typeface="Times New Roman" panose="02020603050405020304" pitchFamily="18" charset="0"/>
                <a:cs typeface="Times New Roman" panose="02020603050405020304" pitchFamily="18" charset="0"/>
              </a:rPr>
              <a:t>ly</a:t>
            </a:r>
            <a:r>
              <a:rPr lang="en-US" sz="3500" dirty="0">
                <a:solidFill>
                  <a:schemeClr val="bg1"/>
                </a:solidFill>
                <a:latin typeface="Times New Roman" panose="02020603050405020304" pitchFamily="18" charset="0"/>
                <a:cs typeface="Times New Roman" panose="02020603050405020304" pitchFamily="18" charset="0"/>
              </a:rPr>
              <a:t> (MLA)</a:t>
            </a:r>
          </a:p>
          <a:p>
            <a:pPr marL="0" indent="0" algn="just">
              <a:buNone/>
            </a:pPr>
            <a:r>
              <a:rPr lang="en-US" sz="3500" dirty="0">
                <a:solidFill>
                  <a:schemeClr val="bg1"/>
                </a:solidFill>
                <a:latin typeface="Times New Roman" panose="02020603050405020304" pitchFamily="18" charset="0"/>
                <a:cs typeface="Times New Roman" panose="02020603050405020304" pitchFamily="18" charset="0"/>
              </a:rPr>
              <a:t>a thoughtfully presented argument</a:t>
            </a:r>
          </a:p>
          <a:p>
            <a:pPr algn="just"/>
            <a:r>
              <a:rPr lang="en-US" sz="3500" dirty="0">
                <a:solidFill>
                  <a:schemeClr val="bg1"/>
                </a:solidFill>
                <a:latin typeface="Times New Roman" panose="02020603050405020304" pitchFamily="18" charset="0"/>
                <a:cs typeface="Times New Roman" panose="02020603050405020304" pitchFamily="18" charset="0"/>
              </a:rPr>
              <a:t>Fractions used as nouns (APA): Two third of the students are here. </a:t>
            </a:r>
          </a:p>
          <a:p>
            <a:pPr algn="just"/>
            <a:r>
              <a:rPr lang="en-US" sz="3500" dirty="0">
                <a:solidFill>
                  <a:schemeClr val="bg1"/>
                </a:solidFill>
                <a:latin typeface="Times New Roman" panose="02020603050405020304" pitchFamily="18" charset="0"/>
                <a:cs typeface="Times New Roman" panose="02020603050405020304" pitchFamily="18" charset="0"/>
              </a:rPr>
              <a:t>However, MLA recommends using a hyphen in simple fractions, no matter their part of speech. For example: He watched only one-third of the movie.</a:t>
            </a:r>
          </a:p>
          <a:p>
            <a:pPr algn="just"/>
            <a:r>
              <a:rPr lang="en-US" sz="3500" dirty="0">
                <a:solidFill>
                  <a:schemeClr val="bg1"/>
                </a:solidFill>
                <a:latin typeface="Times New Roman" panose="02020603050405020304" pitchFamily="18" charset="0"/>
                <a:cs typeface="Times New Roman" panose="02020603050405020304" pitchFamily="18" charset="0"/>
              </a:rPr>
              <a:t>No hyphen is needed in a compound adjective that includes a comparative or superlative description formed with less, least, more, or most. For example, the less expensive option</a:t>
            </a:r>
          </a:p>
        </p:txBody>
      </p:sp>
    </p:spTree>
    <p:extLst>
      <p:ext uri="{BB962C8B-B14F-4D97-AF65-F5344CB8AC3E}">
        <p14:creationId xmlns:p14="http://schemas.microsoft.com/office/powerpoint/2010/main" val="94104083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532486"/>
            <a:ext cx="11684000" cy="122349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dirty="0">
                <a:solidFill>
                  <a:schemeClr val="accent1"/>
                </a:solidFill>
              </a:rPr>
              <a:t>DO NOT HYPHENATE</a:t>
            </a:r>
            <a:endParaRPr lang="en-US" sz="55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r>
              <a:rPr lang="en-US" sz="3600" dirty="0">
                <a:solidFill>
                  <a:schemeClr val="bg1"/>
                </a:solidFill>
                <a:latin typeface="Times New Roman" panose="02020603050405020304" pitchFamily="18" charset="0"/>
                <a:cs typeface="Times New Roman" panose="02020603050405020304" pitchFamily="18" charset="0"/>
              </a:rPr>
              <a:t>When you are writing for a specialized field, no hyphen is needed in a common compound adjective. For example, second language acquisition, Black American vernacular, etc.</a:t>
            </a:r>
          </a:p>
          <a:p>
            <a:pPr algn="just"/>
            <a:r>
              <a:rPr lang="en-US" sz="3600" dirty="0">
                <a:solidFill>
                  <a:schemeClr val="bg1"/>
                </a:solidFill>
                <a:latin typeface="Times New Roman" panose="02020603050405020304" pitchFamily="18" charset="0"/>
                <a:cs typeface="Times New Roman" panose="02020603050405020304" pitchFamily="18" charset="0"/>
              </a:rPr>
              <a:t>A hyphen is not needed for a foreign-language adjective or phrase. For example, ad hoc, sine qua non, sui generis, etc.</a:t>
            </a:r>
          </a:p>
        </p:txBody>
      </p:sp>
    </p:spTree>
    <p:extLst>
      <p:ext uri="{BB962C8B-B14F-4D97-AF65-F5344CB8AC3E}">
        <p14:creationId xmlns:p14="http://schemas.microsoft.com/office/powerpoint/2010/main" val="199805290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532486"/>
            <a:ext cx="11684000" cy="122349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sz="4800" b="1" i="1" dirty="0">
                <a:solidFill>
                  <a:schemeClr val="accent1"/>
                </a:solidFill>
              </a:rPr>
              <a:t>ITALICS</a:t>
            </a:r>
            <a:endParaRPr lang="en-US" sz="5500" b="1" i="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r>
              <a:rPr lang="en-US" sz="3400" dirty="0">
                <a:solidFill>
                  <a:schemeClr val="bg1"/>
                </a:solidFill>
                <a:latin typeface="Times New Roman" panose="02020603050405020304" pitchFamily="18" charset="0"/>
                <a:cs typeface="Times New Roman" panose="02020603050405020304" pitchFamily="18" charset="0"/>
              </a:rPr>
              <a:t>Italics are slanted letters.</a:t>
            </a:r>
          </a:p>
          <a:p>
            <a:pPr algn="just"/>
            <a:r>
              <a:rPr lang="en-US" sz="3400" dirty="0">
                <a:solidFill>
                  <a:schemeClr val="bg1"/>
                </a:solidFill>
                <a:latin typeface="Times New Roman" panose="02020603050405020304" pitchFamily="18" charset="0"/>
                <a:cs typeface="Times New Roman" panose="02020603050405020304" pitchFamily="18" charset="0"/>
              </a:rPr>
              <a:t>They are used to emphasize a word, phrase, or clause. For example: The uses of a comma remain </a:t>
            </a:r>
            <a:r>
              <a:rPr lang="en-US" sz="3400" i="1" dirty="0">
                <a:solidFill>
                  <a:schemeClr val="bg1"/>
                </a:solidFill>
                <a:latin typeface="Times New Roman" panose="02020603050405020304" pitchFamily="18" charset="0"/>
                <a:cs typeface="Times New Roman" panose="02020603050405020304" pitchFamily="18" charset="0"/>
              </a:rPr>
              <a:t>controversial</a:t>
            </a:r>
            <a:r>
              <a:rPr lang="en-US" sz="3400" dirty="0">
                <a:solidFill>
                  <a:schemeClr val="bg1"/>
                </a:solidFill>
                <a:latin typeface="Times New Roman" panose="02020603050405020304" pitchFamily="18" charset="0"/>
                <a:cs typeface="Times New Roman" panose="02020603050405020304" pitchFamily="18" charset="0"/>
              </a:rPr>
              <a:t> among scholars.</a:t>
            </a:r>
          </a:p>
          <a:p>
            <a:pPr algn="just"/>
            <a:r>
              <a:rPr lang="en-US" sz="3400" dirty="0">
                <a:solidFill>
                  <a:schemeClr val="bg1"/>
                </a:solidFill>
                <a:latin typeface="Times New Roman" panose="02020603050405020304" pitchFamily="18" charset="0"/>
                <a:cs typeface="Times New Roman" panose="02020603050405020304" pitchFamily="18" charset="0"/>
              </a:rPr>
              <a:t>They indicate the title of a book. For example: Chinua Achebe’s </a:t>
            </a:r>
            <a:r>
              <a:rPr lang="en-US" sz="3400" i="1" dirty="0">
                <a:solidFill>
                  <a:schemeClr val="bg1"/>
                </a:solidFill>
                <a:latin typeface="Times New Roman" panose="02020603050405020304" pitchFamily="18" charset="0"/>
                <a:cs typeface="Times New Roman" panose="02020603050405020304" pitchFamily="18" charset="0"/>
              </a:rPr>
              <a:t>Things Fall Apart </a:t>
            </a:r>
            <a:r>
              <a:rPr lang="en-US" sz="3400" dirty="0">
                <a:solidFill>
                  <a:schemeClr val="bg1"/>
                </a:solidFill>
                <a:latin typeface="Times New Roman" panose="02020603050405020304" pitchFamily="18" charset="0"/>
                <a:cs typeface="Times New Roman" panose="02020603050405020304" pitchFamily="18" charset="0"/>
              </a:rPr>
              <a:t>is an African classic.</a:t>
            </a:r>
          </a:p>
          <a:p>
            <a:pPr algn="just"/>
            <a:r>
              <a:rPr lang="en-US" sz="3400" dirty="0">
                <a:solidFill>
                  <a:schemeClr val="bg1"/>
                </a:solidFill>
                <a:latin typeface="Times New Roman" panose="02020603050405020304" pitchFamily="18" charset="0"/>
                <a:cs typeface="Times New Roman" panose="02020603050405020304" pitchFamily="18" charset="0"/>
              </a:rPr>
              <a:t>Italics indicate loan/foreign words. For examples: </a:t>
            </a:r>
            <a:r>
              <a:rPr lang="en-US" sz="3400" i="1" dirty="0">
                <a:solidFill>
                  <a:schemeClr val="bg1"/>
                </a:solidFill>
                <a:latin typeface="Times New Roman" panose="02020603050405020304" pitchFamily="18" charset="0"/>
                <a:cs typeface="Times New Roman" panose="02020603050405020304" pitchFamily="18" charset="0"/>
              </a:rPr>
              <a:t>sui generis, </a:t>
            </a:r>
            <a:r>
              <a:rPr lang="en-US" sz="3400" dirty="0">
                <a:solidFill>
                  <a:schemeClr val="bg1"/>
                </a:solidFill>
                <a:latin typeface="Times New Roman" panose="02020603050405020304" pitchFamily="18" charset="0"/>
                <a:cs typeface="Times New Roman" panose="02020603050405020304" pitchFamily="18" charset="0"/>
              </a:rPr>
              <a:t>étagère, etc.</a:t>
            </a:r>
          </a:p>
          <a:p>
            <a:pPr algn="just"/>
            <a:r>
              <a:rPr lang="en-US" sz="3400" dirty="0">
                <a:solidFill>
                  <a:schemeClr val="bg1"/>
                </a:solidFill>
                <a:latin typeface="Times New Roman" panose="02020603050405020304" pitchFamily="18" charset="0"/>
                <a:cs typeface="Times New Roman" panose="02020603050405020304" pitchFamily="18" charset="0"/>
              </a:rPr>
              <a:t>To express biological terms, for example, </a:t>
            </a:r>
            <a:r>
              <a:rPr lang="en-US" sz="3400" i="1" dirty="0">
                <a:solidFill>
                  <a:schemeClr val="bg1"/>
                </a:solidFill>
                <a:latin typeface="Times New Roman" panose="02020603050405020304" pitchFamily="18" charset="0"/>
                <a:cs typeface="Times New Roman" panose="02020603050405020304" pitchFamily="18" charset="0"/>
              </a:rPr>
              <a:t>Homo </a:t>
            </a:r>
            <a:r>
              <a:rPr lang="en-US" sz="3400" i="1" dirty="0" err="1">
                <a:solidFill>
                  <a:schemeClr val="bg1"/>
                </a:solidFill>
                <a:latin typeface="Times New Roman" panose="02020603050405020304" pitchFamily="18" charset="0"/>
                <a:cs typeface="Times New Roman" panose="02020603050405020304" pitchFamily="18" charset="0"/>
              </a:rPr>
              <a:t>sapien</a:t>
            </a:r>
            <a:r>
              <a:rPr lang="en-US" sz="3400" dirty="0">
                <a:solidFill>
                  <a:schemeClr val="bg1"/>
                </a:solidFill>
                <a:latin typeface="Times New Roman" panose="02020603050405020304" pitchFamily="18" charset="0"/>
                <a:cs typeface="Times New Roman" panose="02020603050405020304" pitchFamily="18" charset="0"/>
              </a:rPr>
              <a:t>, </a:t>
            </a:r>
            <a:r>
              <a:rPr lang="en-US" sz="3400" i="1" dirty="0">
                <a:solidFill>
                  <a:schemeClr val="bg1"/>
                </a:solidFill>
                <a:latin typeface="Times New Roman" panose="02020603050405020304" pitchFamily="18" charset="0"/>
                <a:cs typeface="Times New Roman" panose="02020603050405020304" pitchFamily="18" charset="0"/>
              </a:rPr>
              <a:t>Cebus </a:t>
            </a:r>
            <a:r>
              <a:rPr lang="en-US" sz="3400" i="1" dirty="0" err="1">
                <a:solidFill>
                  <a:schemeClr val="bg1"/>
                </a:solidFill>
                <a:latin typeface="Times New Roman" panose="02020603050405020304" pitchFamily="18" charset="0"/>
                <a:cs typeface="Times New Roman" panose="02020603050405020304" pitchFamily="18" charset="0"/>
              </a:rPr>
              <a:t>apella</a:t>
            </a:r>
            <a:endParaRPr lang="en-US" sz="3400"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335445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568960" y="532486"/>
            <a:ext cx="12435840" cy="1223490"/>
          </a:xfrm>
          <a:prstGeom prst="rect">
            <a:avLst/>
          </a:prstGeom>
        </p:spPr>
        <p:txBody>
          <a:bodyPr>
            <a:noAutofit/>
          </a:bodyPr>
          <a:lstStyle>
            <a:lvl1pPr defTabSz="525779">
              <a:defRPr sz="4050" spc="648">
                <a:latin typeface="Chalkduster"/>
                <a:ea typeface="Chalkduster"/>
                <a:cs typeface="Chalkduster"/>
                <a:sym typeface="Chalkduster"/>
              </a:defRPr>
            </a:lvl1pPr>
          </a:lstStyle>
          <a:p>
            <a:pPr algn="ctr"/>
            <a:r>
              <a:rPr lang="en-US" sz="3800" b="1" dirty="0">
                <a:solidFill>
                  <a:schemeClr val="accent1"/>
                </a:solidFill>
              </a:rPr>
              <a:t>DO NOT ITALICIZE THE FOLLOWING</a:t>
            </a:r>
            <a:endParaRPr lang="en-US" sz="38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r>
              <a:rPr lang="en-US" sz="3600" dirty="0">
                <a:solidFill>
                  <a:schemeClr val="bg1"/>
                </a:solidFill>
                <a:latin typeface="Times New Roman" panose="02020603050405020304" pitchFamily="18" charset="0"/>
                <a:cs typeface="Times New Roman" panose="02020603050405020304" pitchFamily="18" charset="0"/>
              </a:rPr>
              <a:t>Titles of book series (e.g., the Harry Potter series)</a:t>
            </a:r>
          </a:p>
          <a:p>
            <a:pPr algn="just"/>
            <a:r>
              <a:rPr lang="en-US" sz="3600" dirty="0">
                <a:solidFill>
                  <a:schemeClr val="bg1"/>
                </a:solidFill>
                <a:latin typeface="Times New Roman" panose="02020603050405020304" pitchFamily="18" charset="0"/>
                <a:cs typeface="Times New Roman" panose="02020603050405020304" pitchFamily="18" charset="0"/>
              </a:rPr>
              <a:t>The punctuation mark after an italicized word or phrase</a:t>
            </a:r>
          </a:p>
          <a:p>
            <a:pPr marL="0" indent="0" algn="just">
              <a:buNone/>
            </a:pPr>
            <a:r>
              <a:rPr lang="en-US" sz="3600" dirty="0">
                <a:solidFill>
                  <a:schemeClr val="bg1"/>
                </a:solidFill>
                <a:latin typeface="Times New Roman" panose="02020603050405020304" pitchFamily="18" charset="0"/>
                <a:cs typeface="Times New Roman" panose="02020603050405020304" pitchFamily="18" charset="0"/>
              </a:rPr>
              <a:t>Who is the author of </a:t>
            </a:r>
            <a:r>
              <a:rPr lang="en-US" sz="3600" i="1" dirty="0">
                <a:solidFill>
                  <a:schemeClr val="bg1"/>
                </a:solidFill>
                <a:latin typeface="Times New Roman" panose="02020603050405020304" pitchFamily="18" charset="0"/>
                <a:cs typeface="Times New Roman" panose="02020603050405020304" pitchFamily="18" charset="0"/>
              </a:rPr>
              <a:t>Things Fall Apart</a:t>
            </a:r>
            <a:r>
              <a:rPr lang="en-US" sz="3600" dirty="0">
                <a:solidFill>
                  <a:schemeClr val="bg1"/>
                </a:solidFill>
                <a:latin typeface="Times New Roman" panose="02020603050405020304" pitchFamily="18" charset="0"/>
                <a:cs typeface="Times New Roman" panose="02020603050405020304" pitchFamily="18" charset="0"/>
              </a:rPr>
              <a:t>?</a:t>
            </a:r>
          </a:p>
          <a:p>
            <a:pPr marL="0" indent="0" algn="just">
              <a:buNone/>
            </a:pPr>
            <a:r>
              <a:rPr lang="en-US" sz="3600" dirty="0">
                <a:solidFill>
                  <a:schemeClr val="bg1"/>
                </a:solidFill>
                <a:latin typeface="Times New Roman" panose="02020603050405020304" pitchFamily="18" charset="0"/>
                <a:cs typeface="Times New Roman" panose="02020603050405020304" pitchFamily="18" charset="0"/>
              </a:rPr>
              <a:t>Note: Italicize a punctuation mark that is part of an italic element, such as a colon, comma, or question mark within a book title, periodical title, or heading (APA).</a:t>
            </a:r>
          </a:p>
        </p:txBody>
      </p:sp>
    </p:spTree>
    <p:extLst>
      <p:ext uri="{BB962C8B-B14F-4D97-AF65-F5344CB8AC3E}">
        <p14:creationId xmlns:p14="http://schemas.microsoft.com/office/powerpoint/2010/main" val="282825047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568960" y="532486"/>
            <a:ext cx="12435840" cy="1223490"/>
          </a:xfrm>
          <a:prstGeom prst="rect">
            <a:avLst/>
          </a:prstGeom>
        </p:spPr>
        <p:txBody>
          <a:bodyPr>
            <a:noAutofit/>
          </a:bodyPr>
          <a:lstStyle>
            <a:lvl1pPr defTabSz="525779">
              <a:defRPr sz="4050" spc="648">
                <a:latin typeface="Chalkduster"/>
                <a:ea typeface="Chalkduster"/>
                <a:cs typeface="Chalkduster"/>
                <a:sym typeface="Chalkduster"/>
              </a:defRPr>
            </a:lvl1pPr>
          </a:lstStyle>
          <a:p>
            <a:pPr algn="ctr"/>
            <a:r>
              <a:rPr lang="en-US" sz="3800" b="1" dirty="0">
                <a:solidFill>
                  <a:schemeClr val="accent1"/>
                </a:solidFill>
              </a:rPr>
              <a:t>A COLON (:)</a:t>
            </a:r>
            <a:endParaRPr lang="en-US" sz="38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lnSpc>
                <a:spcPct val="150000"/>
              </a:lnSpc>
              <a:spcBef>
                <a:spcPts val="0"/>
              </a:spcBef>
              <a:spcAft>
                <a:spcPts val="800"/>
              </a:spcAft>
            </a:pPr>
            <a:r>
              <a:rPr lang="en-US" sz="3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Use a colon after an independent clause when the material that follows is a series of items, an illustration, or an explanation. Example: I bought some items: magazines, novels, and periodicals.</a:t>
            </a:r>
          </a:p>
          <a:p>
            <a:pPr algn="just">
              <a:lnSpc>
                <a:spcPct val="150000"/>
              </a:lnSpc>
              <a:spcBef>
                <a:spcPts val="0"/>
              </a:spcBef>
              <a:spcAft>
                <a:spcPts val="800"/>
              </a:spcAft>
            </a:pPr>
            <a:r>
              <a:rPr lang="en-US" sz="3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Do not use a colon directly after a verb, after a preposition except or regarding, or after the expression such as, for example, especially, or including.</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00100" marR="0" indent="0" algn="just">
              <a:lnSpc>
                <a:spcPct val="150000"/>
              </a:lnSpc>
              <a:spcBef>
                <a:spcPts val="0"/>
              </a:spcBef>
              <a:spcAft>
                <a:spcPts val="800"/>
              </a:spcAft>
              <a:buNone/>
            </a:pPr>
            <a:r>
              <a:rPr lang="en-US" sz="3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 ordered: belts, shoes, and bags. (Incorrect, remove the colon)</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152412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568960" y="532486"/>
            <a:ext cx="12435840" cy="1223490"/>
          </a:xfrm>
          <a:prstGeom prst="rect">
            <a:avLst/>
          </a:prstGeom>
        </p:spPr>
        <p:txBody>
          <a:bodyPr>
            <a:noAutofit/>
          </a:bodyPr>
          <a:lstStyle>
            <a:lvl1pPr defTabSz="525779">
              <a:defRPr sz="4050" spc="648">
                <a:latin typeface="Chalkduster"/>
                <a:ea typeface="Chalkduster"/>
                <a:cs typeface="Chalkduster"/>
                <a:sym typeface="Chalkduster"/>
              </a:defRPr>
            </a:lvl1pPr>
          </a:lstStyle>
          <a:p>
            <a:pPr algn="ctr"/>
            <a:r>
              <a:rPr lang="en-US" sz="3800" b="1" dirty="0">
                <a:solidFill>
                  <a:schemeClr val="accent1"/>
                </a:solidFill>
              </a:rPr>
              <a:t>A COLON (:)</a:t>
            </a:r>
            <a:endParaRPr lang="en-US" sz="38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lnSpc>
                <a:spcPct val="150000"/>
              </a:lnSpc>
              <a:spcBef>
                <a:spcPts val="0"/>
              </a:spcBef>
            </a:pPr>
            <a:r>
              <a:rPr lang="en-US" sz="3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Use a colon when indicating time. Examples: 5:15 PM, 3:30 AM</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0"/>
              </a:spcBef>
              <a:spcAft>
                <a:spcPts val="800"/>
              </a:spcAft>
            </a:pPr>
            <a:r>
              <a:rPr lang="en-US" sz="3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Use a colon between the title and subtitle of a book. </a:t>
            </a:r>
            <a:r>
              <a:rPr lang="en-US" sz="36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Mastering English: The Simple Logic</a:t>
            </a:r>
            <a:endParaRPr lang="en-US" sz="36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832252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568960" y="532486"/>
            <a:ext cx="12435840" cy="1223490"/>
          </a:xfrm>
          <a:prstGeom prst="rect">
            <a:avLst/>
          </a:prstGeom>
        </p:spPr>
        <p:txBody>
          <a:bodyPr>
            <a:noAutofit/>
          </a:bodyPr>
          <a:lstStyle>
            <a:lvl1pPr defTabSz="525779">
              <a:defRPr sz="4050" spc="648">
                <a:latin typeface="Chalkduster"/>
                <a:ea typeface="Chalkduster"/>
                <a:cs typeface="Chalkduster"/>
                <a:sym typeface="Chalkduster"/>
              </a:defRPr>
            </a:lvl1pPr>
          </a:lstStyle>
          <a:p>
            <a:pPr algn="ctr"/>
            <a:r>
              <a:rPr lang="en-US" sz="5400" b="1" dirty="0">
                <a:solidFill>
                  <a:schemeClr val="accent1"/>
                </a:solidFill>
              </a:rPr>
              <a:t>Dash (—)</a:t>
            </a:r>
            <a:endParaRPr lang="en-US" sz="54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marL="0" marR="0" lvl="0" indent="0" algn="just">
              <a:lnSpc>
                <a:spcPct val="150000"/>
              </a:lnSpc>
              <a:spcBef>
                <a:spcPts val="0"/>
              </a:spcBef>
              <a:spcAft>
                <a:spcPts val="800"/>
              </a:spcAft>
              <a:buNone/>
            </a:pPr>
            <a:r>
              <a:rPr lang="en-US" sz="3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According to Scarry and Scarry, “Use dashes for a less formal and more emphatic interruption of the main idea. Dashes are seldom used in formal writing.” (254). Example: She came—I am sure—very late.  </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556131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568960" y="532486"/>
            <a:ext cx="12435840" cy="1223490"/>
          </a:xfrm>
          <a:prstGeom prst="rect">
            <a:avLst/>
          </a:prstGeom>
        </p:spPr>
        <p:txBody>
          <a:bodyPr>
            <a:noAutofit/>
          </a:bodyPr>
          <a:lstStyle>
            <a:lvl1pPr defTabSz="525779">
              <a:defRPr sz="4050" spc="648">
                <a:latin typeface="Chalkduster"/>
                <a:ea typeface="Chalkduster"/>
                <a:cs typeface="Chalkduster"/>
                <a:sym typeface="Chalkduster"/>
              </a:defRPr>
            </a:lvl1pPr>
          </a:lstStyle>
          <a:p>
            <a:pPr algn="ctr"/>
            <a:r>
              <a:rPr lang="en-US" sz="5400" b="1" dirty="0">
                <a:solidFill>
                  <a:schemeClr val="accent1"/>
                </a:solidFill>
              </a:rPr>
              <a:t>EXERCISE</a:t>
            </a:r>
            <a:endParaRPr lang="en-US" sz="54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marL="0" marR="0" lvl="0" indent="0" algn="just">
              <a:lnSpc>
                <a:spcPct val="150000"/>
              </a:lnSpc>
              <a:spcBef>
                <a:spcPts val="0"/>
              </a:spcBef>
              <a:spcAft>
                <a:spcPts val="800"/>
              </a:spcAft>
              <a:buNone/>
            </a:pPr>
            <a:r>
              <a:rPr lang="en-US" sz="3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Correct the punctuation errors in this sentence.</a:t>
            </a:r>
          </a:p>
          <a:p>
            <a:pPr marL="342900" marR="0" lvl="0" indent="-342900" algn="just">
              <a:lnSpc>
                <a:spcPct val="150000"/>
              </a:lnSpc>
              <a:spcBef>
                <a:spcPts val="0"/>
              </a:spcBef>
              <a:spcAft>
                <a:spcPts val="800"/>
              </a:spcAft>
              <a:buFont typeface="+mj-lt"/>
              <a:buAutoNum type="arabicPeriod"/>
            </a:pPr>
            <a:r>
              <a:rPr lang="en-US" sz="3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 measure crime, sociologists have used three different techniques official statistics, victimization surveys, and self-report studies.</a:t>
            </a:r>
          </a:p>
          <a:p>
            <a:pPr marL="342900" marR="0" lvl="0" indent="-342900" algn="just">
              <a:lnSpc>
                <a:spcPct val="150000"/>
              </a:lnSpc>
              <a:spcBef>
                <a:spcPts val="0"/>
              </a:spcBef>
              <a:spcAft>
                <a:spcPts val="800"/>
              </a:spcAft>
              <a:buFont typeface="+mj-lt"/>
              <a:buAutoNum type="arabicPeriod"/>
            </a:pPr>
            <a:r>
              <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most overused bodies of water are our rivers but they continue to serve us daily.</a:t>
            </a:r>
          </a:p>
          <a:p>
            <a:pPr marL="342900" marR="0" lvl="0" indent="-342900" algn="just">
              <a:lnSpc>
                <a:spcPct val="150000"/>
              </a:lnSpc>
              <a:spcBef>
                <a:spcPts val="0"/>
              </a:spcBef>
              <a:spcAft>
                <a:spcPts val="800"/>
              </a:spcAft>
              <a:buFont typeface="+mj-lt"/>
              <a:buAutoNum type="arabicPeriod"/>
            </a:pPr>
            <a:r>
              <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Some parts of our country I believe do not have ample supplies of water.</a:t>
            </a:r>
          </a:p>
          <a:p>
            <a:pPr marL="0" marR="0" lvl="0" indent="0" algn="just">
              <a:lnSpc>
                <a:spcPct val="150000"/>
              </a:lnSpc>
              <a:spcBef>
                <a:spcPts val="0"/>
              </a:spcBef>
              <a:spcAft>
                <a:spcPts val="800"/>
              </a:spcAft>
              <a:buNone/>
            </a:pP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104254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568960" y="532486"/>
            <a:ext cx="12435840" cy="1223490"/>
          </a:xfrm>
          <a:prstGeom prst="rect">
            <a:avLst/>
          </a:prstGeom>
        </p:spPr>
        <p:txBody>
          <a:bodyPr>
            <a:noAutofit/>
          </a:bodyPr>
          <a:lstStyle>
            <a:lvl1pPr defTabSz="525779">
              <a:defRPr sz="4050" spc="648">
                <a:latin typeface="Chalkduster"/>
                <a:ea typeface="Chalkduster"/>
                <a:cs typeface="Chalkduster"/>
                <a:sym typeface="Chalkduster"/>
              </a:defRPr>
            </a:lvl1pPr>
          </a:lstStyle>
          <a:p>
            <a:pPr algn="ctr"/>
            <a:r>
              <a:rPr lang="en-US" sz="5400" b="1" dirty="0">
                <a:solidFill>
                  <a:schemeClr val="accent1"/>
                </a:solidFill>
              </a:rPr>
              <a:t>REFERENCES</a:t>
            </a:r>
            <a:endParaRPr lang="en-US" sz="5400" b="1" dirty="0">
              <a:solidFill>
                <a:schemeClr val="accent1"/>
              </a:solidFill>
              <a:latin typeface="Times New Roman" panose="02020603050405020304" pitchFamily="18" charset="0"/>
              <a:cs typeface="Times New Roman" panose="02020603050405020304" pitchFamily="18" charset="0"/>
            </a:endParaRP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284480" y="1755976"/>
            <a:ext cx="12435840" cy="7054574"/>
          </a:xfrm>
          <a:prstGeom prst="rect">
            <a:avLst/>
          </a:prstGeom>
        </p:spPr>
        <p:txBody>
          <a:bodyPr>
            <a:noAutofit/>
          </a:bodyPr>
          <a:lstStyle/>
          <a:p>
            <a:pPr algn="just"/>
            <a:endParaRPr lang="en-US" sz="2500" dirty="0">
              <a:solidFill>
                <a:schemeClr val="bg1"/>
              </a:solidFill>
              <a:latin typeface="Times New Roman" panose="02020603050405020304" pitchFamily="18" charset="0"/>
              <a:cs typeface="Times New Roman" panose="02020603050405020304" pitchFamily="18" charset="0"/>
            </a:endParaRPr>
          </a:p>
          <a:p>
            <a:pPr algn="just"/>
            <a:endParaRPr lang="en-US" sz="2500" dirty="0">
              <a:solidFill>
                <a:schemeClr val="bg1"/>
              </a:solidFill>
              <a:latin typeface="Times New Roman" panose="02020603050405020304" pitchFamily="18" charset="0"/>
              <a:cs typeface="Times New Roman" panose="02020603050405020304" pitchFamily="18" charset="0"/>
            </a:endParaRPr>
          </a:p>
          <a:p>
            <a:pPr algn="just"/>
            <a:endParaRPr lang="en-US" sz="2500" dirty="0">
              <a:solidFill>
                <a:schemeClr val="bg1"/>
              </a:solidFill>
              <a:latin typeface="Times New Roman" panose="02020603050405020304" pitchFamily="18" charset="0"/>
              <a:cs typeface="Times New Roman" panose="02020603050405020304" pitchFamily="18" charset="0"/>
            </a:endParaRPr>
          </a:p>
          <a:p>
            <a:pPr algn="just"/>
            <a:endParaRPr lang="en-US" sz="2500" dirty="0">
              <a:solidFill>
                <a:schemeClr val="bg1"/>
              </a:solidFill>
              <a:latin typeface="Times New Roman" panose="02020603050405020304" pitchFamily="18" charset="0"/>
              <a:cs typeface="Times New Roman" panose="02020603050405020304" pitchFamily="18" charset="0"/>
            </a:endParaRPr>
          </a:p>
          <a:p>
            <a:pPr algn="just"/>
            <a:r>
              <a:rPr lang="en-US" sz="2500" dirty="0">
                <a:solidFill>
                  <a:schemeClr val="bg1"/>
                </a:solidFill>
                <a:latin typeface="Times New Roman" panose="02020603050405020304" pitchFamily="18" charset="0"/>
                <a:cs typeface="Times New Roman" panose="02020603050405020304" pitchFamily="18" charset="0"/>
              </a:rPr>
              <a:t>Field, Marion. </a:t>
            </a:r>
            <a:r>
              <a:rPr lang="en-US" sz="2500" i="1" dirty="0">
                <a:solidFill>
                  <a:schemeClr val="bg1"/>
                </a:solidFill>
                <a:latin typeface="Times New Roman" panose="02020603050405020304" pitchFamily="18" charset="0"/>
                <a:cs typeface="Times New Roman" panose="02020603050405020304" pitchFamily="18" charset="0"/>
              </a:rPr>
              <a:t>Improve your Punctuation and Grammar</a:t>
            </a:r>
            <a:r>
              <a:rPr lang="en-US" sz="2500" dirty="0">
                <a:solidFill>
                  <a:schemeClr val="bg1"/>
                </a:solidFill>
                <a:latin typeface="Times New Roman" panose="02020603050405020304" pitchFamily="18" charset="0"/>
                <a:cs typeface="Times New Roman" panose="02020603050405020304" pitchFamily="18" charset="0"/>
              </a:rPr>
              <a:t>, 3rd edition. How to Books, 2009.</a:t>
            </a:r>
          </a:p>
          <a:p>
            <a:pPr algn="just"/>
            <a:r>
              <a:rPr lang="en-US" sz="2500" dirty="0">
                <a:solidFill>
                  <a:schemeClr val="bg1"/>
                </a:solidFill>
                <a:latin typeface="Times New Roman" panose="02020603050405020304" pitchFamily="18" charset="0"/>
                <a:cs typeface="Times New Roman" panose="02020603050405020304" pitchFamily="18" charset="0"/>
              </a:rPr>
              <a:t>“Grammar and Style in British English: A Comprehensive Guide for Students, Writers and Academics.” </a:t>
            </a:r>
            <a:r>
              <a:rPr lang="en-US" sz="2500" dirty="0">
                <a:solidFill>
                  <a:schemeClr val="bg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https://www.gsbe.co.uk/grammar-commas-and-full-stops.html</a:t>
            </a:r>
            <a:r>
              <a:rPr lang="en-US" sz="2500" dirty="0">
                <a:solidFill>
                  <a:schemeClr val="bg1"/>
                </a:solidFill>
                <a:latin typeface="Times New Roman" panose="02020603050405020304" pitchFamily="18" charset="0"/>
                <a:cs typeface="Times New Roman" panose="02020603050405020304" pitchFamily="18" charset="0"/>
              </a:rPr>
              <a:t> </a:t>
            </a:r>
          </a:p>
          <a:p>
            <a:pPr algn="just"/>
            <a:r>
              <a:rPr lang="en-US" sz="2500" i="1" dirty="0">
                <a:solidFill>
                  <a:schemeClr val="bg1"/>
                </a:solidFill>
                <a:latin typeface="Times New Roman" panose="02020603050405020304" pitchFamily="18" charset="0"/>
                <a:cs typeface="Times New Roman" panose="02020603050405020304" pitchFamily="18" charset="0"/>
              </a:rPr>
              <a:t>MLA Handbook</a:t>
            </a:r>
            <a:r>
              <a:rPr lang="en-US" sz="2500" dirty="0">
                <a:solidFill>
                  <a:schemeClr val="bg1"/>
                </a:solidFill>
                <a:latin typeface="Times New Roman" panose="02020603050405020304" pitchFamily="18" charset="0"/>
                <a:cs typeface="Times New Roman" panose="02020603050405020304" pitchFamily="18" charset="0"/>
              </a:rPr>
              <a:t>, ninth edition.</a:t>
            </a:r>
            <a:r>
              <a:rPr lang="en-US" sz="2500" i="1" dirty="0">
                <a:solidFill>
                  <a:schemeClr val="bg1"/>
                </a:solidFill>
                <a:latin typeface="Times New Roman" panose="02020603050405020304" pitchFamily="18" charset="0"/>
                <a:cs typeface="Times New Roman" panose="02020603050405020304" pitchFamily="18" charset="0"/>
              </a:rPr>
              <a:t> </a:t>
            </a:r>
            <a:r>
              <a:rPr lang="en-US" sz="2500" dirty="0">
                <a:solidFill>
                  <a:schemeClr val="bg1"/>
                </a:solidFill>
                <a:latin typeface="Times New Roman" panose="02020603050405020304" pitchFamily="18" charset="0"/>
                <a:cs typeface="Times New Roman" panose="02020603050405020304" pitchFamily="18" charset="0"/>
              </a:rPr>
              <a:t>The Modern Language Association of America, 2021.</a:t>
            </a:r>
          </a:p>
          <a:p>
            <a:pPr algn="just"/>
            <a:r>
              <a:rPr lang="en-US" sz="2500" dirty="0" err="1">
                <a:solidFill>
                  <a:schemeClr val="bg1"/>
                </a:solidFill>
                <a:latin typeface="Times New Roman" panose="02020603050405020304" pitchFamily="18" charset="0"/>
                <a:cs typeface="Times New Roman" panose="02020603050405020304" pitchFamily="18" charset="0"/>
              </a:rPr>
              <a:t>Nadell</a:t>
            </a:r>
            <a:r>
              <a:rPr lang="en-US" sz="2500" dirty="0">
                <a:solidFill>
                  <a:schemeClr val="bg1"/>
                </a:solidFill>
                <a:latin typeface="Times New Roman" panose="02020603050405020304" pitchFamily="18" charset="0"/>
                <a:cs typeface="Times New Roman" panose="02020603050405020304" pitchFamily="18" charset="0"/>
              </a:rPr>
              <a:t>, Judith and </a:t>
            </a:r>
            <a:r>
              <a:rPr lang="en-US" sz="2500" dirty="0" err="1">
                <a:solidFill>
                  <a:schemeClr val="bg1"/>
                </a:solidFill>
                <a:latin typeface="Times New Roman" panose="02020603050405020304" pitchFamily="18" charset="0"/>
                <a:cs typeface="Times New Roman" panose="02020603050405020304" pitchFamily="18" charset="0"/>
              </a:rPr>
              <a:t>Langan</a:t>
            </a:r>
            <a:r>
              <a:rPr lang="en-US" sz="2500" dirty="0">
                <a:solidFill>
                  <a:schemeClr val="bg1"/>
                </a:solidFill>
                <a:latin typeface="Times New Roman" panose="02020603050405020304" pitchFamily="18" charset="0"/>
                <a:cs typeface="Times New Roman" panose="02020603050405020304" pitchFamily="18" charset="0"/>
              </a:rPr>
              <a:t>, John. </a:t>
            </a:r>
            <a:r>
              <a:rPr lang="en-US" sz="2500" i="1" dirty="0">
                <a:solidFill>
                  <a:schemeClr val="bg1"/>
                </a:solidFill>
                <a:latin typeface="Times New Roman" panose="02020603050405020304" pitchFamily="18" charset="0"/>
                <a:cs typeface="Times New Roman" panose="02020603050405020304" pitchFamily="18" charset="0"/>
              </a:rPr>
              <a:t>The Longman Reader</a:t>
            </a:r>
            <a:r>
              <a:rPr lang="en-US" sz="2500" dirty="0">
                <a:solidFill>
                  <a:schemeClr val="bg1"/>
                </a:solidFill>
                <a:latin typeface="Times New Roman" panose="02020603050405020304" pitchFamily="18" charset="0"/>
                <a:cs typeface="Times New Roman" panose="02020603050405020304" pitchFamily="18" charset="0"/>
              </a:rPr>
              <a:t>, twelfth edition. Pearson Education, Inc., 2019</a:t>
            </a:r>
          </a:p>
          <a:p>
            <a:pPr algn="just"/>
            <a:r>
              <a:rPr lang="en-US" sz="2500" i="1" dirty="0">
                <a:solidFill>
                  <a:schemeClr val="bg1"/>
                </a:solidFill>
                <a:latin typeface="Times New Roman" panose="02020603050405020304" pitchFamily="18" charset="0"/>
                <a:cs typeface="Times New Roman" panose="02020603050405020304" pitchFamily="18" charset="0"/>
              </a:rPr>
              <a:t>Publication Manual of the American Psychological Association</a:t>
            </a:r>
            <a:r>
              <a:rPr lang="en-US" sz="2500" dirty="0">
                <a:solidFill>
                  <a:schemeClr val="bg1"/>
                </a:solidFill>
                <a:latin typeface="Times New Roman" panose="02020603050405020304" pitchFamily="18" charset="0"/>
                <a:cs typeface="Times New Roman" panose="02020603050405020304" pitchFamily="18" charset="0"/>
              </a:rPr>
              <a:t>, seventh edition. American Psychological Association, 2020.</a:t>
            </a:r>
          </a:p>
          <a:p>
            <a:pPr algn="just"/>
            <a:r>
              <a:rPr lang="en-US" sz="2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Scarry, Sandra and Scarry, John. </a:t>
            </a:r>
            <a:r>
              <a:rPr lang="en-US" sz="25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Writer’s Workplace with Readings: Building College Writing Skills</a:t>
            </a:r>
            <a:r>
              <a:rPr lang="en-US" sz="2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seventh edition. Australia: Wadsworth Cengage Learning, 2010.</a:t>
            </a:r>
          </a:p>
          <a:p>
            <a:pPr algn="just"/>
            <a:endParaRPr lang="en-US" sz="2500" i="1" dirty="0">
              <a:solidFill>
                <a:schemeClr val="bg1"/>
              </a:solidFill>
              <a:latin typeface="Times New Roman" panose="02020603050405020304" pitchFamily="18" charset="0"/>
              <a:cs typeface="Times New Roman" panose="02020603050405020304" pitchFamily="18" charset="0"/>
            </a:endParaRPr>
          </a:p>
          <a:p>
            <a:pPr algn="just"/>
            <a:endParaRPr lang="en-US" sz="2500" dirty="0">
              <a:solidFill>
                <a:schemeClr val="bg1"/>
              </a:solidFill>
              <a:latin typeface="Times New Roman" panose="02020603050405020304" pitchFamily="18" charset="0"/>
              <a:cs typeface="Times New Roman" panose="02020603050405020304" pitchFamily="18" charset="0"/>
            </a:endParaRPr>
          </a:p>
          <a:p>
            <a:pPr algn="just"/>
            <a:endParaRPr lang="en-US" sz="2500" dirty="0">
              <a:solidFill>
                <a:schemeClr val="bg1"/>
              </a:solidFill>
              <a:latin typeface="Times New Roman" panose="02020603050405020304" pitchFamily="18" charset="0"/>
              <a:cs typeface="Times New Roman" panose="02020603050405020304" pitchFamily="18" charset="0"/>
            </a:endParaRPr>
          </a:p>
          <a:p>
            <a:pPr algn="just"/>
            <a:endParaRPr lang="en-US" sz="2500" dirty="0">
              <a:solidFill>
                <a:schemeClr val="bg1"/>
              </a:solidFill>
              <a:latin typeface="Times New Roman" panose="02020603050405020304" pitchFamily="18" charset="0"/>
              <a:cs typeface="Times New Roman" panose="02020603050405020304" pitchFamily="18" charset="0"/>
            </a:endParaRPr>
          </a:p>
          <a:p>
            <a:endParaRPr lang="en-US" sz="2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54793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uestion marks in a line and one question mark is lit">
            <a:extLst>
              <a:ext uri="{FF2B5EF4-FFF2-40B4-BE49-F238E27FC236}">
                <a16:creationId xmlns:a16="http://schemas.microsoft.com/office/drawing/2014/main" id="{F995259F-F718-1145-609C-C456E1CE063D}"/>
              </a:ext>
            </a:extLst>
          </p:cNvPr>
          <p:cNvPicPr>
            <a:picLocks noChangeAspect="1"/>
          </p:cNvPicPr>
          <p:nvPr/>
        </p:nvPicPr>
        <p:blipFill>
          <a:blip r:embed="rId2"/>
          <a:srcRect t="3395" r="1" b="15014"/>
          <a:stretch/>
        </p:blipFill>
        <p:spPr>
          <a:xfrm>
            <a:off x="228600" y="1903751"/>
            <a:ext cx="12558010" cy="6870397"/>
          </a:xfrm>
          <a:prstGeom prst="rect">
            <a:avLst/>
          </a:prstGeom>
          <a:noFill/>
        </p:spPr>
      </p:pic>
      <p:sp>
        <p:nvSpPr>
          <p:cNvPr id="2" name="Title 1">
            <a:extLst>
              <a:ext uri="{FF2B5EF4-FFF2-40B4-BE49-F238E27FC236}">
                <a16:creationId xmlns:a16="http://schemas.microsoft.com/office/drawing/2014/main" id="{13642BB5-5A20-9342-8EFF-DC89A5D6D25C}"/>
              </a:ext>
            </a:extLst>
          </p:cNvPr>
          <p:cNvSpPr>
            <a:spLocks noGrp="1"/>
          </p:cNvSpPr>
          <p:nvPr>
            <p:ph type="title"/>
          </p:nvPr>
        </p:nvSpPr>
        <p:spPr>
          <a:xfrm>
            <a:off x="660400" y="1003300"/>
            <a:ext cx="11684000" cy="1460500"/>
          </a:xfrm>
        </p:spPr>
        <p:txBody>
          <a:bodyPr>
            <a:normAutofit/>
          </a:bodyPr>
          <a:lstStyle/>
          <a:p>
            <a:r>
              <a:rPr lang="en-US"/>
              <a:t>Questions?</a:t>
            </a:r>
          </a:p>
        </p:txBody>
      </p:sp>
      <p:sp>
        <p:nvSpPr>
          <p:cNvPr id="8" name="Text Placeholder 3">
            <a:extLst>
              <a:ext uri="{FF2B5EF4-FFF2-40B4-BE49-F238E27FC236}">
                <a16:creationId xmlns:a16="http://schemas.microsoft.com/office/drawing/2014/main" id="{7FB24E54-6692-1754-8A8B-F70393FA7DC6}"/>
              </a:ext>
            </a:extLst>
          </p:cNvPr>
          <p:cNvSpPr>
            <a:spLocks noGrp="1"/>
          </p:cNvSpPr>
          <p:nvPr>
            <p:ph type="body" sz="quarter" idx="1"/>
          </p:nvPr>
        </p:nvSpPr>
        <p:spPr>
          <a:xfrm>
            <a:off x="660400" y="508000"/>
            <a:ext cx="11684000" cy="1168400"/>
          </a:xfrm>
        </p:spPr>
        <p:txBody>
          <a:bodyPr>
            <a:normAutofit/>
          </a:bodyPr>
          <a:lstStyle/>
          <a:p>
            <a:pPr algn="ctr"/>
            <a:r>
              <a:rPr lang="en-US" sz="6000" b="1" dirty="0">
                <a:solidFill>
                  <a:srgbClr val="0070C0"/>
                </a:solidFill>
                <a:latin typeface="Times New Roman" panose="02020603050405020304" pitchFamily="18" charset="0"/>
                <a:cs typeface="Times New Roman" panose="02020603050405020304" pitchFamily="18" charset="0"/>
              </a:rPr>
              <a:t>Q &amp; A</a:t>
            </a:r>
          </a:p>
        </p:txBody>
      </p:sp>
    </p:spTree>
    <p:extLst>
      <p:ext uri="{BB962C8B-B14F-4D97-AF65-F5344CB8AC3E}">
        <p14:creationId xmlns:p14="http://schemas.microsoft.com/office/powerpoint/2010/main" val="347058786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64338D-4E29-405C-878F-ACCE2401148F}"/>
              </a:ext>
            </a:extLst>
          </p:cNvPr>
          <p:cNvPicPr>
            <a:picLocks noChangeAspect="1"/>
          </p:cNvPicPr>
          <p:nvPr/>
        </p:nvPicPr>
        <p:blipFill>
          <a:blip r:embed="rId2"/>
          <a:stretch>
            <a:fillRect/>
          </a:stretch>
        </p:blipFill>
        <p:spPr>
          <a:xfrm>
            <a:off x="260233" y="883568"/>
            <a:ext cx="12615980" cy="7701233"/>
          </a:xfrm>
          <a:prstGeom prst="rect">
            <a:avLst/>
          </a:prstGeom>
        </p:spPr>
      </p:pic>
      <p:sp>
        <p:nvSpPr>
          <p:cNvPr id="3" name="Text Placeholder 2">
            <a:extLst>
              <a:ext uri="{FF2B5EF4-FFF2-40B4-BE49-F238E27FC236}">
                <a16:creationId xmlns:a16="http://schemas.microsoft.com/office/drawing/2014/main" id="{39E8A3D7-6903-47AE-A5CC-78AD685824C1}"/>
              </a:ext>
            </a:extLst>
          </p:cNvPr>
          <p:cNvSpPr>
            <a:spLocks/>
          </p:cNvSpPr>
          <p:nvPr/>
        </p:nvSpPr>
        <p:spPr>
          <a:xfrm>
            <a:off x="128588" y="861627"/>
            <a:ext cx="12747625" cy="8030346"/>
          </a:xfrm>
          <a:prstGeom prst="rect">
            <a:avLst/>
          </a:prstGeom>
        </p:spPr>
        <p:txBody>
          <a:bodyPr/>
          <a:lstStyle/>
          <a:p>
            <a:pPr marL="0" indent="0">
              <a:buNone/>
            </a:pPr>
            <a:endParaRPr lang="en-US" dirty="0"/>
          </a:p>
        </p:txBody>
      </p:sp>
    </p:spTree>
    <p:extLst>
      <p:ext uri="{BB962C8B-B14F-4D97-AF65-F5344CB8AC3E}">
        <p14:creationId xmlns:p14="http://schemas.microsoft.com/office/powerpoint/2010/main" val="973976162"/>
      </p:ext>
    </p:extLst>
  </p:cSld>
  <p:clrMapOvr>
    <a:masterClrMapping/>
  </p:clrMapOvr>
  <p:transition spd="med"/>
</p:sld>
</file>

<file path=ppt/theme/theme1.xml><?xml version="1.0" encoding="utf-8"?>
<a:theme xmlns:a="http://schemas.openxmlformats.org/drawingml/2006/main" name="New_Template1">
  <a:themeElements>
    <a:clrScheme name="New_Template1">
      <a:dk1>
        <a:srgbClr val="000000"/>
      </a:dk1>
      <a:lt1>
        <a:srgbClr val="FFFFFF"/>
      </a:lt1>
      <a:dk2>
        <a:srgbClr val="4F4F4F"/>
      </a:dk2>
      <a:lt2>
        <a:srgbClr val="BFBFBF"/>
      </a:lt2>
      <a:accent1>
        <a:srgbClr val="1B6BBC"/>
      </a:accent1>
      <a:accent2>
        <a:srgbClr val="42AAC9"/>
      </a:accent2>
      <a:accent3>
        <a:srgbClr val="518C15"/>
      </a:accent3>
      <a:accent4>
        <a:srgbClr val="DE9000"/>
      </a:accent4>
      <a:accent5>
        <a:srgbClr val="DB2800"/>
      </a:accent5>
      <a:accent6>
        <a:srgbClr val="B130C2"/>
      </a:accent6>
      <a:hlink>
        <a:srgbClr val="0000FF"/>
      </a:hlink>
      <a:folHlink>
        <a:srgbClr val="FF00FF"/>
      </a:folHlink>
    </a:clrScheme>
    <a:fontScheme name="New_Template1">
      <a:majorFont>
        <a:latin typeface="Avenir Light"/>
        <a:ea typeface="Avenir Light"/>
        <a:cs typeface="Avenir Light"/>
      </a:majorFont>
      <a:minorFont>
        <a:latin typeface="Avenir Light"/>
        <a:ea typeface="Avenir Light"/>
        <a:cs typeface="Avenir Light"/>
      </a:minorFont>
    </a:fontScheme>
    <a:fmtScheme name="New_Templat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50000"/>
            <a:satOff val="-18071"/>
            <a:lumOff val="-1460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all" spc="384" normalizeH="0" baseline="0">
            <a:ln>
              <a:noFill/>
            </a:ln>
            <a:solidFill>
              <a:srgbClr val="FFFFFF"/>
            </a:solidFill>
            <a:effectLst/>
            <a:uFillTx/>
            <a:latin typeface="Avenir Medium"/>
            <a:ea typeface="Avenir Medium"/>
            <a:cs typeface="Avenir Medium"/>
            <a:sym typeface="Avenir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1">
  <a:themeElements>
    <a:clrScheme name="New_Template1">
      <a:dk1>
        <a:srgbClr val="000000"/>
      </a:dk1>
      <a:lt1>
        <a:srgbClr val="FFFFFF"/>
      </a:lt1>
      <a:dk2>
        <a:srgbClr val="4F4F4F"/>
      </a:dk2>
      <a:lt2>
        <a:srgbClr val="BFBFBF"/>
      </a:lt2>
      <a:accent1>
        <a:srgbClr val="1B6BBC"/>
      </a:accent1>
      <a:accent2>
        <a:srgbClr val="42AAC9"/>
      </a:accent2>
      <a:accent3>
        <a:srgbClr val="518C15"/>
      </a:accent3>
      <a:accent4>
        <a:srgbClr val="DE9000"/>
      </a:accent4>
      <a:accent5>
        <a:srgbClr val="DB2800"/>
      </a:accent5>
      <a:accent6>
        <a:srgbClr val="B130C2"/>
      </a:accent6>
      <a:hlink>
        <a:srgbClr val="0000FF"/>
      </a:hlink>
      <a:folHlink>
        <a:srgbClr val="FF00FF"/>
      </a:folHlink>
    </a:clrScheme>
    <a:fontScheme name="New_Template1">
      <a:majorFont>
        <a:latin typeface="Avenir Light"/>
        <a:ea typeface="Avenir Light"/>
        <a:cs typeface="Avenir Light"/>
      </a:majorFont>
      <a:minorFont>
        <a:latin typeface="Avenir Light"/>
        <a:ea typeface="Avenir Light"/>
        <a:cs typeface="Avenir Light"/>
      </a:minorFont>
    </a:fontScheme>
    <a:fmtScheme name="New_Templat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50000"/>
            <a:satOff val="-18071"/>
            <a:lumOff val="-1460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all" spc="384" normalizeH="0" baseline="0">
            <a:ln>
              <a:noFill/>
            </a:ln>
            <a:solidFill>
              <a:srgbClr val="FFFFFF"/>
            </a:solidFill>
            <a:effectLst/>
            <a:uFillTx/>
            <a:latin typeface="Avenir Medium"/>
            <a:ea typeface="Avenir Medium"/>
            <a:cs typeface="Avenir Medium"/>
            <a:sym typeface="Avenir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AUN Power Point Template</Template>
  <TotalTime>1627</TotalTime>
  <Words>1657</Words>
  <Application>Microsoft Office PowerPoint</Application>
  <PresentationFormat>Custom</PresentationFormat>
  <Paragraphs>145</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American Typewriter</vt:lpstr>
      <vt:lpstr>Avenir Book</vt:lpstr>
      <vt:lpstr>Avenir Light</vt:lpstr>
      <vt:lpstr>Calibri</vt:lpstr>
      <vt:lpstr>Helvetica Neue</vt:lpstr>
      <vt:lpstr>Times New Roman</vt:lpstr>
      <vt:lpstr>New_Template1</vt:lpstr>
      <vt:lpstr>PowerPoint Presentation</vt:lpstr>
      <vt:lpstr>PUNCTUATION MARKS</vt:lpstr>
      <vt:lpstr>PUNCTUATION MARKS</vt:lpstr>
      <vt:lpstr>A COMMA (,)</vt:lpstr>
      <vt:lpstr>USES OF A COMMA (,)</vt:lpstr>
      <vt:lpstr>USES OF A COMMA (,)</vt:lpstr>
      <vt:lpstr>USES OF A COMMA (,)</vt:lpstr>
      <vt:lpstr>USES OF A COMMA (,)</vt:lpstr>
      <vt:lpstr>USES OF A COMMA (,)</vt:lpstr>
      <vt:lpstr>USES OF A SEMICOLON (;)</vt:lpstr>
      <vt:lpstr>USES OF AN APOSTROPHE (‘)</vt:lpstr>
      <vt:lpstr>USES OF AN APOSTROPHE (‘)</vt:lpstr>
      <vt:lpstr>CAVEAT</vt:lpstr>
      <vt:lpstr>CHECK THIS</vt:lpstr>
      <vt:lpstr>USES OF A HYPHEN</vt:lpstr>
      <vt:lpstr>DO NOT HYPHENATE</vt:lpstr>
      <vt:lpstr>DO NOT HYPHENATE</vt:lpstr>
      <vt:lpstr>ITALICS</vt:lpstr>
      <vt:lpstr>DO NOT ITALICIZE THE FOLLOWING</vt:lpstr>
      <vt:lpstr>A COLON (:)</vt:lpstr>
      <vt:lpstr>A COLON (:)</vt:lpstr>
      <vt:lpstr>Dash (—)</vt:lpstr>
      <vt:lpstr>EXERCISE</vt:lpstr>
      <vt:lpstr>REFERENCES</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AUN WRITING CENTER</dc:title>
  <dc:creator>Soma Wokemba</dc:creator>
  <cp:lastModifiedBy>SO</cp:lastModifiedBy>
  <cp:revision>110</cp:revision>
  <dcterms:modified xsi:type="dcterms:W3CDTF">2024-09-27T10:50:57Z</dcterms:modified>
</cp:coreProperties>
</file>