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6"/>
  </p:notesMasterIdLst>
  <p:sldIdLst>
    <p:sldId id="256" r:id="rId5"/>
    <p:sldId id="262" r:id="rId6"/>
    <p:sldId id="257" r:id="rId7"/>
    <p:sldId id="264" r:id="rId8"/>
    <p:sldId id="265" r:id="rId9"/>
    <p:sldId id="266" r:id="rId10"/>
    <p:sldId id="268" r:id="rId11"/>
    <p:sldId id="270" r:id="rId12"/>
    <p:sldId id="271" r:id="rId13"/>
    <p:sldId id="272" r:id="rId14"/>
    <p:sldId id="273"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462F"/>
    <a:srgbClr val="D2B4A6"/>
    <a:srgbClr val="734F29"/>
    <a:srgbClr val="D24726"/>
    <a:srgbClr val="AEB785"/>
    <a:srgbClr val="EFD5A2"/>
    <a:srgbClr val="3B3026"/>
    <a:srgbClr val="ECE1CA"/>
    <a:srgbClr val="795531"/>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157" autoAdjust="0"/>
    <p:restoredTop sz="94280" autoAdjust="0"/>
  </p:normalViewPr>
  <p:slideViewPr>
    <p:cSldViewPr snapToGrid="0">
      <p:cViewPr varScale="1">
        <p:scale>
          <a:sx n="112" d="100"/>
          <a:sy n="112" d="100"/>
        </p:scale>
        <p:origin x="600" y="19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C13577B-6902-467D-A26C-08A0DD5E4E03}" type="datetimeFigureOut">
              <a:rPr lang="en-US" smtClean="0"/>
              <a:t>7/15/24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F61EA0F-A667-4B49-8422-0062BC55E249}" type="slidenum">
              <a:rPr lang="en-US" smtClean="0"/>
              <a:t>‹#›</a:t>
            </a:fld>
            <a:endParaRPr lang="en-US"/>
          </a:p>
        </p:txBody>
      </p:sp>
    </p:spTree>
    <p:extLst>
      <p:ext uri="{BB962C8B-B14F-4D97-AF65-F5344CB8AC3E}">
        <p14:creationId xmlns:p14="http://schemas.microsoft.com/office/powerpoint/2010/main" val="33819102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F61EA0F-A667-4B49-8422-0062BC55E249}" type="slidenum">
              <a:rPr lang="en-US" smtClean="0"/>
              <a:t>1</a:t>
            </a:fld>
            <a:endParaRPr lang="en-US"/>
          </a:p>
        </p:txBody>
      </p:sp>
    </p:spTree>
    <p:extLst>
      <p:ext uri="{BB962C8B-B14F-4D97-AF65-F5344CB8AC3E}">
        <p14:creationId xmlns:p14="http://schemas.microsoft.com/office/powerpoint/2010/main" val="10117698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0" y="0"/>
            <a:ext cx="12192000" cy="4866468"/>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ctrTitle"/>
          </p:nvPr>
        </p:nvSpPr>
        <p:spPr>
          <a:xfrm>
            <a:off x="838200" y="2061006"/>
            <a:ext cx="10515600" cy="2387600"/>
          </a:xfrm>
        </p:spPr>
        <p:txBody>
          <a:bodyPr anchor="b">
            <a:normAutofit/>
          </a:bodyPr>
          <a:lstStyle>
            <a:lvl1pPr algn="l">
              <a:defRPr sz="5400">
                <a:solidFill>
                  <a:schemeClr val="bg1"/>
                </a:solidFill>
              </a:defRPr>
            </a:lvl1pPr>
          </a:lstStyle>
          <a:p>
            <a:r>
              <a:rPr lang="en-US"/>
              <a:t>Click to edit Master title style</a:t>
            </a:r>
            <a:endParaRPr lang="en-US" dirty="0"/>
          </a:p>
        </p:txBody>
      </p:sp>
      <p:sp>
        <p:nvSpPr>
          <p:cNvPr id="3" name="Subtitle 2"/>
          <p:cNvSpPr>
            <a:spLocks noGrp="1"/>
          </p:cNvSpPr>
          <p:nvPr>
            <p:ph type="subTitle" idx="1"/>
          </p:nvPr>
        </p:nvSpPr>
        <p:spPr>
          <a:xfrm>
            <a:off x="838202" y="5110609"/>
            <a:ext cx="6705599" cy="1137793"/>
          </a:xfrm>
        </p:spPr>
        <p:txBody>
          <a:bodyPr>
            <a:normAutofit/>
          </a:bodyPr>
          <a:lstStyle>
            <a:lvl1pPr marL="0" indent="0" algn="l">
              <a:lnSpc>
                <a:spcPct val="150000"/>
              </a:lnSpc>
              <a:spcBef>
                <a:spcPts val="600"/>
              </a:spcBef>
              <a:buNone/>
              <a:defRPr sz="2800">
                <a:solidFill>
                  <a:srgbClr val="D24726"/>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BEEBAAA-29B5-4AF5-BC5F-7E580C29002D}" type="datetimeFigureOut">
              <a:rPr lang="en-US" smtClean="0"/>
              <a:t>7/15/24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60EDB8-5305-433F-BE41-D7A86D811DB3}" type="slidenum">
              <a:rPr lang="en-US" smtClean="0"/>
              <a:t>‹#›</a:t>
            </a:fld>
            <a:endParaRPr lang="en-US"/>
          </a:p>
        </p:txBody>
      </p:sp>
      <p:sp>
        <p:nvSpPr>
          <p:cNvPr id="8" name="Rectangle 7"/>
          <p:cNvSpPr/>
          <p:nvPr userDrawn="1"/>
        </p:nvSpPr>
        <p:spPr>
          <a:xfrm>
            <a:off x="0" y="0"/>
            <a:ext cx="12192000" cy="4866468"/>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7185494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604434" y="0"/>
            <a:ext cx="10749367" cy="1208868"/>
          </a:xfrm>
        </p:spPr>
        <p:txBody>
          <a:bodyPr anchor="b">
            <a:normAutofit/>
          </a:bodyPr>
          <a:lstStyle>
            <a:lvl1pPr>
              <a:defRPr sz="3600">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838201" y="1825625"/>
            <a:ext cx="4167753" cy="4351338"/>
          </a:xfrm>
        </p:spPr>
        <p:txBody>
          <a:bodyPr>
            <a:normAutofit/>
          </a:bodyPr>
          <a:lstStyle>
            <a:lvl1pPr marL="0" indent="0">
              <a:lnSpc>
                <a:spcPct val="150000"/>
              </a:lnSpc>
              <a:spcAft>
                <a:spcPts val="1200"/>
              </a:spcAft>
              <a:buNone/>
              <a:defRPr sz="1600">
                <a:solidFill>
                  <a:schemeClr val="bg1">
                    <a:lumMod val="50000"/>
                  </a:schemeClr>
                </a:solidFill>
              </a:defRPr>
            </a:lvl1pPr>
            <a:lvl2pPr>
              <a:lnSpc>
                <a:spcPct val="150000"/>
              </a:lnSpc>
              <a:spcAft>
                <a:spcPts val="1200"/>
              </a:spcAft>
              <a:defRPr sz="1400">
                <a:solidFill>
                  <a:schemeClr val="bg1">
                    <a:lumMod val="50000"/>
                  </a:schemeClr>
                </a:solidFill>
              </a:defRPr>
            </a:lvl2pPr>
            <a:lvl3pPr>
              <a:lnSpc>
                <a:spcPct val="150000"/>
              </a:lnSpc>
              <a:spcAft>
                <a:spcPts val="1200"/>
              </a:spcAft>
              <a:defRPr sz="1200">
                <a:solidFill>
                  <a:schemeClr val="bg1">
                    <a:lumMod val="50000"/>
                  </a:schemeClr>
                </a:solidFill>
              </a:defRPr>
            </a:lvl3pPr>
            <a:lvl4pPr>
              <a:lnSpc>
                <a:spcPct val="150000"/>
              </a:lnSpc>
              <a:spcAft>
                <a:spcPts val="1200"/>
              </a:spcAft>
              <a:defRPr sz="1100">
                <a:solidFill>
                  <a:schemeClr val="bg1">
                    <a:lumMod val="50000"/>
                  </a:schemeClr>
                </a:solidFill>
              </a:defRPr>
            </a:lvl4pPr>
            <a:lvl5pPr>
              <a:lnSpc>
                <a:spcPct val="150000"/>
              </a:lnSpc>
              <a:spcAft>
                <a:spcPts val="1200"/>
              </a:spcAft>
              <a:defRPr sz="1100">
                <a:solidFill>
                  <a:schemeClr val="bg1">
                    <a:lumMod val="5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BEEBAAA-29B5-4AF5-BC5F-7E580C29002D}" type="datetimeFigureOut">
              <a:rPr lang="en-US" smtClean="0"/>
              <a:t>7/15/24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60EDB8-5305-433F-BE41-D7A86D811DB3}" type="slidenum">
              <a:rPr lang="en-US" smtClean="0"/>
              <a:t>‹#›</a:t>
            </a:fld>
            <a:endParaRPr lang="en-US"/>
          </a:p>
        </p:txBody>
      </p:sp>
      <p:sp>
        <p:nvSpPr>
          <p:cNvPr id="8" name="Rectangle 7"/>
          <p:cNvSpPr/>
          <p:nvPr userDrawn="1"/>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1858365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5656882" y="1709738"/>
            <a:ext cx="6535119" cy="357518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838201" y="2402238"/>
            <a:ext cx="4508715" cy="2187227"/>
          </a:xfrm>
        </p:spPr>
        <p:txBody>
          <a:bodyPr anchor="ctr">
            <a:noAutofit/>
          </a:bodyPr>
          <a:lstStyle>
            <a:lvl1pPr algn="l">
              <a:defRPr sz="4800">
                <a:solidFill>
                  <a:srgbClr val="D24726"/>
                </a:solidFill>
              </a:defRPr>
            </a:lvl1pPr>
          </a:lstStyle>
          <a:p>
            <a:r>
              <a:rPr lang="en-US"/>
              <a:t>Click to edit Master title style</a:t>
            </a:r>
            <a:endParaRPr lang="en-US" dirty="0"/>
          </a:p>
        </p:txBody>
      </p:sp>
      <p:sp>
        <p:nvSpPr>
          <p:cNvPr id="3" name="Text Placeholder 2"/>
          <p:cNvSpPr>
            <a:spLocks noGrp="1"/>
          </p:cNvSpPr>
          <p:nvPr>
            <p:ph type="body" idx="1"/>
          </p:nvPr>
        </p:nvSpPr>
        <p:spPr>
          <a:xfrm>
            <a:off x="6323308" y="2402237"/>
            <a:ext cx="5269424" cy="2187226"/>
          </a:xfrm>
        </p:spPr>
        <p:txBody>
          <a:bodyPr anchor="ctr">
            <a:normAutofit/>
          </a:bodyPr>
          <a:lstStyle>
            <a:lvl1pPr marL="0" indent="0">
              <a:lnSpc>
                <a:spcPct val="150000"/>
              </a:lnSpc>
              <a:buNone/>
              <a:defRPr sz="2800">
                <a:solidFill>
                  <a:schemeClr val="bg1"/>
                </a:solidFill>
                <a:latin typeface="+mj-lt"/>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p:cNvSpPr>
            <a:spLocks noGrp="1"/>
          </p:cNvSpPr>
          <p:nvPr>
            <p:ph type="dt" sz="half" idx="10"/>
          </p:nvPr>
        </p:nvSpPr>
        <p:spPr/>
        <p:txBody>
          <a:bodyPr/>
          <a:lstStyle/>
          <a:p>
            <a:fld id="{8BEEBAAA-29B5-4AF5-BC5F-7E580C29002D}" type="datetimeFigureOut">
              <a:rPr lang="en-US" smtClean="0"/>
              <a:t>7/15/24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60EDB8-5305-433F-BE41-D7A86D811DB3}" type="slidenum">
              <a:rPr lang="en-US" smtClean="0"/>
              <a:t>‹#›</a:t>
            </a:fld>
            <a:endParaRPr lang="en-US"/>
          </a:p>
        </p:txBody>
      </p:sp>
      <p:sp>
        <p:nvSpPr>
          <p:cNvPr id="8" name="Rectangle 7"/>
          <p:cNvSpPr/>
          <p:nvPr userDrawn="1"/>
        </p:nvSpPr>
        <p:spPr>
          <a:xfrm>
            <a:off x="5656882" y="1709738"/>
            <a:ext cx="6535119" cy="357518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3356555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p:nvPr/>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609600" y="1"/>
            <a:ext cx="10744200" cy="1228436"/>
          </a:xfrm>
        </p:spPr>
        <p:txBody>
          <a:bodyPr anchor="b">
            <a:normAutofit/>
          </a:bodyPr>
          <a:lstStyle>
            <a:lvl1pPr>
              <a:defRPr sz="3600">
                <a:solidFill>
                  <a:schemeClr val="bg1"/>
                </a:solidFill>
              </a:defRPr>
            </a:lvl1p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vert="horz" lIns="91440" tIns="45720" rIns="91440" bIns="45720" rtlCol="0">
            <a:normAutofit/>
          </a:bodyPr>
          <a:lstStyle>
            <a:lvl1pPr>
              <a:defRPr lang="en-US" sz="1600" smtClean="0">
                <a:solidFill>
                  <a:schemeClr val="bg1">
                    <a:lumMod val="50000"/>
                  </a:schemeClr>
                </a:solidFill>
              </a:defRPr>
            </a:lvl1pPr>
            <a:lvl2pPr>
              <a:defRPr lang="en-US" sz="1400" smtClean="0">
                <a:solidFill>
                  <a:schemeClr val="bg1">
                    <a:lumMod val="50000"/>
                  </a:schemeClr>
                </a:solidFill>
              </a:defRPr>
            </a:lvl2pPr>
            <a:lvl3pPr>
              <a:defRPr lang="en-US" sz="1200" smtClean="0">
                <a:solidFill>
                  <a:schemeClr val="bg1">
                    <a:lumMod val="50000"/>
                  </a:schemeClr>
                </a:solidFill>
              </a:defRPr>
            </a:lvl3pPr>
            <a:lvl4pPr>
              <a:defRPr lang="en-US" sz="1100" smtClean="0">
                <a:solidFill>
                  <a:schemeClr val="bg1">
                    <a:lumMod val="50000"/>
                  </a:schemeClr>
                </a:solidFill>
              </a:defRPr>
            </a:lvl4pPr>
            <a:lvl5pPr>
              <a:defRPr lang="en-US" sz="1100">
                <a:solidFill>
                  <a:schemeClr val="bg1">
                    <a:lumMod val="50000"/>
                  </a:schemeClr>
                </a:solidFill>
              </a:defRPr>
            </a:lvl5pPr>
          </a:lstStyle>
          <a:p>
            <a:pPr marL="0" lvl="0" indent="0">
              <a:lnSpc>
                <a:spcPct val="150000"/>
              </a:lnSpc>
              <a:spcAft>
                <a:spcPts val="1200"/>
              </a:spcAft>
              <a:buNone/>
            </a:pPr>
            <a:r>
              <a:rPr lang="en-US"/>
              <a:t>Click to edit Master text styles</a:t>
            </a:r>
          </a:p>
          <a:p>
            <a:pPr marL="0" lvl="1" indent="0">
              <a:lnSpc>
                <a:spcPct val="150000"/>
              </a:lnSpc>
              <a:spcAft>
                <a:spcPts val="1200"/>
              </a:spcAft>
              <a:buNone/>
            </a:pPr>
            <a:r>
              <a:rPr lang="en-US"/>
              <a:t>Second level</a:t>
            </a:r>
          </a:p>
          <a:p>
            <a:pPr marL="0" lvl="2" indent="0">
              <a:lnSpc>
                <a:spcPct val="150000"/>
              </a:lnSpc>
              <a:spcAft>
                <a:spcPts val="1200"/>
              </a:spcAft>
              <a:buNone/>
            </a:pPr>
            <a:r>
              <a:rPr lang="en-US"/>
              <a:t>Third level</a:t>
            </a:r>
          </a:p>
          <a:p>
            <a:pPr marL="0" lvl="3" indent="0">
              <a:lnSpc>
                <a:spcPct val="150000"/>
              </a:lnSpc>
              <a:spcAft>
                <a:spcPts val="1200"/>
              </a:spcAft>
              <a:buNone/>
            </a:pPr>
            <a:r>
              <a:rPr lang="en-US"/>
              <a:t>Fourth level</a:t>
            </a:r>
          </a:p>
          <a:p>
            <a:pPr marL="0" lvl="4" indent="0">
              <a:lnSpc>
                <a:spcPct val="150000"/>
              </a:lnSpc>
              <a:spcAft>
                <a:spcPts val="1200"/>
              </a:spcAft>
              <a:buNone/>
            </a:pPr>
            <a:r>
              <a:rPr lang="en-US"/>
              <a:t>Fifth level</a:t>
            </a:r>
          </a:p>
        </p:txBody>
      </p:sp>
      <p:sp>
        <p:nvSpPr>
          <p:cNvPr id="4" name="Content Placeholder 3"/>
          <p:cNvSpPr>
            <a:spLocks noGrp="1"/>
          </p:cNvSpPr>
          <p:nvPr>
            <p:ph sz="half" idx="2"/>
          </p:nvPr>
        </p:nvSpPr>
        <p:spPr>
          <a:xfrm>
            <a:off x="6172200" y="1825625"/>
            <a:ext cx="5181600" cy="4351338"/>
          </a:xfrm>
        </p:spPr>
        <p:txBody>
          <a:bodyPr vert="horz" lIns="91440" tIns="45720" rIns="91440" bIns="45720" rtlCol="0">
            <a:normAutofit/>
          </a:bodyPr>
          <a:lstStyle>
            <a:lvl1pPr>
              <a:defRPr lang="en-US" sz="1600" smtClean="0">
                <a:solidFill>
                  <a:schemeClr val="bg1">
                    <a:lumMod val="50000"/>
                  </a:schemeClr>
                </a:solidFill>
              </a:defRPr>
            </a:lvl1pPr>
            <a:lvl2pPr>
              <a:defRPr lang="en-US" sz="1400" smtClean="0">
                <a:solidFill>
                  <a:schemeClr val="bg1">
                    <a:lumMod val="50000"/>
                  </a:schemeClr>
                </a:solidFill>
              </a:defRPr>
            </a:lvl2pPr>
            <a:lvl3pPr>
              <a:defRPr lang="en-US" sz="1200" smtClean="0">
                <a:solidFill>
                  <a:schemeClr val="bg1">
                    <a:lumMod val="50000"/>
                  </a:schemeClr>
                </a:solidFill>
              </a:defRPr>
            </a:lvl3pPr>
            <a:lvl4pPr>
              <a:defRPr lang="en-US" sz="1100" smtClean="0">
                <a:solidFill>
                  <a:schemeClr val="bg1">
                    <a:lumMod val="50000"/>
                  </a:schemeClr>
                </a:solidFill>
              </a:defRPr>
            </a:lvl4pPr>
            <a:lvl5pPr>
              <a:defRPr lang="en-US" sz="1100">
                <a:solidFill>
                  <a:schemeClr val="bg1">
                    <a:lumMod val="50000"/>
                  </a:schemeClr>
                </a:solidFill>
              </a:defRPr>
            </a:lvl5pPr>
          </a:lstStyle>
          <a:p>
            <a:pPr marL="0" lvl="0" indent="0">
              <a:lnSpc>
                <a:spcPct val="150000"/>
              </a:lnSpc>
              <a:spcAft>
                <a:spcPts val="1200"/>
              </a:spcAft>
              <a:buNone/>
            </a:pPr>
            <a:r>
              <a:rPr lang="en-US"/>
              <a:t>Click to edit Master text styles</a:t>
            </a:r>
          </a:p>
          <a:p>
            <a:pPr marL="0" lvl="1" indent="0">
              <a:lnSpc>
                <a:spcPct val="150000"/>
              </a:lnSpc>
              <a:spcAft>
                <a:spcPts val="1200"/>
              </a:spcAft>
              <a:buNone/>
            </a:pPr>
            <a:r>
              <a:rPr lang="en-US"/>
              <a:t>Second level</a:t>
            </a:r>
          </a:p>
          <a:p>
            <a:pPr marL="0" lvl="2" indent="0">
              <a:lnSpc>
                <a:spcPct val="150000"/>
              </a:lnSpc>
              <a:spcAft>
                <a:spcPts val="1200"/>
              </a:spcAft>
              <a:buNone/>
            </a:pPr>
            <a:r>
              <a:rPr lang="en-US"/>
              <a:t>Third level</a:t>
            </a:r>
          </a:p>
          <a:p>
            <a:pPr marL="0" lvl="3" indent="0">
              <a:lnSpc>
                <a:spcPct val="150000"/>
              </a:lnSpc>
              <a:spcAft>
                <a:spcPts val="1200"/>
              </a:spcAft>
              <a:buNone/>
            </a:pPr>
            <a:r>
              <a:rPr lang="en-US"/>
              <a:t>Fourth level</a:t>
            </a:r>
          </a:p>
          <a:p>
            <a:pPr marL="0" lvl="4" indent="0">
              <a:lnSpc>
                <a:spcPct val="150000"/>
              </a:lnSpc>
              <a:spcAft>
                <a:spcPts val="1200"/>
              </a:spcAft>
              <a:buNone/>
            </a:pPr>
            <a:r>
              <a:rPr lang="en-US"/>
              <a:t>Fifth level</a:t>
            </a:r>
          </a:p>
        </p:txBody>
      </p:sp>
      <p:sp>
        <p:nvSpPr>
          <p:cNvPr id="5" name="Date Placeholder 4"/>
          <p:cNvSpPr>
            <a:spLocks noGrp="1"/>
          </p:cNvSpPr>
          <p:nvPr>
            <p:ph type="dt" sz="half" idx="10"/>
          </p:nvPr>
        </p:nvSpPr>
        <p:spPr/>
        <p:txBody>
          <a:bodyPr/>
          <a:lstStyle/>
          <a:p>
            <a:fld id="{8BEEBAAA-29B5-4AF5-BC5F-7E580C29002D}" type="datetimeFigureOut">
              <a:rPr lang="en-US" smtClean="0"/>
              <a:t>7/15/24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60EDB8-5305-433F-BE41-D7A86D811DB3}" type="slidenum">
              <a:rPr lang="en-US" smtClean="0"/>
              <a:t>‹#›</a:t>
            </a:fld>
            <a:endParaRPr lang="en-US"/>
          </a:p>
        </p:txBody>
      </p:sp>
      <p:sp>
        <p:nvSpPr>
          <p:cNvPr id="9" name="Rectangle 8"/>
          <p:cNvSpPr/>
          <p:nvPr userDrawn="1"/>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3282238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p:nvPr/>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609600" y="0"/>
            <a:ext cx="10737851" cy="1228436"/>
          </a:xfrm>
        </p:spPr>
        <p:txBody>
          <a:bodyPr anchor="b">
            <a:normAutofit/>
          </a:bodyPr>
          <a:lstStyle>
            <a:lvl1pPr>
              <a:defRPr sz="3600">
                <a:solidFill>
                  <a:schemeClr val="bg1"/>
                </a:solidFill>
              </a:defRPr>
            </a:lvl1pPr>
          </a:lstStyle>
          <a:p>
            <a:r>
              <a:rPr lang="en-US"/>
              <a:t>Click to edit Master title style</a:t>
            </a:r>
          </a:p>
        </p:txBody>
      </p:sp>
      <p:sp>
        <p:nvSpPr>
          <p:cNvPr id="3" name="Text Placeholder 2"/>
          <p:cNvSpPr>
            <a:spLocks noGrp="1"/>
          </p:cNvSpPr>
          <p:nvPr>
            <p:ph type="body" idx="1"/>
          </p:nvPr>
        </p:nvSpPr>
        <p:spPr>
          <a:xfrm>
            <a:off x="831851" y="1489075"/>
            <a:ext cx="5156200" cy="6413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1851" y="2193927"/>
            <a:ext cx="5156200" cy="3978275"/>
          </a:xfrm>
        </p:spPr>
        <p:txBody>
          <a:bodyPr vert="horz" lIns="91440" tIns="45720" rIns="91440" bIns="45720" rtlCol="0">
            <a:normAutofit/>
          </a:bodyPr>
          <a:lstStyle>
            <a:lvl1pPr>
              <a:defRPr lang="en-US" sz="1600" smtClean="0">
                <a:solidFill>
                  <a:schemeClr val="bg1">
                    <a:lumMod val="50000"/>
                  </a:schemeClr>
                </a:solidFill>
              </a:defRPr>
            </a:lvl1pPr>
            <a:lvl2pPr>
              <a:defRPr lang="en-US" sz="1400" smtClean="0">
                <a:solidFill>
                  <a:schemeClr val="bg1">
                    <a:lumMod val="50000"/>
                  </a:schemeClr>
                </a:solidFill>
              </a:defRPr>
            </a:lvl2pPr>
            <a:lvl3pPr>
              <a:defRPr lang="en-US" sz="1200" smtClean="0">
                <a:solidFill>
                  <a:schemeClr val="bg1">
                    <a:lumMod val="50000"/>
                  </a:schemeClr>
                </a:solidFill>
              </a:defRPr>
            </a:lvl3pPr>
            <a:lvl4pPr>
              <a:defRPr lang="en-US" sz="1100" smtClean="0">
                <a:solidFill>
                  <a:schemeClr val="bg1">
                    <a:lumMod val="50000"/>
                  </a:schemeClr>
                </a:solidFill>
              </a:defRPr>
            </a:lvl4pPr>
            <a:lvl5pPr>
              <a:defRPr lang="en-US" sz="1100">
                <a:solidFill>
                  <a:schemeClr val="bg1">
                    <a:lumMod val="50000"/>
                  </a:schemeClr>
                </a:solidFill>
              </a:defRPr>
            </a:lvl5pPr>
          </a:lstStyle>
          <a:p>
            <a:pPr marL="0" lvl="0" indent="0">
              <a:lnSpc>
                <a:spcPct val="150000"/>
              </a:lnSpc>
              <a:spcAft>
                <a:spcPts val="1200"/>
              </a:spcAft>
              <a:buNone/>
            </a:pPr>
            <a:r>
              <a:rPr lang="en-US"/>
              <a:t>Click to edit Master text styles</a:t>
            </a:r>
          </a:p>
          <a:p>
            <a:pPr marL="0" lvl="1" indent="0">
              <a:lnSpc>
                <a:spcPct val="150000"/>
              </a:lnSpc>
              <a:spcAft>
                <a:spcPts val="1200"/>
              </a:spcAft>
              <a:buNone/>
            </a:pPr>
            <a:r>
              <a:rPr lang="en-US"/>
              <a:t>Second level</a:t>
            </a:r>
          </a:p>
          <a:p>
            <a:pPr marL="0" lvl="2" indent="0">
              <a:lnSpc>
                <a:spcPct val="150000"/>
              </a:lnSpc>
              <a:spcAft>
                <a:spcPts val="1200"/>
              </a:spcAft>
              <a:buNone/>
            </a:pPr>
            <a:r>
              <a:rPr lang="en-US"/>
              <a:t>Third level</a:t>
            </a:r>
          </a:p>
          <a:p>
            <a:pPr marL="0" lvl="3" indent="0">
              <a:lnSpc>
                <a:spcPct val="150000"/>
              </a:lnSpc>
              <a:spcAft>
                <a:spcPts val="1200"/>
              </a:spcAft>
              <a:buNone/>
            </a:pPr>
            <a:r>
              <a:rPr lang="en-US"/>
              <a:t>Fourth level</a:t>
            </a:r>
          </a:p>
          <a:p>
            <a:pPr marL="0" lvl="4" indent="0">
              <a:lnSpc>
                <a:spcPct val="150000"/>
              </a:lnSpc>
              <a:spcAft>
                <a:spcPts val="1200"/>
              </a:spcAft>
              <a:buNone/>
            </a:pPr>
            <a:r>
              <a:rPr lang="en-US"/>
              <a:t>Fifth level</a:t>
            </a:r>
            <a:endParaRPr lang="en-US" dirty="0"/>
          </a:p>
        </p:txBody>
      </p:sp>
      <p:sp>
        <p:nvSpPr>
          <p:cNvPr id="5" name="Text Placeholder 4"/>
          <p:cNvSpPr>
            <a:spLocks noGrp="1"/>
          </p:cNvSpPr>
          <p:nvPr>
            <p:ph type="body" sz="quarter" idx="3"/>
          </p:nvPr>
        </p:nvSpPr>
        <p:spPr>
          <a:xfrm>
            <a:off x="6189664" y="1489075"/>
            <a:ext cx="5157787" cy="6413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9664" y="2193927"/>
            <a:ext cx="5157787" cy="3978275"/>
          </a:xfrm>
        </p:spPr>
        <p:txBody>
          <a:bodyPr vert="horz" lIns="91440" tIns="45720" rIns="91440" bIns="45720" rtlCol="0">
            <a:normAutofit/>
          </a:bodyPr>
          <a:lstStyle>
            <a:lvl1pPr>
              <a:defRPr lang="en-US" sz="1600" smtClean="0">
                <a:solidFill>
                  <a:schemeClr val="bg1">
                    <a:lumMod val="50000"/>
                  </a:schemeClr>
                </a:solidFill>
              </a:defRPr>
            </a:lvl1pPr>
            <a:lvl2pPr>
              <a:defRPr lang="en-US" sz="1400" smtClean="0">
                <a:solidFill>
                  <a:schemeClr val="bg1">
                    <a:lumMod val="50000"/>
                  </a:schemeClr>
                </a:solidFill>
              </a:defRPr>
            </a:lvl2pPr>
            <a:lvl3pPr>
              <a:defRPr lang="en-US" sz="1200" smtClean="0">
                <a:solidFill>
                  <a:schemeClr val="bg1">
                    <a:lumMod val="50000"/>
                  </a:schemeClr>
                </a:solidFill>
              </a:defRPr>
            </a:lvl3pPr>
            <a:lvl4pPr>
              <a:defRPr lang="en-US" sz="1100" smtClean="0">
                <a:solidFill>
                  <a:schemeClr val="bg1">
                    <a:lumMod val="50000"/>
                  </a:schemeClr>
                </a:solidFill>
              </a:defRPr>
            </a:lvl4pPr>
            <a:lvl5pPr>
              <a:defRPr lang="en-US" sz="1100">
                <a:solidFill>
                  <a:schemeClr val="bg1">
                    <a:lumMod val="50000"/>
                  </a:schemeClr>
                </a:solidFill>
              </a:defRPr>
            </a:lvl5pPr>
          </a:lstStyle>
          <a:p>
            <a:pPr marL="0" lvl="0" indent="0">
              <a:lnSpc>
                <a:spcPct val="150000"/>
              </a:lnSpc>
              <a:spcAft>
                <a:spcPts val="1200"/>
              </a:spcAft>
              <a:buNone/>
            </a:pPr>
            <a:r>
              <a:rPr lang="en-US"/>
              <a:t>Click to edit Master text styles</a:t>
            </a:r>
          </a:p>
          <a:p>
            <a:pPr marL="0" lvl="1" indent="0">
              <a:lnSpc>
                <a:spcPct val="150000"/>
              </a:lnSpc>
              <a:spcAft>
                <a:spcPts val="1200"/>
              </a:spcAft>
              <a:buNone/>
            </a:pPr>
            <a:r>
              <a:rPr lang="en-US"/>
              <a:t>Second level</a:t>
            </a:r>
          </a:p>
          <a:p>
            <a:pPr marL="0" lvl="2" indent="0">
              <a:lnSpc>
                <a:spcPct val="150000"/>
              </a:lnSpc>
              <a:spcAft>
                <a:spcPts val="1200"/>
              </a:spcAft>
              <a:buNone/>
            </a:pPr>
            <a:r>
              <a:rPr lang="en-US"/>
              <a:t>Third level</a:t>
            </a:r>
          </a:p>
          <a:p>
            <a:pPr marL="0" lvl="3" indent="0">
              <a:lnSpc>
                <a:spcPct val="150000"/>
              </a:lnSpc>
              <a:spcAft>
                <a:spcPts val="1200"/>
              </a:spcAft>
              <a:buNone/>
            </a:pPr>
            <a:r>
              <a:rPr lang="en-US"/>
              <a:t>Fourth level</a:t>
            </a:r>
          </a:p>
          <a:p>
            <a:pPr marL="0" lvl="4" indent="0">
              <a:lnSpc>
                <a:spcPct val="150000"/>
              </a:lnSpc>
              <a:spcAft>
                <a:spcPts val="1200"/>
              </a:spcAft>
              <a:buNone/>
            </a:pPr>
            <a:r>
              <a:rPr lang="en-US"/>
              <a:t>Fifth level</a:t>
            </a:r>
          </a:p>
        </p:txBody>
      </p:sp>
      <p:sp>
        <p:nvSpPr>
          <p:cNvPr id="7" name="Date Placeholder 6"/>
          <p:cNvSpPr>
            <a:spLocks noGrp="1"/>
          </p:cNvSpPr>
          <p:nvPr>
            <p:ph type="dt" sz="half" idx="10"/>
          </p:nvPr>
        </p:nvSpPr>
        <p:spPr/>
        <p:txBody>
          <a:bodyPr/>
          <a:lstStyle/>
          <a:p>
            <a:fld id="{8BEEBAAA-29B5-4AF5-BC5F-7E580C29002D}" type="datetimeFigureOut">
              <a:rPr lang="en-US" smtClean="0"/>
              <a:t>7/15/24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860EDB8-5305-433F-BE41-D7A86D811DB3}" type="slidenum">
              <a:rPr lang="en-US" smtClean="0"/>
              <a:t>‹#›</a:t>
            </a:fld>
            <a:endParaRPr lang="en-US"/>
          </a:p>
        </p:txBody>
      </p:sp>
      <p:sp>
        <p:nvSpPr>
          <p:cNvPr id="11" name="Rectangle 10"/>
          <p:cNvSpPr/>
          <p:nvPr userDrawn="1"/>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6060298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Rectangle 5"/>
          <p:cNvSpPr/>
          <p:nvPr/>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609600" y="1"/>
            <a:ext cx="10744200" cy="1228436"/>
          </a:xfrm>
        </p:spPr>
        <p:txBody>
          <a:bodyPr anchor="b">
            <a:normAutofit/>
          </a:bodyPr>
          <a:lstStyle>
            <a:lvl1pPr>
              <a:defRPr sz="3600">
                <a:solidFill>
                  <a:schemeClr val="bg1"/>
                </a:solidFill>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BEEBAAA-29B5-4AF5-BC5F-7E580C29002D}" type="datetimeFigureOut">
              <a:rPr lang="en-US" smtClean="0"/>
              <a:t>7/15/24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860EDB8-5305-433F-BE41-D7A86D811DB3}" type="slidenum">
              <a:rPr lang="en-US" smtClean="0"/>
              <a:t>‹#›</a:t>
            </a:fld>
            <a:endParaRPr lang="en-US"/>
          </a:p>
        </p:txBody>
      </p:sp>
      <p:sp>
        <p:nvSpPr>
          <p:cNvPr id="7" name="Rectangle 6"/>
          <p:cNvSpPr/>
          <p:nvPr userDrawn="1"/>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008144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BEEBAAA-29B5-4AF5-BC5F-7E580C29002D}" type="datetimeFigureOut">
              <a:rPr lang="en-US" smtClean="0"/>
              <a:t>7/15/24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860EDB8-5305-433F-BE41-D7A86D811DB3}" type="slidenum">
              <a:rPr lang="en-US" smtClean="0"/>
              <a:t>‹#›</a:t>
            </a:fld>
            <a:endParaRPr lang="en-US"/>
          </a:p>
        </p:txBody>
      </p:sp>
    </p:spTree>
    <p:extLst>
      <p:ext uri="{BB962C8B-B14F-4D97-AF65-F5344CB8AC3E}">
        <p14:creationId xmlns:p14="http://schemas.microsoft.com/office/powerpoint/2010/main" val="40374320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vert="horz" lIns="91440" tIns="45720" rIns="91440" bIns="45720" rtlCol="0">
            <a:normAutofit/>
          </a:bodyPr>
          <a:lstStyle>
            <a:lvl1pPr>
              <a:defRPr lang="en-US" sz="1600" smtClean="0">
                <a:solidFill>
                  <a:schemeClr val="bg1">
                    <a:lumMod val="50000"/>
                  </a:schemeClr>
                </a:solidFill>
              </a:defRPr>
            </a:lvl1pPr>
            <a:lvl2pPr>
              <a:defRPr lang="en-US" sz="1400" smtClean="0">
                <a:solidFill>
                  <a:schemeClr val="bg1">
                    <a:lumMod val="50000"/>
                  </a:schemeClr>
                </a:solidFill>
              </a:defRPr>
            </a:lvl2pPr>
            <a:lvl3pPr>
              <a:defRPr lang="en-US" sz="1200" smtClean="0">
                <a:solidFill>
                  <a:schemeClr val="bg1">
                    <a:lumMod val="50000"/>
                  </a:schemeClr>
                </a:solidFill>
              </a:defRPr>
            </a:lvl3pPr>
            <a:lvl4pPr>
              <a:defRPr lang="en-US" sz="1100" smtClean="0">
                <a:solidFill>
                  <a:schemeClr val="bg1">
                    <a:lumMod val="50000"/>
                  </a:schemeClr>
                </a:solidFill>
              </a:defRPr>
            </a:lvl4pPr>
            <a:lvl5pPr>
              <a:defRPr lang="en-US" sz="1100">
                <a:solidFill>
                  <a:schemeClr val="bg1">
                    <a:lumMod val="50000"/>
                  </a:schemeClr>
                </a:solidFill>
              </a:defRPr>
            </a:lvl5pPr>
          </a:lstStyle>
          <a:p>
            <a:pPr marL="0" lvl="0" indent="0">
              <a:lnSpc>
                <a:spcPct val="150000"/>
              </a:lnSpc>
              <a:spcAft>
                <a:spcPts val="1200"/>
              </a:spcAft>
              <a:buNone/>
            </a:pPr>
            <a:r>
              <a:rPr lang="en-US"/>
              <a:t>Click to edit Master text styles</a:t>
            </a:r>
          </a:p>
          <a:p>
            <a:pPr marL="0" lvl="1" indent="0">
              <a:lnSpc>
                <a:spcPct val="150000"/>
              </a:lnSpc>
              <a:spcAft>
                <a:spcPts val="1200"/>
              </a:spcAft>
              <a:buNone/>
            </a:pPr>
            <a:r>
              <a:rPr lang="en-US"/>
              <a:t>Second level</a:t>
            </a:r>
          </a:p>
          <a:p>
            <a:pPr marL="0" lvl="2" indent="0">
              <a:lnSpc>
                <a:spcPct val="150000"/>
              </a:lnSpc>
              <a:spcAft>
                <a:spcPts val="1200"/>
              </a:spcAft>
              <a:buNone/>
            </a:pPr>
            <a:r>
              <a:rPr lang="en-US"/>
              <a:t>Third level</a:t>
            </a:r>
          </a:p>
          <a:p>
            <a:pPr marL="0" lvl="3" indent="0">
              <a:lnSpc>
                <a:spcPct val="150000"/>
              </a:lnSpc>
              <a:spcAft>
                <a:spcPts val="1200"/>
              </a:spcAft>
              <a:buNone/>
            </a:pPr>
            <a:r>
              <a:rPr lang="en-US"/>
              <a:t>Fourth level</a:t>
            </a:r>
          </a:p>
          <a:p>
            <a:pPr marL="0" lvl="4" indent="0">
              <a:lnSpc>
                <a:spcPct val="150000"/>
              </a:lnSpc>
              <a:spcAft>
                <a:spcPts val="1200"/>
              </a:spcAft>
              <a:buNone/>
            </a:pPr>
            <a:r>
              <a:rPr lang="en-US"/>
              <a:t>Fifth level</a:t>
            </a:r>
          </a:p>
        </p:txBody>
      </p:sp>
      <p:sp>
        <p:nvSpPr>
          <p:cNvPr id="4" name="Text Placeholder 3"/>
          <p:cNvSpPr>
            <a:spLocks noGrp="1"/>
          </p:cNvSpPr>
          <p:nvPr>
            <p:ph type="body" sz="half" idx="2"/>
          </p:nvPr>
        </p:nvSpPr>
        <p:spPr>
          <a:xfrm>
            <a:off x="839788" y="2101850"/>
            <a:ext cx="3932237" cy="37592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BEEBAAA-29B5-4AF5-BC5F-7E580C29002D}" type="datetimeFigureOut">
              <a:rPr lang="en-US" smtClean="0"/>
              <a:t>7/15/24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60EDB8-5305-433F-BE41-D7A86D811DB3}" type="slidenum">
              <a:rPr lang="en-US" smtClean="0"/>
              <a:t>‹#›</a:t>
            </a:fld>
            <a:endParaRPr lang="en-US"/>
          </a:p>
        </p:txBody>
      </p:sp>
    </p:spTree>
    <p:extLst>
      <p:ext uri="{BB962C8B-B14F-4D97-AF65-F5344CB8AC3E}">
        <p14:creationId xmlns:p14="http://schemas.microsoft.com/office/powerpoint/2010/main" val="17841938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7"/>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101850"/>
            <a:ext cx="3932237" cy="37592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BEEBAAA-29B5-4AF5-BC5F-7E580C29002D}" type="datetimeFigureOut">
              <a:rPr lang="en-US" smtClean="0"/>
              <a:t>7/15/24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60EDB8-5305-433F-BE41-D7A86D811DB3}" type="slidenum">
              <a:rPr lang="en-US" smtClean="0"/>
              <a:t>‹#›</a:t>
            </a:fld>
            <a:endParaRPr lang="en-US"/>
          </a:p>
        </p:txBody>
      </p:sp>
    </p:spTree>
    <p:extLst>
      <p:ext uri="{BB962C8B-B14F-4D97-AF65-F5344CB8AC3E}">
        <p14:creationId xmlns:p14="http://schemas.microsoft.com/office/powerpoint/2010/main" val="31610953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Rectangle 6"/>
          <p:cNvSpPr/>
          <p:nvPr/>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609600" y="1"/>
            <a:ext cx="10744200" cy="1228436"/>
          </a:xfrm>
        </p:spPr>
        <p:txBody>
          <a:bodyPr anchor="b">
            <a:normAutofit/>
          </a:bodyPr>
          <a:lstStyle>
            <a:lvl1pPr>
              <a:defRPr sz="3600">
                <a:solidFill>
                  <a:schemeClr val="bg1"/>
                </a:solidFill>
              </a:defRPr>
            </a:lvl1p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BEEBAAA-29B5-4AF5-BC5F-7E580C29002D}" type="datetimeFigureOut">
              <a:rPr lang="en-US" smtClean="0"/>
              <a:t>7/15/24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60EDB8-5305-433F-BE41-D7A86D811DB3}" type="slidenum">
              <a:rPr lang="en-US" smtClean="0"/>
              <a:t>‹#›</a:t>
            </a:fld>
            <a:endParaRPr lang="en-US"/>
          </a:p>
        </p:txBody>
      </p:sp>
      <p:sp>
        <p:nvSpPr>
          <p:cNvPr id="8" name="Rectangle 7"/>
          <p:cNvSpPr/>
          <p:nvPr userDrawn="1"/>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5969213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10095346" y="0"/>
            <a:ext cx="2096655" cy="6858000"/>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Vertical Title 1"/>
          <p:cNvSpPr>
            <a:spLocks noGrp="1"/>
          </p:cNvSpPr>
          <p:nvPr>
            <p:ph type="title" orient="vert"/>
          </p:nvPr>
        </p:nvSpPr>
        <p:spPr>
          <a:xfrm>
            <a:off x="10215419" y="365125"/>
            <a:ext cx="1819564" cy="5811838"/>
          </a:xfrm>
        </p:spPr>
        <p:txBody>
          <a:bodyPr vert="eaVert" anchor="b">
            <a:normAutofit/>
          </a:bodyPr>
          <a:lstStyle>
            <a:lvl1pPr>
              <a:defRPr sz="3600">
                <a:solidFill>
                  <a:schemeClr val="bg1"/>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BEEBAAA-29B5-4AF5-BC5F-7E580C29002D}" type="datetimeFigureOut">
              <a:rPr lang="en-US" smtClean="0"/>
              <a:t>7/15/24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60EDB8-5305-433F-BE41-D7A86D811DB3}" type="slidenum">
              <a:rPr lang="en-US" smtClean="0"/>
              <a:t>‹#›</a:t>
            </a:fld>
            <a:endParaRPr lang="en-US"/>
          </a:p>
        </p:txBody>
      </p:sp>
      <p:sp>
        <p:nvSpPr>
          <p:cNvPr id="8" name="Rectangle 7"/>
          <p:cNvSpPr/>
          <p:nvPr userDrawn="1"/>
        </p:nvSpPr>
        <p:spPr>
          <a:xfrm>
            <a:off x="10095346" y="0"/>
            <a:ext cx="2096655" cy="6858000"/>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3022666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3276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BEEBAAA-29B5-4AF5-BC5F-7E580C29002D}" type="datetimeFigureOut">
              <a:rPr lang="en-US" smtClean="0"/>
              <a:t>7/15/24</a:t>
            </a:fld>
            <a:endParaRPr lang="en-US"/>
          </a:p>
        </p:txBody>
      </p:sp>
      <p:sp>
        <p:nvSpPr>
          <p:cNvPr id="5" name="Footer Placeholder 4"/>
          <p:cNvSpPr>
            <a:spLocks noGrp="1"/>
          </p:cNvSpPr>
          <p:nvPr>
            <p:ph type="ftr" sz="quarter" idx="3"/>
          </p:nvPr>
        </p:nvSpPr>
        <p:spPr>
          <a:xfrm>
            <a:off x="4648200" y="635635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077200" y="6356352"/>
            <a:ext cx="3276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60EDB8-5305-433F-BE41-D7A86D811DB3}" type="slidenum">
              <a:rPr lang="en-US" smtClean="0"/>
              <a:t>‹#›</a:t>
            </a:fld>
            <a:endParaRPr lang="en-US"/>
          </a:p>
        </p:txBody>
      </p:sp>
    </p:spTree>
    <p:extLst>
      <p:ext uri="{BB962C8B-B14F-4D97-AF65-F5344CB8AC3E}">
        <p14:creationId xmlns:p14="http://schemas.microsoft.com/office/powerpoint/2010/main" val="94675494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ct val="30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ct val="3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ct val="30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blog.writeathome.com/index.php/2011/08/3-prewriting-strategies-for-any-writing-project/"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38202" y="1365547"/>
            <a:ext cx="10515600" cy="2387600"/>
          </a:xfrm>
        </p:spPr>
        <p:txBody>
          <a:bodyPr>
            <a:normAutofit/>
          </a:bodyPr>
          <a:lstStyle/>
          <a:p>
            <a:pPr algn="ctr"/>
            <a:r>
              <a:rPr lang="en-US" b="1" dirty="0"/>
              <a:t>Essential College Skills:</a:t>
            </a:r>
            <a:br>
              <a:rPr lang="en-US" b="1" dirty="0"/>
            </a:br>
            <a:r>
              <a:rPr lang="en-US" b="1" dirty="0"/>
              <a:t>Pre-writing Strategies</a:t>
            </a:r>
          </a:p>
        </p:txBody>
      </p:sp>
      <p:sp>
        <p:nvSpPr>
          <p:cNvPr id="3" name="Subtitle 2"/>
          <p:cNvSpPr>
            <a:spLocks noGrp="1"/>
          </p:cNvSpPr>
          <p:nvPr>
            <p:ph type="subTitle" idx="1"/>
          </p:nvPr>
        </p:nvSpPr>
        <p:spPr>
          <a:xfrm>
            <a:off x="361684" y="5419702"/>
            <a:ext cx="6705599" cy="1137793"/>
          </a:xfrm>
        </p:spPr>
        <p:txBody>
          <a:bodyPr>
            <a:normAutofit/>
          </a:bodyPr>
          <a:lstStyle/>
          <a:p>
            <a:r>
              <a:rPr lang="en-US" dirty="0"/>
              <a:t>Writing Center Workshop</a:t>
            </a:r>
          </a:p>
        </p:txBody>
      </p:sp>
    </p:spTree>
    <p:extLst>
      <p:ext uri="{BB962C8B-B14F-4D97-AF65-F5344CB8AC3E}">
        <p14:creationId xmlns:p14="http://schemas.microsoft.com/office/powerpoint/2010/main" val="24718077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 </a:t>
            </a:r>
          </a:p>
        </p:txBody>
      </p:sp>
      <p:sp>
        <p:nvSpPr>
          <p:cNvPr id="7" name="Content Placeholder 2"/>
          <p:cNvSpPr txBox="1">
            <a:spLocks/>
          </p:cNvSpPr>
          <p:nvPr/>
        </p:nvSpPr>
        <p:spPr>
          <a:xfrm>
            <a:off x="604434" y="1530260"/>
            <a:ext cx="10419881" cy="4447761"/>
          </a:xfrm>
          <a:prstGeom prst="rect">
            <a:avLst/>
          </a:prstGeom>
        </p:spPr>
        <p:txBody>
          <a:bodyPr vert="horz" lIns="91440" tIns="45720" rIns="91440" bIns="45720" rtlCol="0">
            <a:normAutofit fontScale="70000" lnSpcReduction="20000"/>
          </a:bodyPr>
          <a:lstStyle>
            <a:lvl1pPr marL="0" indent="0" algn="l" defTabSz="914400" rtl="0" eaLnBrk="1" latinLnBrk="0" hangingPunct="1">
              <a:lnSpc>
                <a:spcPct val="150000"/>
              </a:lnSpc>
              <a:spcBef>
                <a:spcPct val="30000"/>
              </a:spcBef>
              <a:spcAft>
                <a:spcPts val="1200"/>
              </a:spcAft>
              <a:buFont typeface="Arial" panose="020B0604020202020204" pitchFamily="34" charset="0"/>
              <a:buNone/>
              <a:defRPr sz="1600" kern="1200">
                <a:solidFill>
                  <a:schemeClr val="bg1">
                    <a:lumMod val="50000"/>
                  </a:schemeClr>
                </a:solidFill>
                <a:latin typeface="+mn-lt"/>
                <a:ea typeface="+mn-ea"/>
                <a:cs typeface="+mn-cs"/>
              </a:defRPr>
            </a:lvl1pPr>
            <a:lvl2pPr marL="685800" indent="-228600" algn="l" defTabSz="914400" rtl="0" eaLnBrk="1" latinLnBrk="0" hangingPunct="1">
              <a:lnSpc>
                <a:spcPct val="150000"/>
              </a:lnSpc>
              <a:spcBef>
                <a:spcPct val="30000"/>
              </a:spcBef>
              <a:spcAft>
                <a:spcPts val="1200"/>
              </a:spcAft>
              <a:buFont typeface="Arial" panose="020B0604020202020204" pitchFamily="34" charset="0"/>
              <a:buChar char="•"/>
              <a:defRPr sz="1400" kern="1200">
                <a:solidFill>
                  <a:schemeClr val="bg1">
                    <a:lumMod val="50000"/>
                  </a:schemeClr>
                </a:solidFill>
                <a:latin typeface="+mn-lt"/>
                <a:ea typeface="+mn-ea"/>
                <a:cs typeface="+mn-cs"/>
              </a:defRPr>
            </a:lvl2pPr>
            <a:lvl3pPr marL="1143000" indent="-228600" algn="l" defTabSz="914400" rtl="0" eaLnBrk="1" latinLnBrk="0" hangingPunct="1">
              <a:lnSpc>
                <a:spcPct val="150000"/>
              </a:lnSpc>
              <a:spcBef>
                <a:spcPct val="30000"/>
              </a:spcBef>
              <a:spcAft>
                <a:spcPts val="1200"/>
              </a:spcAft>
              <a:buFont typeface="Arial" panose="020B0604020202020204" pitchFamily="34" charset="0"/>
              <a:buChar char="•"/>
              <a:defRPr sz="1200" kern="1200">
                <a:solidFill>
                  <a:schemeClr val="bg1">
                    <a:lumMod val="50000"/>
                  </a:schemeClr>
                </a:solidFill>
                <a:latin typeface="+mn-lt"/>
                <a:ea typeface="+mn-ea"/>
                <a:cs typeface="+mn-cs"/>
              </a:defRPr>
            </a:lvl3pPr>
            <a:lvl4pPr marL="1600200" indent="-228600" algn="l" defTabSz="914400" rtl="0" eaLnBrk="1" latinLnBrk="0" hangingPunct="1">
              <a:lnSpc>
                <a:spcPct val="150000"/>
              </a:lnSpc>
              <a:spcBef>
                <a:spcPct val="30000"/>
              </a:spcBef>
              <a:spcAft>
                <a:spcPts val="1200"/>
              </a:spcAft>
              <a:buFont typeface="Arial" panose="020B0604020202020204" pitchFamily="34" charset="0"/>
              <a:buChar char="•"/>
              <a:defRPr sz="1100" kern="1200">
                <a:solidFill>
                  <a:schemeClr val="bg1">
                    <a:lumMod val="50000"/>
                  </a:schemeClr>
                </a:solidFill>
                <a:latin typeface="+mn-lt"/>
                <a:ea typeface="+mn-ea"/>
                <a:cs typeface="+mn-cs"/>
              </a:defRPr>
            </a:lvl4pPr>
            <a:lvl5pPr marL="2057400" indent="-228600" algn="l" defTabSz="914400" rtl="0" eaLnBrk="1" latinLnBrk="0" hangingPunct="1">
              <a:lnSpc>
                <a:spcPct val="150000"/>
              </a:lnSpc>
              <a:spcBef>
                <a:spcPct val="30000"/>
              </a:spcBef>
              <a:spcAft>
                <a:spcPts val="1200"/>
              </a:spcAft>
              <a:buFont typeface="Arial" panose="020B0604020202020204" pitchFamily="34" charset="0"/>
              <a:buChar char="•"/>
              <a:defRPr sz="1100" kern="1200">
                <a:solidFill>
                  <a:schemeClr val="bg1">
                    <a:lumMod val="50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r>
              <a:rPr lang="en-US" sz="2400" dirty="0"/>
              <a:t>Writing is a composition that involves different steps or stages. Each stage in the writing process develops from a previous stage and thereafter leads to another stage until you get to the final stage. Mastering these stages will help you write very good essays. Some of these steps are prewriting strategies.</a:t>
            </a:r>
          </a:p>
          <a:p>
            <a:r>
              <a:rPr lang="en-US" sz="2400" b="1" dirty="0">
                <a:solidFill>
                  <a:srgbClr val="DD462F"/>
                </a:solidFill>
              </a:rPr>
              <a:t>Why are pre-writing strategies important?</a:t>
            </a:r>
          </a:p>
          <a:p>
            <a:r>
              <a:rPr lang="en-US" sz="2400" dirty="0"/>
              <a:t>The writing process begins with what has been termed the ‘pre-writing strategies’ in this lecture, before the actual writing. They help you organize your ideas/thoughts. They set you thinking, reflecting, identifying  useful concepts for your writing as well simple workable steps for the writing. These strategies, if adhered to, make the writing journey an easy one with flawless writing as the outcome. However, many student writers are always in a hurry or too lazy to observe the prewriting process. They just hurriedly go into turning the ideas in their head into writing without initial preparation – without brainstorming, planning and organizing their thoughts. </a:t>
            </a:r>
            <a:endParaRPr lang="en-US" sz="2400" dirty="0">
              <a:solidFill>
                <a:srgbClr val="FF0000"/>
              </a:solidFill>
            </a:endParaRPr>
          </a:p>
          <a:p>
            <a:endParaRPr lang="en-US" sz="1800" dirty="0"/>
          </a:p>
          <a:p>
            <a:endParaRPr lang="en-US" sz="1800" dirty="0"/>
          </a:p>
          <a:p>
            <a:endParaRPr lang="en-US" sz="1800" dirty="0"/>
          </a:p>
        </p:txBody>
      </p:sp>
    </p:spTree>
    <p:extLst>
      <p:ext uri="{BB962C8B-B14F-4D97-AF65-F5344CB8AC3E}">
        <p14:creationId xmlns:p14="http://schemas.microsoft.com/office/powerpoint/2010/main" val="20907338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442434"/>
            <a:ext cx="10515601" cy="5035639"/>
          </a:xfrm>
        </p:spPr>
        <p:txBody>
          <a:bodyPr>
            <a:noAutofit/>
          </a:bodyPr>
          <a:lstStyle/>
          <a:p>
            <a:pPr algn="just" fontAlgn="base"/>
            <a:r>
              <a:rPr lang="en-US" sz="1700" dirty="0"/>
              <a:t>One consequence is that they often get stuck midway, and even if they strive to ‘complete’ the writing, it comes out haphazardly in structure and organization. Besides, it is even time-wasting to jump this process because you will spend unnecessary time midway thinking about how to patch up the uncoordinated ideas – what should have been avoided initially.  Avoiding these preparatory steps will make the entire writing process and outcome a mess. Therefore, take time to get your ideas planned and organized on the sheet before you commence the first draft of the piece.</a:t>
            </a:r>
          </a:p>
          <a:p>
            <a:pPr fontAlgn="base"/>
            <a:r>
              <a:rPr lang="en-US" sz="1700" b="1" dirty="0"/>
              <a:t>These strategies are thinking/brainstorming, freewriting, clustering, and outlining.</a:t>
            </a:r>
          </a:p>
          <a:p>
            <a:pPr fontAlgn="base"/>
            <a:endParaRPr lang="en-US" sz="1200" dirty="0"/>
          </a:p>
          <a:p>
            <a:pPr fontAlgn="base"/>
            <a:endParaRPr lang="en-US" sz="1200" dirty="0"/>
          </a:p>
          <a:p>
            <a:endParaRPr lang="en-US" sz="1200" dirty="0"/>
          </a:p>
          <a:p>
            <a:endParaRPr lang="en-US" sz="1200" dirty="0"/>
          </a:p>
        </p:txBody>
      </p:sp>
    </p:spTree>
    <p:extLst>
      <p:ext uri="{BB962C8B-B14F-4D97-AF65-F5344CB8AC3E}">
        <p14:creationId xmlns:p14="http://schemas.microsoft.com/office/powerpoint/2010/main" val="13286760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 Think and </a:t>
            </a:r>
            <a:r>
              <a:rPr lang="en-US" dirty="0" err="1"/>
              <a:t>Freewriting</a:t>
            </a:r>
            <a:endParaRPr lang="en-US" dirty="0"/>
          </a:p>
        </p:txBody>
      </p:sp>
      <p:sp>
        <p:nvSpPr>
          <p:cNvPr id="3" name="Content Placeholder 2"/>
          <p:cNvSpPr>
            <a:spLocks noGrp="1"/>
          </p:cNvSpPr>
          <p:nvPr>
            <p:ph idx="1"/>
          </p:nvPr>
        </p:nvSpPr>
        <p:spPr>
          <a:xfrm>
            <a:off x="604434" y="1671078"/>
            <a:ext cx="9853211" cy="4806995"/>
          </a:xfrm>
        </p:spPr>
        <p:txBody>
          <a:bodyPr>
            <a:noAutofit/>
          </a:bodyPr>
          <a:lstStyle/>
          <a:p>
            <a:pPr algn="just" fontAlgn="base">
              <a:lnSpc>
                <a:spcPct val="100000"/>
              </a:lnSpc>
            </a:pPr>
            <a:r>
              <a:rPr lang="en-US" sz="1800" dirty="0"/>
              <a:t>Ideally, starting is said to be one of the most challenging aspects of the writing task (</a:t>
            </a:r>
            <a:r>
              <a:rPr lang="en-US" sz="1800" dirty="0" err="1"/>
              <a:t>Wasko</a:t>
            </a:r>
            <a:r>
              <a:rPr lang="en-US" sz="1800" dirty="0"/>
              <a:t>, 2011), possibly because at the moment you realize you have quite little to say about the topic or that you even have many random ideas trying to find expressions out of your head, all at the same time. Thus, you don not know the order with which to get them out or how to even put them down.</a:t>
            </a:r>
          </a:p>
          <a:p>
            <a:pPr algn="just" fontAlgn="base">
              <a:lnSpc>
                <a:spcPct val="100000"/>
              </a:lnSpc>
            </a:pPr>
            <a:r>
              <a:rPr lang="en-US" sz="1800" dirty="0"/>
              <a:t>Such ideas should be written down in free form. To free write is to write without bothering about whether what is written is correct or free of error in terms of grammar, punctuation, spelling or structure. Some of us naturally do this without knowing it is called free-writing. It is the way we write without first thinking about the correctness. We just want to put down the ideas on paper or computer screen first, and randomly the way they come. </a:t>
            </a:r>
          </a:p>
          <a:p>
            <a:pPr algn="just" fontAlgn="base">
              <a:lnSpc>
                <a:spcPct val="100000"/>
              </a:lnSpc>
            </a:pPr>
            <a:r>
              <a:rPr lang="en-US" sz="1800" dirty="0"/>
              <a:t>Think as you write and get the ideas out as many as you can, and as fast as you can. It is the way to write when you can hardly think of tangible points on the topic.</a:t>
            </a:r>
            <a:endParaRPr lang="en-US" sz="1100" dirty="0"/>
          </a:p>
        </p:txBody>
      </p:sp>
    </p:spTree>
    <p:extLst>
      <p:ext uri="{BB962C8B-B14F-4D97-AF65-F5344CB8AC3E}">
        <p14:creationId xmlns:p14="http://schemas.microsoft.com/office/powerpoint/2010/main" val="15315322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err="1"/>
              <a:t>Freewriting</a:t>
            </a:r>
            <a:r>
              <a:rPr lang="en-US" dirty="0"/>
              <a:t> cont’d</a:t>
            </a:r>
          </a:p>
        </p:txBody>
      </p:sp>
      <p:sp>
        <p:nvSpPr>
          <p:cNvPr id="5" name="Content Placeholder 4"/>
          <p:cNvSpPr>
            <a:spLocks noGrp="1"/>
          </p:cNvSpPr>
          <p:nvPr>
            <p:ph idx="1"/>
          </p:nvPr>
        </p:nvSpPr>
        <p:spPr>
          <a:xfrm>
            <a:off x="812444" y="1378039"/>
            <a:ext cx="9503533" cy="4803820"/>
          </a:xfrm>
        </p:spPr>
        <p:txBody>
          <a:bodyPr>
            <a:noAutofit/>
          </a:bodyPr>
          <a:lstStyle/>
          <a:p>
            <a:pPr algn="just" fontAlgn="base"/>
            <a:r>
              <a:rPr lang="en-US" sz="1700" dirty="0" err="1"/>
              <a:t>Wasko</a:t>
            </a:r>
            <a:r>
              <a:rPr lang="en-US" sz="1700" dirty="0"/>
              <a:t> (2011) provides an example of this:</a:t>
            </a:r>
          </a:p>
          <a:p>
            <a:pPr marL="914400" lvl="2" indent="0" algn="just" fontAlgn="base">
              <a:lnSpc>
                <a:spcPct val="100000"/>
              </a:lnSpc>
              <a:buNone/>
            </a:pPr>
            <a:r>
              <a:rPr lang="en-US" sz="1700" dirty="0"/>
              <a:t>I can’t think of anything to say so I am just going to keep on putting these words on the paper until my brain starts working and then I can get to work on this paper that I’m not very excited about because it’s a research paper and I’d rather stick toothpicks in my eyeballs than do research paper especially one on Eskimos like my teacher said because I don’t know much about Eskimos although I had an Eskimo pie once and liked it, but I get this picture of Eskimos in parkas and round ice igloos that you always see in cartoons and I wonder if that’s really the way they live, maybe that’s what I should write about—the kinds of houses Eskimos live in That would be a good idea and I wonder if they ever eat Eskimo pies… (</a:t>
            </a:r>
            <a:r>
              <a:rPr lang="en-US" sz="1700" u="sng" dirty="0">
                <a:hlinkClick r:id="rId2"/>
              </a:rPr>
              <a:t>https://blog.writeathome.com/index.php/2011/08/3-prewriting-strategies-for-any-writing-project/</a:t>
            </a:r>
            <a:r>
              <a:rPr lang="en-US" sz="1700" dirty="0"/>
              <a:t>)</a:t>
            </a:r>
          </a:p>
          <a:p>
            <a:pPr algn="just"/>
            <a:r>
              <a:rPr lang="en-US" sz="1700" dirty="0" err="1"/>
              <a:t>Freewriting</a:t>
            </a:r>
            <a:r>
              <a:rPr lang="en-US" sz="1700" dirty="0"/>
              <a:t> is the  ‘scribbling’ exercise that your brain does to get it ready for actual writing work. Through this, you can write ideas that pops up on your mind about the topic. You can equally even set time – maybe10 minutes – to do this.</a:t>
            </a:r>
          </a:p>
          <a:p>
            <a:endParaRPr lang="en-US" sz="1800" dirty="0"/>
          </a:p>
        </p:txBody>
      </p:sp>
    </p:spTree>
    <p:extLst>
      <p:ext uri="{BB962C8B-B14F-4D97-AF65-F5344CB8AC3E}">
        <p14:creationId xmlns:p14="http://schemas.microsoft.com/office/powerpoint/2010/main" val="6699643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2. Clustering</a:t>
            </a:r>
            <a:endParaRPr lang="en-US" dirty="0"/>
          </a:p>
        </p:txBody>
      </p:sp>
      <p:sp>
        <p:nvSpPr>
          <p:cNvPr id="3" name="Content Placeholder 2"/>
          <p:cNvSpPr>
            <a:spLocks noGrp="1"/>
          </p:cNvSpPr>
          <p:nvPr>
            <p:ph idx="1"/>
          </p:nvPr>
        </p:nvSpPr>
        <p:spPr>
          <a:xfrm>
            <a:off x="748049" y="1529410"/>
            <a:ext cx="8911106" cy="4961542"/>
          </a:xfrm>
        </p:spPr>
        <p:txBody>
          <a:bodyPr>
            <a:normAutofit/>
          </a:bodyPr>
          <a:lstStyle/>
          <a:p>
            <a:pPr algn="just" fontAlgn="base"/>
            <a:r>
              <a:rPr lang="en-US" dirty="0"/>
              <a:t>Unlike freewriting, which involves writing in sentences, clustering involves visually representing your ideas on paper and showing how each connects to the other. You write down ideas and use circles, squares, arrows, or lines to show the connections. Some prefer to call this mind-mapping, bubbling, or diagramming. You may start by writing down the central idea in your topic, and then you will connect subsequent ideas as they come using arrows.</a:t>
            </a:r>
          </a:p>
          <a:p>
            <a:pPr algn="just" fontAlgn="base"/>
            <a:r>
              <a:rPr lang="en-US" dirty="0"/>
              <a:t>It is an easy and graphic way to capture your thoughts on paper while showing how each idea is related to the others. This is helpful because, most of the time, our thinking does not follow a straight line— unrelated thoughts spring up between those that are related. However, once symbols or arrows are used to connect the ideas directly related to the topic, the less related ones might connect to the second layer.</a:t>
            </a:r>
          </a:p>
        </p:txBody>
      </p:sp>
    </p:spTree>
    <p:extLst>
      <p:ext uri="{BB962C8B-B14F-4D97-AF65-F5344CB8AC3E}">
        <p14:creationId xmlns:p14="http://schemas.microsoft.com/office/powerpoint/2010/main" val="26552809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3. Questioning and sourcing information </a:t>
            </a:r>
            <a:endParaRPr lang="en-US" dirty="0"/>
          </a:p>
        </p:txBody>
      </p:sp>
      <p:sp>
        <p:nvSpPr>
          <p:cNvPr id="3" name="Content Placeholder 2"/>
          <p:cNvSpPr>
            <a:spLocks noGrp="1"/>
          </p:cNvSpPr>
          <p:nvPr>
            <p:ph idx="1"/>
          </p:nvPr>
        </p:nvSpPr>
        <p:spPr>
          <a:xfrm>
            <a:off x="808786" y="1619563"/>
            <a:ext cx="10340661" cy="4351338"/>
          </a:xfrm>
        </p:spPr>
        <p:txBody>
          <a:bodyPr>
            <a:normAutofit fontScale="92500" lnSpcReduction="20000"/>
          </a:bodyPr>
          <a:lstStyle/>
          <a:p>
            <a:r>
              <a:rPr lang="en-US" sz="1700" dirty="0"/>
              <a:t>Like journalists do, asking questions about a subject of your writing is a useful step in getting appropriate information for your writing. Raising questions about the topics increases your curiosity, the WH-questions: What are you to investigate about the topic - issues? What are essential elements of this topic? Why is it necessary to investigate the issues? How are you going to investigate them? Where and who are involved with the issues? What will be the outcome? Why is the outcome important to the topic, the field or readers generally? How will you present this outcome or information in my writing?</a:t>
            </a:r>
          </a:p>
          <a:p>
            <a:r>
              <a:rPr lang="en-US" sz="1700" dirty="0"/>
              <a:t>Depending on the topic, questions like these might require that you research information and do some reading from sources that will enrich your knowledge on the subject. </a:t>
            </a:r>
          </a:p>
          <a:p>
            <a:pPr algn="just"/>
            <a:r>
              <a:rPr lang="en-US" sz="1700" dirty="0"/>
              <a:t>Also, if you have little knowledge about the topic, you need to do some reading before you can even raise questions. Visiting the library to get appropriate books on the topic, surfing the Internet, visiting sightseeing places (</a:t>
            </a:r>
            <a:r>
              <a:rPr lang="en-US" sz="1700" dirty="0" err="1"/>
              <a:t>e.g</a:t>
            </a:r>
            <a:r>
              <a:rPr lang="en-US" sz="1700" dirty="0"/>
              <a:t>, museum, historical archives) and observing your environment are readily accessible sources of information. </a:t>
            </a:r>
          </a:p>
        </p:txBody>
      </p:sp>
    </p:spTree>
    <p:extLst>
      <p:ext uri="{BB962C8B-B14F-4D97-AF65-F5344CB8AC3E}">
        <p14:creationId xmlns:p14="http://schemas.microsoft.com/office/powerpoint/2010/main" val="21200500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4. Outlining/listing</a:t>
            </a:r>
            <a:endParaRPr lang="en-US" dirty="0"/>
          </a:p>
        </p:txBody>
      </p:sp>
      <p:sp>
        <p:nvSpPr>
          <p:cNvPr id="4" name="Content Placeholder 3"/>
          <p:cNvSpPr>
            <a:spLocks noGrp="1"/>
          </p:cNvSpPr>
          <p:nvPr>
            <p:ph idx="1"/>
          </p:nvPr>
        </p:nvSpPr>
        <p:spPr>
          <a:xfrm>
            <a:off x="604434" y="1580926"/>
            <a:ext cx="10044447" cy="4351338"/>
          </a:xfrm>
        </p:spPr>
        <p:txBody>
          <a:bodyPr>
            <a:normAutofit lnSpcReduction="10000"/>
          </a:bodyPr>
          <a:lstStyle/>
          <a:p>
            <a:pPr>
              <a:lnSpc>
                <a:spcPct val="120000"/>
              </a:lnSpc>
            </a:pPr>
            <a:r>
              <a:rPr lang="en-US" sz="1700" dirty="0"/>
              <a:t>An outline is a list of the main ideas about something without the details. It is very important that you form an outline before writing a composition or any other type of writing. </a:t>
            </a:r>
          </a:p>
          <a:p>
            <a:pPr>
              <a:lnSpc>
                <a:spcPct val="120000"/>
              </a:lnSpc>
            </a:pPr>
            <a:r>
              <a:rPr lang="en-US" sz="1700" b="1" dirty="0"/>
              <a:t>An outline is important for the following reasons: </a:t>
            </a:r>
          </a:p>
          <a:p>
            <a:pPr marL="285750" indent="-285750">
              <a:lnSpc>
                <a:spcPct val="100000"/>
              </a:lnSpc>
              <a:spcBef>
                <a:spcPts val="0"/>
              </a:spcBef>
              <a:spcAft>
                <a:spcPts val="0"/>
              </a:spcAft>
              <a:buFont typeface="Arial" panose="020B0604020202020204" pitchFamily="34" charset="0"/>
              <a:buChar char="•"/>
            </a:pPr>
            <a:r>
              <a:rPr lang="en-US" sz="1700" dirty="0"/>
              <a:t>It helps you to stick to the main ideas or facts of your composition.</a:t>
            </a:r>
          </a:p>
          <a:p>
            <a:pPr marL="285750" indent="-285750">
              <a:lnSpc>
                <a:spcPct val="100000"/>
              </a:lnSpc>
              <a:spcBef>
                <a:spcPts val="0"/>
              </a:spcBef>
              <a:spcAft>
                <a:spcPts val="0"/>
              </a:spcAft>
              <a:buFont typeface="Arial" panose="020B0604020202020204" pitchFamily="34" charset="0"/>
              <a:buChar char="•"/>
            </a:pPr>
            <a:r>
              <a:rPr lang="en-US" sz="1700" dirty="0"/>
              <a:t>It helps you to organize your work very well.</a:t>
            </a:r>
          </a:p>
          <a:p>
            <a:pPr marL="285750" indent="-285750">
              <a:lnSpc>
                <a:spcPct val="100000"/>
              </a:lnSpc>
              <a:spcBef>
                <a:spcPts val="0"/>
              </a:spcBef>
              <a:spcAft>
                <a:spcPts val="0"/>
              </a:spcAft>
              <a:buFont typeface="Arial" panose="020B0604020202020204" pitchFamily="34" charset="0"/>
              <a:buChar char="•"/>
            </a:pPr>
            <a:r>
              <a:rPr lang="en-US" sz="1700" dirty="0"/>
              <a:t>It helps you to have adequate facts before writing.</a:t>
            </a:r>
          </a:p>
          <a:p>
            <a:pPr marL="285750" indent="-285750">
              <a:lnSpc>
                <a:spcPct val="100000"/>
              </a:lnSpc>
              <a:spcBef>
                <a:spcPts val="0"/>
              </a:spcBef>
              <a:spcAft>
                <a:spcPts val="0"/>
              </a:spcAft>
              <a:buFont typeface="Arial" panose="020B0604020202020204" pitchFamily="34" charset="0"/>
              <a:buChar char="•"/>
            </a:pPr>
            <a:r>
              <a:rPr lang="en-US" sz="1700" dirty="0"/>
              <a:t>It helps you to see at a glance the structure and main points of the composition you are about to write.</a:t>
            </a:r>
          </a:p>
          <a:p>
            <a:pPr>
              <a:lnSpc>
                <a:spcPct val="120000"/>
              </a:lnSpc>
            </a:pPr>
            <a:r>
              <a:rPr lang="en-US" sz="1700" dirty="0"/>
              <a:t>To prepare a good outline, you first decode what to write. For example: </a:t>
            </a:r>
            <a:r>
              <a:rPr lang="en-US" sz="1700" b="1" dirty="0"/>
              <a:t>the adverse effects of some chemicals used in cosmetics. </a:t>
            </a:r>
          </a:p>
          <a:p>
            <a:pPr>
              <a:lnSpc>
                <a:spcPct val="120000"/>
              </a:lnSpc>
            </a:pPr>
            <a:r>
              <a:rPr lang="en-US" sz="1700" dirty="0"/>
              <a:t>Brainstorm or think about the topic very well. Then write down ideas. Later organize the ideas you have written down in their appropriate order using topic sentences. Try to remove the ideas that are not relevant and then be ready to develop your outline into paragraphs by adding enough details to them.</a:t>
            </a:r>
          </a:p>
        </p:txBody>
      </p:sp>
    </p:spTree>
    <p:extLst>
      <p:ext uri="{BB962C8B-B14F-4D97-AF65-F5344CB8AC3E}">
        <p14:creationId xmlns:p14="http://schemas.microsoft.com/office/powerpoint/2010/main" val="1491134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 cont’d</a:t>
            </a:r>
          </a:p>
        </p:txBody>
      </p:sp>
      <p:sp>
        <p:nvSpPr>
          <p:cNvPr id="3" name="Content Placeholder 2"/>
          <p:cNvSpPr>
            <a:spLocks noGrp="1"/>
          </p:cNvSpPr>
          <p:nvPr>
            <p:ph idx="1"/>
          </p:nvPr>
        </p:nvSpPr>
        <p:spPr>
          <a:xfrm>
            <a:off x="838201" y="1326523"/>
            <a:ext cx="10057326" cy="5344732"/>
          </a:xfrm>
        </p:spPr>
        <p:txBody>
          <a:bodyPr>
            <a:noAutofit/>
          </a:bodyPr>
          <a:lstStyle/>
          <a:p>
            <a:pPr>
              <a:lnSpc>
                <a:spcPct val="120000"/>
              </a:lnSpc>
              <a:spcBef>
                <a:spcPts val="0"/>
              </a:spcBef>
              <a:spcAft>
                <a:spcPts val="0"/>
              </a:spcAft>
            </a:pPr>
            <a:r>
              <a:rPr lang="en-US" sz="1400" b="1" dirty="0"/>
              <a:t>An outline has the following features </a:t>
            </a:r>
          </a:p>
          <a:p>
            <a:pPr>
              <a:lnSpc>
                <a:spcPct val="120000"/>
              </a:lnSpc>
              <a:spcBef>
                <a:spcPts val="0"/>
              </a:spcBef>
              <a:spcAft>
                <a:spcPts val="0"/>
              </a:spcAft>
            </a:pPr>
            <a:r>
              <a:rPr lang="en-US" sz="1400" dirty="0"/>
              <a:t>It is arranged to show hierarchical relationships: This means dividing, arranging or </a:t>
            </a:r>
            <a:r>
              <a:rPr lang="en-US" sz="1400" dirty="0" err="1"/>
              <a:t>organising</a:t>
            </a:r>
            <a:r>
              <a:rPr lang="en-US" sz="1400" dirty="0"/>
              <a:t> your main points into levels of importance or according to what happens first or what should come first.</a:t>
            </a:r>
          </a:p>
          <a:p>
            <a:pPr>
              <a:lnSpc>
                <a:spcPct val="120000"/>
              </a:lnSpc>
              <a:spcBef>
                <a:spcPts val="0"/>
              </a:spcBef>
              <a:spcAft>
                <a:spcPts val="0"/>
              </a:spcAft>
            </a:pPr>
            <a:r>
              <a:rPr lang="en-US" sz="1400" dirty="0"/>
              <a:t>It is usually written in sentences.</a:t>
            </a:r>
          </a:p>
          <a:p>
            <a:pPr>
              <a:lnSpc>
                <a:spcPct val="120000"/>
              </a:lnSpc>
              <a:spcBef>
                <a:spcPts val="0"/>
              </a:spcBef>
              <a:spcAft>
                <a:spcPts val="0"/>
              </a:spcAft>
            </a:pPr>
            <a:r>
              <a:rPr lang="en-US" sz="1400" dirty="0"/>
              <a:t>It contains keywords or examples that will help you remember what you want to write about.</a:t>
            </a:r>
          </a:p>
          <a:p>
            <a:pPr>
              <a:lnSpc>
                <a:spcPct val="120000"/>
              </a:lnSpc>
              <a:spcBef>
                <a:spcPts val="0"/>
              </a:spcBef>
              <a:spcAft>
                <a:spcPts val="0"/>
              </a:spcAft>
            </a:pPr>
            <a:r>
              <a:rPr lang="en-US" sz="1400" dirty="0"/>
              <a:t>It serves as a rough draft or a summary of the content of a piece of writing or composition.</a:t>
            </a:r>
          </a:p>
          <a:p>
            <a:pPr algn="ctr">
              <a:lnSpc>
                <a:spcPct val="120000"/>
              </a:lnSpc>
              <a:spcBef>
                <a:spcPts val="0"/>
              </a:spcBef>
              <a:spcAft>
                <a:spcPts val="0"/>
              </a:spcAft>
            </a:pPr>
            <a:endParaRPr lang="en-US" sz="1400" b="1" dirty="0"/>
          </a:p>
          <a:p>
            <a:pPr algn="ctr">
              <a:lnSpc>
                <a:spcPct val="120000"/>
              </a:lnSpc>
              <a:spcBef>
                <a:spcPts val="0"/>
              </a:spcBef>
              <a:spcAft>
                <a:spcPts val="0"/>
              </a:spcAft>
            </a:pPr>
            <a:r>
              <a:rPr lang="en-US" sz="1400" b="1" dirty="0"/>
              <a:t>Format for outlines</a:t>
            </a:r>
          </a:p>
          <a:p>
            <a:pPr>
              <a:lnSpc>
                <a:spcPct val="120000"/>
              </a:lnSpc>
              <a:spcBef>
                <a:spcPts val="0"/>
              </a:spcBef>
              <a:spcAft>
                <a:spcPts val="0"/>
              </a:spcAft>
            </a:pPr>
            <a:r>
              <a:rPr lang="en-US" sz="1400" dirty="0"/>
              <a:t>Below is a simple outline on the adverse effects of some chemicals used in cosmetics. Study it very well and be ready to write outlines on different topics later.</a:t>
            </a:r>
            <a:r>
              <a:rPr lang="en-US" sz="1400" b="1" dirty="0"/>
              <a:t> </a:t>
            </a:r>
          </a:p>
          <a:p>
            <a:pPr>
              <a:lnSpc>
                <a:spcPct val="120000"/>
              </a:lnSpc>
              <a:spcBef>
                <a:spcPts val="0"/>
              </a:spcBef>
              <a:spcAft>
                <a:spcPts val="0"/>
              </a:spcAft>
            </a:pPr>
            <a:endParaRPr lang="en-US" sz="1400" b="1" dirty="0"/>
          </a:p>
          <a:p>
            <a:pPr algn="ctr">
              <a:lnSpc>
                <a:spcPct val="120000"/>
              </a:lnSpc>
              <a:spcBef>
                <a:spcPts val="0"/>
              </a:spcBef>
              <a:spcAft>
                <a:spcPts val="0"/>
              </a:spcAft>
            </a:pPr>
            <a:r>
              <a:rPr lang="en-US" sz="1400" b="1" dirty="0"/>
              <a:t>Adverse effects of </a:t>
            </a:r>
            <a:r>
              <a:rPr lang="en-US" sz="1400" b="1" dirty="0" err="1"/>
              <a:t>botulinum</a:t>
            </a:r>
            <a:r>
              <a:rPr lang="en-US" sz="1400" b="1" dirty="0"/>
              <a:t> toxin and permanent makeup</a:t>
            </a:r>
          </a:p>
          <a:p>
            <a:pPr>
              <a:lnSpc>
                <a:spcPct val="120000"/>
              </a:lnSpc>
              <a:spcBef>
                <a:spcPts val="0"/>
              </a:spcBef>
              <a:spcAft>
                <a:spcPts val="0"/>
              </a:spcAft>
            </a:pPr>
            <a:r>
              <a:rPr lang="en-US" sz="1400" b="1" dirty="0"/>
              <a:t>Introduction: </a:t>
            </a:r>
            <a:r>
              <a:rPr lang="en-US" sz="1400" dirty="0"/>
              <a:t>definition /meaning: </a:t>
            </a:r>
            <a:r>
              <a:rPr lang="en-US" sz="1400" dirty="0" err="1"/>
              <a:t>Botulinum</a:t>
            </a:r>
            <a:r>
              <a:rPr lang="en-US" sz="1400" dirty="0"/>
              <a:t> toxin is a chemical used for various cosmetics and medical procedures. The trade name is Botox.</a:t>
            </a:r>
          </a:p>
          <a:p>
            <a:pPr>
              <a:lnSpc>
                <a:spcPct val="120000"/>
              </a:lnSpc>
              <a:spcBef>
                <a:spcPts val="0"/>
              </a:spcBef>
              <a:spcAft>
                <a:spcPts val="0"/>
              </a:spcAft>
            </a:pPr>
            <a:endParaRPr lang="en-US" sz="1400" b="1" dirty="0"/>
          </a:p>
          <a:p>
            <a:pPr>
              <a:lnSpc>
                <a:spcPct val="120000"/>
              </a:lnSpc>
              <a:spcBef>
                <a:spcPts val="0"/>
              </a:spcBef>
              <a:spcAft>
                <a:spcPts val="0"/>
              </a:spcAft>
            </a:pPr>
            <a:r>
              <a:rPr lang="en-US" sz="1400" b="1" dirty="0"/>
              <a:t>Body: Adverse effects:</a:t>
            </a:r>
          </a:p>
          <a:p>
            <a:pPr>
              <a:lnSpc>
                <a:spcPct val="120000"/>
              </a:lnSpc>
              <a:spcBef>
                <a:spcPts val="0"/>
              </a:spcBef>
              <a:spcAft>
                <a:spcPts val="0"/>
              </a:spcAft>
            </a:pPr>
            <a:r>
              <a:rPr lang="en-US" sz="1400" dirty="0"/>
              <a:t>It can cause botulism, a serious and life-threatening illness in humans and animals.</a:t>
            </a:r>
          </a:p>
          <a:p>
            <a:pPr>
              <a:lnSpc>
                <a:spcPct val="120000"/>
              </a:lnSpc>
              <a:spcBef>
                <a:spcPts val="0"/>
              </a:spcBef>
              <a:spcAft>
                <a:spcPts val="0"/>
              </a:spcAft>
            </a:pPr>
            <a:r>
              <a:rPr lang="en-US" sz="1400" dirty="0"/>
              <a:t>It makes the user suffer from excessive sweating.</a:t>
            </a:r>
          </a:p>
          <a:p>
            <a:pPr>
              <a:lnSpc>
                <a:spcPct val="120000"/>
              </a:lnSpc>
              <a:spcBef>
                <a:spcPts val="0"/>
              </a:spcBef>
              <a:spcAft>
                <a:spcPts val="0"/>
              </a:spcAft>
            </a:pPr>
            <a:r>
              <a:rPr lang="en-US" sz="1400" dirty="0"/>
              <a:t>It also makes the user suffer from serious </a:t>
            </a:r>
            <a:r>
              <a:rPr lang="en-US" sz="1400" dirty="0" err="1"/>
              <a:t>odour</a:t>
            </a:r>
            <a:r>
              <a:rPr lang="en-US" sz="1400" dirty="0"/>
              <a:t>.</a:t>
            </a:r>
          </a:p>
          <a:p>
            <a:pPr>
              <a:lnSpc>
                <a:spcPct val="120000"/>
              </a:lnSpc>
              <a:spcBef>
                <a:spcPts val="0"/>
              </a:spcBef>
              <a:spcAft>
                <a:spcPts val="0"/>
              </a:spcAft>
            </a:pPr>
            <a:endParaRPr lang="en-US" sz="1400" b="1" dirty="0"/>
          </a:p>
          <a:p>
            <a:pPr>
              <a:lnSpc>
                <a:spcPct val="120000"/>
              </a:lnSpc>
              <a:spcBef>
                <a:spcPts val="0"/>
              </a:spcBef>
              <a:spcAft>
                <a:spcPts val="0"/>
              </a:spcAft>
            </a:pPr>
            <a:r>
              <a:rPr lang="en-US" sz="1400" b="1" dirty="0"/>
              <a:t>Conclusion</a:t>
            </a:r>
            <a:r>
              <a:rPr lang="en-US" sz="1400" dirty="0"/>
              <a:t>: A summary of all the points above.</a:t>
            </a:r>
          </a:p>
          <a:p>
            <a:pPr>
              <a:lnSpc>
                <a:spcPct val="120000"/>
              </a:lnSpc>
              <a:spcBef>
                <a:spcPts val="0"/>
              </a:spcBef>
              <a:spcAft>
                <a:spcPts val="0"/>
              </a:spcAft>
            </a:pPr>
            <a:endParaRPr lang="en-US" sz="1400" dirty="0"/>
          </a:p>
        </p:txBody>
      </p:sp>
    </p:spTree>
    <p:extLst>
      <p:ext uri="{BB962C8B-B14F-4D97-AF65-F5344CB8AC3E}">
        <p14:creationId xmlns:p14="http://schemas.microsoft.com/office/powerpoint/2010/main" val="2217066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 cont’d</a:t>
            </a:r>
          </a:p>
        </p:txBody>
      </p:sp>
      <p:sp>
        <p:nvSpPr>
          <p:cNvPr id="3" name="Content Placeholder 2"/>
          <p:cNvSpPr>
            <a:spLocks noGrp="1"/>
          </p:cNvSpPr>
          <p:nvPr>
            <p:ph idx="1"/>
          </p:nvPr>
        </p:nvSpPr>
        <p:spPr>
          <a:xfrm>
            <a:off x="838201" y="1416676"/>
            <a:ext cx="10057326" cy="4760287"/>
          </a:xfrm>
        </p:spPr>
        <p:txBody>
          <a:bodyPr>
            <a:normAutofit fontScale="92500" lnSpcReduction="10000"/>
          </a:bodyPr>
          <a:lstStyle/>
          <a:p>
            <a:pPr>
              <a:lnSpc>
                <a:spcPct val="100000"/>
              </a:lnSpc>
              <a:spcBef>
                <a:spcPts val="0"/>
              </a:spcBef>
              <a:spcAft>
                <a:spcPts val="0"/>
              </a:spcAft>
            </a:pPr>
            <a:r>
              <a:rPr lang="en-US" sz="1700" b="1" dirty="0"/>
              <a:t>Introduction: </a:t>
            </a:r>
            <a:r>
              <a:rPr lang="en-US" sz="1700" dirty="0"/>
              <a:t>Definition /meaning  - This is a cosmetic technique which uses ink to produce permanent tattoos or designs that resemble make-up, </a:t>
            </a:r>
            <a:r>
              <a:rPr lang="en-US" sz="1700" dirty="0" err="1"/>
              <a:t>e.g</a:t>
            </a:r>
            <a:r>
              <a:rPr lang="en-US" sz="1700" dirty="0"/>
              <a:t>, </a:t>
            </a:r>
            <a:r>
              <a:rPr lang="en-US" sz="1700" dirty="0" err="1"/>
              <a:t>eyelining</a:t>
            </a:r>
            <a:r>
              <a:rPr lang="en-US" sz="1700" dirty="0"/>
              <a:t>, artificial eyebrows,</a:t>
            </a:r>
          </a:p>
          <a:p>
            <a:pPr>
              <a:lnSpc>
                <a:spcPct val="100000"/>
              </a:lnSpc>
              <a:spcBef>
                <a:spcPts val="0"/>
              </a:spcBef>
              <a:spcAft>
                <a:spcPts val="0"/>
              </a:spcAft>
            </a:pPr>
            <a:endParaRPr lang="en-US" sz="1700" b="1" dirty="0"/>
          </a:p>
          <a:p>
            <a:pPr>
              <a:lnSpc>
                <a:spcPct val="100000"/>
              </a:lnSpc>
              <a:spcBef>
                <a:spcPts val="0"/>
              </a:spcBef>
              <a:spcAft>
                <a:spcPts val="0"/>
              </a:spcAft>
            </a:pPr>
            <a:r>
              <a:rPr lang="en-US" sz="1700" b="1" dirty="0"/>
              <a:t>Body: Adverse effects</a:t>
            </a:r>
          </a:p>
          <a:p>
            <a:pPr>
              <a:lnSpc>
                <a:spcPct val="100000"/>
              </a:lnSpc>
              <a:spcBef>
                <a:spcPts val="0"/>
              </a:spcBef>
              <a:spcAft>
                <a:spcPts val="0"/>
              </a:spcAft>
            </a:pPr>
            <a:r>
              <a:rPr lang="en-US" sz="1700" dirty="0"/>
              <a:t>It causes skin allergies.</a:t>
            </a:r>
          </a:p>
          <a:p>
            <a:pPr>
              <a:lnSpc>
                <a:spcPct val="100000"/>
              </a:lnSpc>
              <a:spcBef>
                <a:spcPts val="0"/>
              </a:spcBef>
              <a:spcAft>
                <a:spcPts val="0"/>
              </a:spcAft>
            </a:pPr>
            <a:r>
              <a:rPr lang="en-US" sz="1700" dirty="0"/>
              <a:t>It causes formation of scars such as keloids and granulomas.</a:t>
            </a:r>
          </a:p>
          <a:p>
            <a:pPr>
              <a:lnSpc>
                <a:spcPct val="100000"/>
              </a:lnSpc>
              <a:spcBef>
                <a:spcPts val="0"/>
              </a:spcBef>
              <a:spcAft>
                <a:spcPts val="0"/>
              </a:spcAft>
            </a:pPr>
            <a:r>
              <a:rPr lang="en-US" sz="1700" dirty="0"/>
              <a:t>It causes skin cracking, peeling and blistering.</a:t>
            </a:r>
          </a:p>
          <a:p>
            <a:pPr>
              <a:lnSpc>
                <a:spcPct val="100000"/>
              </a:lnSpc>
              <a:spcBef>
                <a:spcPts val="0"/>
              </a:spcBef>
              <a:spcAft>
                <a:spcPts val="0"/>
              </a:spcAft>
            </a:pPr>
            <a:r>
              <a:rPr lang="en-US" sz="1700" dirty="0"/>
              <a:t>The use of </a:t>
            </a:r>
            <a:r>
              <a:rPr lang="en-US" sz="1700" dirty="0" err="1"/>
              <a:t>unsterised</a:t>
            </a:r>
            <a:r>
              <a:rPr lang="en-US" sz="1700" dirty="0"/>
              <a:t> tattooing instruments may infect the user with serious diseases such as HIV/AIDS and hepatitis.</a:t>
            </a:r>
          </a:p>
          <a:p>
            <a:pPr>
              <a:lnSpc>
                <a:spcPct val="100000"/>
              </a:lnSpc>
              <a:spcBef>
                <a:spcPts val="0"/>
              </a:spcBef>
              <a:spcAft>
                <a:spcPts val="0"/>
              </a:spcAft>
            </a:pPr>
            <a:endParaRPr lang="en-US" sz="1700" b="1" dirty="0"/>
          </a:p>
          <a:p>
            <a:pPr>
              <a:lnSpc>
                <a:spcPct val="100000"/>
              </a:lnSpc>
              <a:spcBef>
                <a:spcPts val="0"/>
              </a:spcBef>
              <a:spcAft>
                <a:spcPts val="0"/>
              </a:spcAft>
            </a:pPr>
            <a:r>
              <a:rPr lang="en-US" sz="1700" b="1" dirty="0"/>
              <a:t>Conclusion</a:t>
            </a:r>
            <a:r>
              <a:rPr lang="en-US" sz="1700" dirty="0"/>
              <a:t>: A summary of all the points above.</a:t>
            </a:r>
          </a:p>
          <a:p>
            <a:pPr algn="ctr">
              <a:lnSpc>
                <a:spcPct val="100000"/>
              </a:lnSpc>
              <a:spcBef>
                <a:spcPts val="0"/>
              </a:spcBef>
              <a:spcAft>
                <a:spcPts val="0"/>
              </a:spcAft>
            </a:pPr>
            <a:endParaRPr lang="en-US" sz="1800" b="1" dirty="0"/>
          </a:p>
          <a:p>
            <a:pPr algn="ctr">
              <a:lnSpc>
                <a:spcPct val="100000"/>
              </a:lnSpc>
              <a:spcBef>
                <a:spcPts val="0"/>
              </a:spcBef>
              <a:spcAft>
                <a:spcPts val="0"/>
              </a:spcAft>
            </a:pPr>
            <a:r>
              <a:rPr lang="en-US" sz="1800" b="1" dirty="0"/>
              <a:t>Permanent makeup</a:t>
            </a:r>
          </a:p>
          <a:p>
            <a:pPr algn="just">
              <a:lnSpc>
                <a:spcPct val="100000"/>
              </a:lnSpc>
              <a:spcBef>
                <a:spcPts val="0"/>
              </a:spcBef>
              <a:spcAft>
                <a:spcPts val="0"/>
              </a:spcAft>
            </a:pPr>
            <a:r>
              <a:rPr lang="en-US" sz="1700" dirty="0"/>
              <a:t>However, you will then have to develop your outline into writing. You will need the knowledge of a good paragraph to be able to build each of your outline into a paragraph. A paragraph is a short part of a text, consisting of at least one sentence and beginning on a new line. It usually deals with a single idea or theme. It is a combination of sentences dealing with a single theme and forming a distinct section of a piece of writing. This means that in a writing wherein the writer intends to discuss or raise five different issues/ ideas, it is expected that he or she use at least five paragraphs, one for each of the ideas to be discussed. Every good paragraph develops in different ways one idea or related ideas and it usually has a beginning, middle and an end.</a:t>
            </a:r>
          </a:p>
          <a:p>
            <a:pPr>
              <a:lnSpc>
                <a:spcPct val="100000"/>
              </a:lnSpc>
              <a:spcBef>
                <a:spcPts val="0"/>
              </a:spcBef>
              <a:spcAft>
                <a:spcPts val="0"/>
              </a:spcAft>
            </a:pPr>
            <a:endParaRPr lang="en-US" dirty="0"/>
          </a:p>
        </p:txBody>
      </p:sp>
    </p:spTree>
    <p:extLst>
      <p:ext uri="{BB962C8B-B14F-4D97-AF65-F5344CB8AC3E}">
        <p14:creationId xmlns:p14="http://schemas.microsoft.com/office/powerpoint/2010/main" val="31013085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Conclusion </a:t>
            </a:r>
          </a:p>
        </p:txBody>
      </p:sp>
      <p:sp>
        <p:nvSpPr>
          <p:cNvPr id="4" name="Content Placeholder 3"/>
          <p:cNvSpPr>
            <a:spLocks noGrp="1"/>
          </p:cNvSpPr>
          <p:nvPr>
            <p:ph idx="1"/>
          </p:nvPr>
        </p:nvSpPr>
        <p:spPr>
          <a:xfrm>
            <a:off x="1098561" y="1632442"/>
            <a:ext cx="9142926" cy="4351338"/>
          </a:xfrm>
        </p:spPr>
        <p:txBody>
          <a:bodyPr/>
          <a:lstStyle/>
          <a:p>
            <a:pPr algn="just"/>
            <a:r>
              <a:rPr lang="en-US" sz="1700" dirty="0"/>
              <a:t>Therefore, if you find it difficult flowing well in your writing, the possibility is that you have skipped some essential prewriting steps. However, there is no order on how to use these tools, and you do not have to use all of them; no writer does actually. While using a few of them will ease your writing process, you have to find out the one(s) that work(s) best for your assignment or writing.</a:t>
            </a:r>
          </a:p>
        </p:txBody>
      </p:sp>
    </p:spTree>
    <p:extLst>
      <p:ext uri="{BB962C8B-B14F-4D97-AF65-F5344CB8AC3E}">
        <p14:creationId xmlns:p14="http://schemas.microsoft.com/office/powerpoint/2010/main" val="4062051245"/>
      </p:ext>
    </p:extLst>
  </p:cSld>
  <p:clrMapOvr>
    <a:masterClrMapping/>
  </p:clrMapOvr>
</p:sld>
</file>

<file path=ppt/theme/theme1.xml><?xml version="1.0" encoding="utf-8"?>
<a:theme xmlns:a="http://schemas.openxmlformats.org/drawingml/2006/main" name="WelcomeDoc">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Segoe UI">
      <a:majorFont>
        <a:latin typeface="Segoe UI Light"/>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Welcome to PowerPoint.potx" id="{43699C43-EC89-4A55-9A99-3FD944590577}" vid="{3C36ED3A-1C33-4ECB-8650-37D568EF454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DirectSourceMarket xmlns="4873beb7-5857-4685-be1f-d57550cc96cc" xsi:nil="true"/>
    <ApprovalStatus xmlns="4873beb7-5857-4685-be1f-d57550cc96cc">InProgress</ApprovalStatus>
    <MarketSpecific xmlns="4873beb7-5857-4685-be1f-d57550cc96cc">false</MarketSpecific>
    <LocComments xmlns="4873beb7-5857-4685-be1f-d57550cc96cc" xsi:nil="true"/>
    <ThumbnailAssetId xmlns="4873beb7-5857-4685-be1f-d57550cc96cc" xsi:nil="true"/>
    <PrimaryImageGen xmlns="4873beb7-5857-4685-be1f-d57550cc96cc">true</PrimaryImageGen>
    <LegacyData xmlns="4873beb7-5857-4685-be1f-d57550cc96cc" xsi:nil="true"/>
    <LocRecommendedHandoff xmlns="4873beb7-5857-4685-be1f-d57550cc96cc" xsi:nil="true"/>
    <BusinessGroup xmlns="4873beb7-5857-4685-be1f-d57550cc96cc" xsi:nil="true"/>
    <BlockPublish xmlns="4873beb7-5857-4685-be1f-d57550cc96cc">false</BlockPublish>
    <TPFriendlyName xmlns="4873beb7-5857-4685-be1f-d57550cc96cc" xsi:nil="true"/>
    <NumericId xmlns="4873beb7-5857-4685-be1f-d57550cc96cc" xsi:nil="true"/>
    <APEditor xmlns="4873beb7-5857-4685-be1f-d57550cc96cc">
      <UserInfo>
        <DisplayName/>
        <AccountId xsi:nil="true"/>
        <AccountType/>
      </UserInfo>
    </APEditor>
    <SourceTitle xmlns="4873beb7-5857-4685-be1f-d57550cc96cc" xsi:nil="true"/>
    <OpenTemplate xmlns="4873beb7-5857-4685-be1f-d57550cc96cc">true</OpenTemplate>
    <UALocComments xmlns="4873beb7-5857-4685-be1f-d57550cc96cc" xsi:nil="true"/>
    <ParentAssetId xmlns="4873beb7-5857-4685-be1f-d57550cc96cc" xsi:nil="true"/>
    <IntlLangReviewDate xmlns="4873beb7-5857-4685-be1f-d57550cc96cc" xsi:nil="true"/>
    <FeatureTagsTaxHTField0 xmlns="4873beb7-5857-4685-be1f-d57550cc96cc">
      <Terms xmlns="http://schemas.microsoft.com/office/infopath/2007/PartnerControls"/>
    </FeatureTagsTaxHTField0>
    <PublishStatusLookup xmlns="4873beb7-5857-4685-be1f-d57550cc96cc">
      <Value>1584528</Value>
    </PublishStatusLookup>
    <Providers xmlns="4873beb7-5857-4685-be1f-d57550cc96cc" xsi:nil="true"/>
    <MachineTranslated xmlns="4873beb7-5857-4685-be1f-d57550cc96cc">false</MachineTranslated>
    <OriginalSourceMarket xmlns="4873beb7-5857-4685-be1f-d57550cc96cc" xsi:nil="true"/>
    <APDescription xmlns="4873beb7-5857-4685-be1f-d57550cc96cc" xsi:nil="true"/>
    <ClipArtFilename xmlns="4873beb7-5857-4685-be1f-d57550cc96cc" xsi:nil="true"/>
    <ContentItem xmlns="4873beb7-5857-4685-be1f-d57550cc96cc" xsi:nil="true"/>
    <TPInstallLocation xmlns="4873beb7-5857-4685-be1f-d57550cc96cc" xsi:nil="true"/>
    <PublishTargets xmlns="4873beb7-5857-4685-be1f-d57550cc96cc">OfficeOnlineVNext</PublishTargets>
    <TimesCloned xmlns="4873beb7-5857-4685-be1f-d57550cc96cc" xsi:nil="true"/>
    <AssetStart xmlns="4873beb7-5857-4685-be1f-d57550cc96cc">2012-06-20T23:39:00+00:00</AssetStart>
    <Provider xmlns="4873beb7-5857-4685-be1f-d57550cc96cc" xsi:nil="true"/>
    <AcquiredFrom xmlns="4873beb7-5857-4685-be1f-d57550cc96cc">Internal MS</AcquiredFrom>
    <FriendlyTitle xmlns="4873beb7-5857-4685-be1f-d57550cc96cc" xsi:nil="true"/>
    <LastHandOff xmlns="4873beb7-5857-4685-be1f-d57550cc96cc" xsi:nil="true"/>
    <TPClientViewer xmlns="4873beb7-5857-4685-be1f-d57550cc96cc" xsi:nil="true"/>
    <UACurrentWords xmlns="4873beb7-5857-4685-be1f-d57550cc96cc" xsi:nil="true"/>
    <ArtSampleDocs xmlns="4873beb7-5857-4685-be1f-d57550cc96cc" xsi:nil="true"/>
    <UALocRecommendation xmlns="4873beb7-5857-4685-be1f-d57550cc96cc">Localize</UALocRecommendation>
    <Manager xmlns="4873beb7-5857-4685-be1f-d57550cc96cc" xsi:nil="true"/>
    <ShowIn xmlns="4873beb7-5857-4685-be1f-d57550cc96cc">Show everywhere</ShowIn>
    <UANotes xmlns="4873beb7-5857-4685-be1f-d57550cc96cc" xsi:nil="true"/>
    <TemplateStatus xmlns="4873beb7-5857-4685-be1f-d57550cc96cc">Complete</TemplateStatus>
    <InternalTagsTaxHTField0 xmlns="4873beb7-5857-4685-be1f-d57550cc96cc">
      <Terms xmlns="http://schemas.microsoft.com/office/infopath/2007/PartnerControls"/>
    </InternalTagsTaxHTField0>
    <CSXHash xmlns="4873beb7-5857-4685-be1f-d57550cc96cc" xsi:nil="true"/>
    <Downloads xmlns="4873beb7-5857-4685-be1f-d57550cc96cc">0</Downloads>
    <VoteCount xmlns="4873beb7-5857-4685-be1f-d57550cc96cc" xsi:nil="true"/>
    <OOCacheId xmlns="4873beb7-5857-4685-be1f-d57550cc96cc" xsi:nil="true"/>
    <IsDeleted xmlns="4873beb7-5857-4685-be1f-d57550cc96cc">false</IsDeleted>
    <AssetExpire xmlns="4873beb7-5857-4685-be1f-d57550cc96cc">2029-01-01T08:00:00+00:00</AssetExpire>
    <DSATActionTaken xmlns="4873beb7-5857-4685-be1f-d57550cc96cc" xsi:nil="true"/>
    <CSXSubmissionMarket xmlns="4873beb7-5857-4685-be1f-d57550cc96cc" xsi:nil="true"/>
    <TPExecutable xmlns="4873beb7-5857-4685-be1f-d57550cc96cc" xsi:nil="true"/>
    <SubmitterId xmlns="4873beb7-5857-4685-be1f-d57550cc96cc" xsi:nil="true"/>
    <EditorialTags xmlns="4873beb7-5857-4685-be1f-d57550cc96cc" xsi:nil="true"/>
    <ApprovalLog xmlns="4873beb7-5857-4685-be1f-d57550cc96cc" xsi:nil="true"/>
    <AssetType xmlns="4873beb7-5857-4685-be1f-d57550cc96cc">TP</AssetType>
    <BugNumber xmlns="4873beb7-5857-4685-be1f-d57550cc96cc" xsi:nil="true"/>
    <CSXSubmissionDate xmlns="4873beb7-5857-4685-be1f-d57550cc96cc" xsi:nil="true"/>
    <CSXUpdate xmlns="4873beb7-5857-4685-be1f-d57550cc96cc">false</CSXUpdate>
    <Milestone xmlns="4873beb7-5857-4685-be1f-d57550cc96cc" xsi:nil="true"/>
    <RecommendationsModifier xmlns="4873beb7-5857-4685-be1f-d57550cc96cc" xsi:nil="true"/>
    <OriginAsset xmlns="4873beb7-5857-4685-be1f-d57550cc96cc" xsi:nil="true"/>
    <TPComponent xmlns="4873beb7-5857-4685-be1f-d57550cc96cc" xsi:nil="true"/>
    <AssetId xmlns="4873beb7-5857-4685-be1f-d57550cc96cc">TP102923943</AssetId>
    <IntlLocPriority xmlns="4873beb7-5857-4685-be1f-d57550cc96cc" xsi:nil="true"/>
    <PolicheckWords xmlns="4873beb7-5857-4685-be1f-d57550cc96cc" xsi:nil="true"/>
    <TPLaunchHelpLink xmlns="4873beb7-5857-4685-be1f-d57550cc96cc" xsi:nil="true"/>
    <TPApplication xmlns="4873beb7-5857-4685-be1f-d57550cc96cc" xsi:nil="true"/>
    <CrawlForDependencies xmlns="4873beb7-5857-4685-be1f-d57550cc96cc">false</CrawlForDependencies>
    <HandoffToMSDN xmlns="4873beb7-5857-4685-be1f-d57550cc96cc" xsi:nil="true"/>
    <PlannedPubDate xmlns="4873beb7-5857-4685-be1f-d57550cc96cc" xsi:nil="true"/>
    <IntlLangReviewer xmlns="4873beb7-5857-4685-be1f-d57550cc96cc" xsi:nil="true"/>
    <TrustLevel xmlns="4873beb7-5857-4685-be1f-d57550cc96cc">1 Microsoft Managed Content</TrustLevel>
    <LocLastLocAttemptVersionLookup xmlns="4873beb7-5857-4685-be1f-d57550cc96cc">843282</LocLastLocAttemptVersionLookup>
    <IsSearchable xmlns="4873beb7-5857-4685-be1f-d57550cc96cc">true</IsSearchable>
    <TemplateTemplateType xmlns="4873beb7-5857-4685-be1f-d57550cc96cc">PowerPoint Template - Slideshow Launch</TemplateTemplateType>
    <CampaignTagsTaxHTField0 xmlns="4873beb7-5857-4685-be1f-d57550cc96cc">
      <Terms xmlns="http://schemas.microsoft.com/office/infopath/2007/PartnerControls"/>
    </CampaignTagsTaxHTField0>
    <TPNamespace xmlns="4873beb7-5857-4685-be1f-d57550cc96cc" xsi:nil="true"/>
    <TaxCatchAll xmlns="4873beb7-5857-4685-be1f-d57550cc96cc"/>
    <Markets xmlns="4873beb7-5857-4685-be1f-d57550cc96cc"/>
    <UAProjectedTotalWords xmlns="4873beb7-5857-4685-be1f-d57550cc96cc" xsi:nil="true"/>
    <IntlLangReview xmlns="4873beb7-5857-4685-be1f-d57550cc96cc">false</IntlLangReview>
    <OutputCachingOn xmlns="4873beb7-5857-4685-be1f-d57550cc96cc">false</OutputCachingOn>
    <AverageRating xmlns="4873beb7-5857-4685-be1f-d57550cc96cc" xsi:nil="true"/>
    <LocMarketGroupTiers2 xmlns="4873beb7-5857-4685-be1f-d57550cc96cc" xsi:nil="true"/>
    <APAuthor xmlns="4873beb7-5857-4685-be1f-d57550cc96cc">
      <UserInfo>
        <DisplayName>REDMOND\v-sa</DisplayName>
        <AccountId>2467</AccountId>
        <AccountType/>
      </UserInfo>
    </APAuthor>
    <LocManualTestRequired xmlns="4873beb7-5857-4685-be1f-d57550cc96cc">false</LocManualTestRequired>
    <TPCommandLine xmlns="4873beb7-5857-4685-be1f-d57550cc96cc" xsi:nil="true"/>
    <TPAppVersion xmlns="4873beb7-5857-4685-be1f-d57550cc96cc" xsi:nil="true"/>
    <EditorialStatus xmlns="4873beb7-5857-4685-be1f-d57550cc96cc">Complete</EditorialStatus>
    <LastModifiedDateTime xmlns="4873beb7-5857-4685-be1f-d57550cc96cc" xsi:nil="true"/>
    <ScenarioTagsTaxHTField0 xmlns="4873beb7-5857-4685-be1f-d57550cc96cc">
      <Terms xmlns="http://schemas.microsoft.com/office/infopath/2007/PartnerControls"/>
    </ScenarioTagsTaxHTField0>
    <OriginalRelease xmlns="4873beb7-5857-4685-be1f-d57550cc96cc">15</OriginalRelease>
    <TPLaunchHelpLinkType xmlns="4873beb7-5857-4685-be1f-d57550cc96cc">Template</TPLaunchHelpLinkType>
    <LocalizationTagsTaxHTField0 xmlns="4873beb7-5857-4685-be1f-d57550cc96cc">
      <Terms xmlns="http://schemas.microsoft.com/office/infopath/2007/PartnerControls"/>
    </LocalizationTagsTaxHTField0>
  </documentManagement>
</p:properties>
</file>

<file path=customXml/item3.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3DEC53A-9DF1-4780-BE92-17E971B7A9ED}">
  <ds:schemaRefs>
    <ds:schemaRef ds:uri="http://schemas.microsoft.com/sharepoint/v3/contenttype/forms"/>
  </ds:schemaRefs>
</ds:datastoreItem>
</file>

<file path=customXml/itemProps2.xml><?xml version="1.0" encoding="utf-8"?>
<ds:datastoreItem xmlns:ds="http://schemas.openxmlformats.org/officeDocument/2006/customXml" ds:itemID="{B970C04F-E7AC-41AB-9C6D-1B1BB88BFF7F}">
  <ds:schemaRefs>
    <ds:schemaRef ds:uri="http://schemas.microsoft.com/office/2006/metadata/properties"/>
    <ds:schemaRef ds:uri="http://schemas.microsoft.com/office/infopath/2007/PartnerControls"/>
    <ds:schemaRef ds:uri="4873beb7-5857-4685-be1f-d57550cc96cc"/>
  </ds:schemaRefs>
</ds:datastoreItem>
</file>

<file path=customXml/itemProps3.xml><?xml version="1.0" encoding="utf-8"?>
<ds:datastoreItem xmlns:ds="http://schemas.openxmlformats.org/officeDocument/2006/customXml" ds:itemID="{63EE7759-C66F-4EA4-9863-7EBA32518D3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Welcome to PowerPoint 2013</Template>
  <TotalTime>1509</TotalTime>
  <Words>1864</Words>
  <Application>Microsoft Macintosh PowerPoint</Application>
  <PresentationFormat>Widescreen</PresentationFormat>
  <Paragraphs>70</Paragraphs>
  <Slides>11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Segoe UI</vt:lpstr>
      <vt:lpstr>Segoe UI Light</vt:lpstr>
      <vt:lpstr>WelcomeDoc</vt:lpstr>
      <vt:lpstr>Essential College Skills: Pre-writing Strategies</vt:lpstr>
      <vt:lpstr>Introduction </vt:lpstr>
      <vt:lpstr>PowerPoint Presentation</vt:lpstr>
      <vt:lpstr>1. Think and Freewriting</vt:lpstr>
      <vt:lpstr>Freewriting cont’d</vt:lpstr>
      <vt:lpstr>2. Clustering</vt:lpstr>
      <vt:lpstr>3. Questioning and sourcing information </vt:lpstr>
      <vt:lpstr>4. Outlining/listing</vt:lpstr>
      <vt:lpstr>Outline cont’d</vt:lpstr>
      <vt:lpstr>Outline cont’d</vt:lpstr>
      <vt:lpstr>Conclusion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Essential College Skills:  Pre-writing Strategies</dc:title>
  <dc:creator>Aanu</dc:creator>
  <cp:keywords/>
  <cp:lastModifiedBy>Emilienne Idorenyin Akpan</cp:lastModifiedBy>
  <cp:revision>51</cp:revision>
  <dcterms:created xsi:type="dcterms:W3CDTF">2022-02-07T14:22:49Z</dcterms:created>
  <dcterms:modified xsi:type="dcterms:W3CDTF">2024-07-15T14:19:46Z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_TemplateID">
    <vt:lpwstr>TC029239449991</vt:lpwstr>
  </property>
  <property fmtid="{D5CDD505-2E9C-101B-9397-08002B2CF9AE}" pid="4" name="ContentTypeId">
    <vt:lpwstr>0x0101006EDDDB5EE6D98C44930B742096920B300400F5B6D36B3EF94B4E9A635CDF2A18F5B8</vt:lpwstr>
  </property>
  <property fmtid="{D5CDD505-2E9C-101B-9397-08002B2CF9AE}" pid="5" name="FeatureTags">
    <vt:lpwstr/>
  </property>
  <property fmtid="{D5CDD505-2E9C-101B-9397-08002B2CF9AE}" pid="6" name="LocalizationTags">
    <vt:lpwstr/>
  </property>
  <property fmtid="{D5CDD505-2E9C-101B-9397-08002B2CF9AE}" pid="7" name="ScenarioTags">
    <vt:lpwstr/>
  </property>
  <property fmtid="{D5CDD505-2E9C-101B-9397-08002B2CF9AE}" pid="8" name="CampaignTags">
    <vt:lpwstr/>
  </property>
</Properties>
</file>