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0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1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94" r:id="rId3"/>
    <p:sldMasterId id="2147483706" r:id="rId4"/>
    <p:sldMasterId id="2147483720" r:id="rId5"/>
    <p:sldMasterId id="2147483732" r:id="rId6"/>
    <p:sldMasterId id="2147483744" r:id="rId7"/>
    <p:sldMasterId id="2147483756" r:id="rId8"/>
    <p:sldMasterId id="2147483772" r:id="rId9"/>
    <p:sldMasterId id="2147483786" r:id="rId10"/>
    <p:sldMasterId id="2147483798" r:id="rId11"/>
    <p:sldMasterId id="2147483810" r:id="rId12"/>
  </p:sldMasterIdLst>
  <p:notesMasterIdLst>
    <p:notesMasterId r:id="rId41"/>
  </p:notesMasterIdLst>
  <p:sldIdLst>
    <p:sldId id="256" r:id="rId13"/>
    <p:sldId id="261" r:id="rId14"/>
    <p:sldId id="262" r:id="rId15"/>
    <p:sldId id="257" r:id="rId16"/>
    <p:sldId id="258" r:id="rId17"/>
    <p:sldId id="259" r:id="rId18"/>
    <p:sldId id="260" r:id="rId19"/>
    <p:sldId id="263" r:id="rId20"/>
    <p:sldId id="264" r:id="rId21"/>
    <p:sldId id="265" r:id="rId22"/>
    <p:sldId id="266" r:id="rId23"/>
    <p:sldId id="267" r:id="rId24"/>
    <p:sldId id="271" r:id="rId25"/>
    <p:sldId id="275" r:id="rId26"/>
    <p:sldId id="277" r:id="rId27"/>
    <p:sldId id="280" r:id="rId28"/>
    <p:sldId id="281" r:id="rId29"/>
    <p:sldId id="282" r:id="rId30"/>
    <p:sldId id="283" r:id="rId31"/>
    <p:sldId id="290" r:id="rId32"/>
    <p:sldId id="278" r:id="rId33"/>
    <p:sldId id="279" r:id="rId34"/>
    <p:sldId id="287" r:id="rId35"/>
    <p:sldId id="284" r:id="rId36"/>
    <p:sldId id="285" r:id="rId37"/>
    <p:sldId id="286" r:id="rId38"/>
    <p:sldId id="288" r:id="rId39"/>
    <p:sldId id="291" r:id="rId4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0545" autoAdjust="0"/>
  </p:normalViewPr>
  <p:slideViewPr>
    <p:cSldViewPr>
      <p:cViewPr varScale="1">
        <p:scale>
          <a:sx n="66" d="100"/>
          <a:sy n="66" d="100"/>
        </p:scale>
        <p:origin x="7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20" Type="http://schemas.openxmlformats.org/officeDocument/2006/relationships/slide" Target="slides/slide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E282FBB-8BB2-D493-5C40-DDABC1A8AA1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DE7B582-7081-700C-FD65-F4CD0A8F673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1B7845C7-B6D1-6FA7-A98F-C7F87D28E31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F73D1BBD-BFEE-F1B1-D7D8-85EA0324F42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AF5C9E1-CDDE-EEAA-1565-90A3BE65D68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B648E7E-9929-0AD8-BD40-AAB4FADBBB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4F8C86-0CC2-864D-9401-DC8B66268CF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C32B73AC-F3BB-D2C4-CABC-A2C84055E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0C760E4-9F0C-484F-9338-144AFB97DFA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B5424F68-C6C4-9C3B-ECAA-02EBBEC693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E9C83837-D9AD-EED2-DA0F-E948113F65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A85F8C9E-F520-A56C-0DE5-1C53CD9675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48737BE-0DAE-9340-BAE9-CA8AAAB01460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C80D32E6-5A21-12F6-B865-2EEAB85BEB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984EE1F5-728C-F08F-E60B-3738E0D37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49C0B6B5-D887-DC85-88ED-DE86FE764D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92A14EF-9759-014A-A417-EB46A6BC5683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8560C860-6FFB-6D58-5B6B-6D134229CD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862C8003-8CE7-48EA-A454-F90B7BF590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93AA3BB7-22BD-6303-E20E-9E95C91D5E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27606A-C860-3548-A044-8BA19F9E2BE0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5FAE3B5A-D5EA-5884-3D69-A08E256298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A4F214E2-01AB-1978-D3D8-81CC351444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6319E9F9-E94A-5B57-C615-96C30A878A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0B1791-B4C5-8C4A-A1C0-B2F41D65BFBA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43C64A9C-60C8-9AB1-33AA-39BFC975D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D4040D9-245B-B2AA-46C2-5A8CA02825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433FA9D0-85D9-5245-3180-1489CA3CCA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505B11-103D-A046-BC84-E4B68439B564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20EAECF1-5543-D513-F122-6A4E3ABA8E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AF2C676D-B08F-7240-2332-9CFAABF83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52237AF4-DAF0-7421-EECF-19E6CF1AE9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B8A39E-51FB-D648-AE55-D6785C2E53AA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C1A6C4F7-F029-E589-3733-65E07651EF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403E55D5-98BE-45F8-C84F-62953902A7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0A2DC86F-5509-E2D2-A971-CEBD1528F0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8DD5893-03D6-2641-983D-377E2072CF83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8869AE6B-3EDE-443F-1D97-10C4F532DE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5C0B2076-2AC7-FCA4-D0EF-C8326640D7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9546A84-DE17-C3EE-6ADA-DEF8BAE82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0918EAD-F62A-B64A-8C3B-0247283B18CB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ECAF0CF9-2BBE-1725-3877-0EB64E40C7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91287C58-BA18-49A3-FBB8-F777DC8E39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4456A5E1-6361-E1E2-0E6A-602884E04B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2BFEC25-B2D4-8841-A3BD-B81EF612E21B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0C94896A-CD7A-66D7-6F86-F61DFE229D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AAA9BA86-76EA-C0AA-DAF1-98AB10ADD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5397219D-4337-9982-4B5C-6C36DE8F78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930CEE6-84F4-F845-BADA-39501CDB4487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55899B97-5BB3-8056-2899-7B85E86862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24758359-7FEA-3A55-024B-F661115B83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A498EA9D-3F9D-5218-6FE6-9D7AD47B0F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6742A87-69C3-C647-9D59-96B74BB03348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1626347A-6FCA-1901-AB5A-1E6CFE5AF7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2372FDE0-1D6A-52C3-ABD0-909EFA2B40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8F1A02C4-962A-0F65-AAB3-CE30C37479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7B22209-24FE-7B4F-A9B2-9D976358E84A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1A7BF2A5-6193-0A91-8A36-088DB146BC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5E11DBA6-4F74-4217-29E4-8B8EB73611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C491866A-61B4-7BF7-4918-2E3FFDBB26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B2D6DAB-D1C4-644B-9F95-E96AF33E6D70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34CFC967-A7DA-DCCA-96E4-CA4AF4EB7C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8207E346-A392-919B-8FF8-1169D3D88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29679451-7290-AD9B-B3D0-C9DB48A2B6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1BE85F3-99D0-3C40-B11C-1041414CAADA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B7423463-1175-C3A3-8194-486573102A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CA67C171-F836-C0EE-4803-9D7CDF5750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8F079B35-73FD-653B-1FF2-8C48D5F23F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A4E2628-AA1B-4140-87F1-27A3DAD75ABC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18E20BA1-1D4B-CA37-6652-3FACDA2F59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22174C4B-E10E-5C17-211D-3EFB9D9921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02987D18-096D-B65F-3F92-65B3BA654F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AEE3FF0-3D00-E04D-B5FF-45506E616004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4FBB2717-4110-939B-482E-62612B6BC3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E8493A5B-583B-E7EB-3C2E-E5771B647C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9510FAC-641A-6694-0ABA-AF66891185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CD1EE1D-480F-4546-90B9-90AD8D97CAFF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1BCE57E7-D917-B8B0-A1F9-D8588E7F4E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0F82E7D-2297-7FBA-1267-81595033B9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F5FA6286-3988-1496-F0AD-63BB1F66AD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AE43C34-FA12-6C4C-A1C7-B97E80DA751F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CA64A52F-2F6A-1009-99C2-2D6F6F0D35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DDA9E19E-16F2-4EDF-6B2C-19D4841354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FF841876-11E7-6AD4-80CB-8126BF4679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EB45AF-3E7B-674C-B6A1-0EDC67B79E13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47137491-5226-9A2C-51D4-88B321FCAD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D1C30B4A-B591-053A-B792-C113BB261F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90270FCD-2CA0-3DD9-FEC4-B0829596B4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6A537D-D2B1-BB4B-9140-4AF191EA0E9A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71F23B5C-3D69-A08A-4CE5-6A47DE54CE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F14316BC-7EAE-4ACC-8333-62CE5E8EA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645662C3-4DB0-BC2B-36E1-E150FEAD07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BF6440-3E9C-2047-82CF-F6639B77414F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571C6E3C-C64C-1A4A-CC69-7E5B6ADC84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6627F702-A008-BEAF-0D59-F3E39EA5A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A4A127F6-C8F1-2BD7-39EF-88369C2298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FC1ADA0-855E-F04C-BD8E-933457C44524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1F0A2DF8-119A-C43C-A322-F45374CAB8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7FCEA681-0157-969F-8529-E105ECE28B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BECE6873-3B3E-2CA4-ADA5-87EF976934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F4BB3E-24C4-9A4C-85EE-83F9B32914A3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23DBF6E6-473D-76EE-4C7E-BADBB40CA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FF014386-A1A0-D5E2-E09D-7225F7380D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C2A5FA46-D3A9-660A-F49E-99E7E2E818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95CB01-F73E-C649-B322-157D495B2EB5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55F1FFB1-6AE5-6B7A-5F68-8A96BA794E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E2A9FDDF-146F-7422-32C2-D1DE46824E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5959575E-E282-0866-BEC0-054E7A82BC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99148E-8D3B-7040-BEF6-4943DC26933A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A2C14BA2-1C1A-8B79-2C89-F7571EA0EF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D8939A03-4821-DFCF-1839-62DE8E3784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F47C259B-6C2C-F61E-3DE1-8FDE6687D0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B6769FB-E3A7-2D43-B0B8-A54C1EBD4BB0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03B17215-1208-B13F-7FF7-C0384F9F37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480585D8-4941-81E6-C577-9AFC474A0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1751" y="1769545"/>
            <a:ext cx="5878919" cy="1828801"/>
          </a:xfrm>
        </p:spPr>
        <p:txBody>
          <a:bodyPr anchor="b">
            <a:normAutofit/>
          </a:bodyPr>
          <a:lstStyle>
            <a:lvl1pPr algn="ctr">
              <a:defRPr sz="303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1751" y="3598339"/>
            <a:ext cx="5878919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257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164B2B-8CB6-465C-BD58-3A3CC88D09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DBA431-3A69-4AB1-BFD6-A8434658B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8BF9B991-ACD0-BC43-8180-6FA3C68626D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26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A2E3EF4B-3B28-EC43-B29A-3B3B44576F4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0F162-D850-4E49-8B0E-36E2588C7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DB2AEA-C497-4C83-91EF-8FE6AAA9D77B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687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3" y="1761072"/>
            <a:ext cx="7192913" cy="1828813"/>
          </a:xfrm>
        </p:spPr>
        <p:txBody>
          <a:bodyPr anchor="b"/>
          <a:lstStyle>
            <a:lvl1pPr algn="ctr">
              <a:defRPr sz="225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1125">
                <a:solidFill>
                  <a:schemeClr val="tx1"/>
                </a:solidFill>
              </a:defRPr>
            </a:lvl1pPr>
            <a:lvl2pPr marL="257169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45E1BE77-D80E-0547-9E67-5BC77D20B6C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3C7A40-9ED3-4F3F-B7F7-977248E51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8B97E-2719-47B2-A804-B1D62FADA3CC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91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9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1" y="1732454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3C2A0DE2-9B27-3D47-AA18-AA4F3035AB0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D19205-D4BE-440A-A5E6-1626404B9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BD20EE-BA6F-4EB1-A785-BABB59B084E6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46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9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9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42"/>
            <a:ext cx="3657258" cy="3411063"/>
          </a:xfrm>
        </p:spPr>
        <p:txBody>
          <a:bodyPr anchor="t"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6" y="1835259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6" y="2380142"/>
            <a:ext cx="3671498" cy="3411063"/>
          </a:xfrm>
        </p:spPr>
        <p:txBody>
          <a:bodyPr anchor="t"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1203F40-24AF-9449-AF30-EF9BC7E1B3CC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812D23-71BD-4D38-A946-C8DA9F777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DAE85D-5BEF-465A-A1B3-99A75873402F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312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4A7B71AC-6CD0-9940-AE7E-7AAC6FBA5F8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AC1449-5F85-4B49-A6C1-E65EB901B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6D2AA3-8F6B-43D9-B259-AAFAD9EA60A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164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48A831-D40D-43BD-A95D-501995B674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DA8455-483F-4710-9ECF-02B97D2434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03898" y="3014666"/>
            <a:ext cx="5711428" cy="828675"/>
          </a:xfrm>
        </p:spPr>
        <p:txBody>
          <a:bodyPr>
            <a:normAutofit/>
          </a:bodyPr>
          <a:lstStyle>
            <a:lvl1pPr marL="20756" indent="0" algn="ctr">
              <a:buNone/>
              <a:defRPr sz="2700"/>
            </a:lvl1pPr>
          </a:lstStyle>
          <a:p>
            <a:pPr lvl="0"/>
            <a:r>
              <a:rPr lang="en-US" dirty="0"/>
              <a:t>END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09598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9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135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9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E2C5CD63-6B69-F645-A8B0-2DB996D529A2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AB5380-A1E9-4842-889C-158F15933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BF66EB-60E2-4D84-BDC9-29B41DD773C3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763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1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8"/>
          </a:xfrm>
        </p:spPr>
        <p:txBody>
          <a:bodyPr anchor="b">
            <a:noAutofit/>
          </a:bodyPr>
          <a:lstStyle>
            <a:lvl1pPr algn="ctr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6" y="763702"/>
            <a:ext cx="2456813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4451212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18B20797-C8BA-9547-A032-176CE28DC38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73A98-2CF0-402A-92BA-368538AD6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953674-3C26-45D0-BE8B-116B719614F0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197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5" y="547807"/>
            <a:ext cx="760634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6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157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4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125"/>
            </a:lvl1pPr>
            <a:lvl2pPr marL="257169" indent="0">
              <a:buNone/>
              <a:defRPr sz="1125"/>
            </a:lvl2pPr>
            <a:lvl3pPr marL="514337" indent="0">
              <a:buNone/>
              <a:defRPr sz="1125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5328CF58-5055-DE43-B47A-305C684A5E4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5604D6-24BC-4252-97D9-A0AA62007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707136-912E-43F5-BD02-9379BF0F3A6C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333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8437"/>
            <a:ext cx="7765322" cy="3534344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5328CF58-5055-DE43-B47A-305C684A5E4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0E6062-A0D6-40CB-A9BE-A1ACFC1ED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9B9F88-D679-4DB3-871B-03CA9C3B50FD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231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7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788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5328CF58-5055-DE43-B47A-305C684A5E4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45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8"/>
            <a:ext cx="457200" cy="584776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45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274CBD-026C-4B45-83A7-0A55A7311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9DB24AD-BBBC-4ADB-A5E8-10A36B37DF6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171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6026" y="2126947"/>
            <a:ext cx="5964644" cy="2511835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6071" y="4650556"/>
            <a:ext cx="5963420" cy="1140644"/>
          </a:xfrm>
        </p:spPr>
        <p:txBody>
          <a:bodyPr anchor="t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E0BD7C-DBF6-4778-9AB0-B4EE867D8B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85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5328CF58-5055-DE43-B47A-305C684A5E4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C57C06-2F5D-472C-B1FA-A67808A87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362BD8-D3BB-46F2-8FD1-0F562759F532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857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818219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2" y="1818219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818219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73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72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70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5328CF58-5055-DE43-B47A-305C684A5E4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4AA75AD-EFC2-4FEB-A034-A30CB8197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AA4A31-6396-496E-9F6D-CB56ECFABDD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663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1" y="2286002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1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1500" b="0">
                <a:solidFill>
                  <a:schemeClr val="tx1"/>
                </a:solidFill>
                <a:latin typeface="Georg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94038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6" y="764704"/>
            <a:ext cx="6421910" cy="10056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5222" y="2520478"/>
            <a:ext cx="5288632" cy="11989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718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48064"/>
            <a:ext cx="656307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8" y="1773626"/>
            <a:ext cx="6563072" cy="460770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35008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7" y="4406904"/>
            <a:ext cx="6408713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737" y="692697"/>
            <a:ext cx="6408713" cy="3714204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035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404664"/>
            <a:ext cx="6491064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9930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8105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437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04664"/>
            <a:ext cx="6552728" cy="101297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8440" y="1646262"/>
            <a:ext cx="315546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8440" y="2286024"/>
            <a:ext cx="315546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72455" y="1646262"/>
            <a:ext cx="315670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72455" y="2286024"/>
            <a:ext cx="315670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01742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1" y="404664"/>
            <a:ext cx="6635080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98306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AUN COVER PAGE 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2425"/>
            <a:ext cx="10694988" cy="756443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87625" y="274638"/>
            <a:ext cx="749917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843214" y="1773238"/>
            <a:ext cx="5977259" cy="9144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5436096" y="5300666"/>
            <a:ext cx="3707904" cy="1368697"/>
          </a:xfrm>
        </p:spPr>
        <p:txBody>
          <a:bodyPr/>
          <a:lstStyle>
            <a:lvl1pPr>
              <a:defRPr sz="1575" b="1"/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Abba </a:t>
            </a:r>
            <a:r>
              <a:rPr lang="en-US" dirty="0" err="1"/>
              <a:t>Tahir</a:t>
            </a:r>
            <a:endParaRPr lang="en-US" dirty="0"/>
          </a:p>
          <a:p>
            <a:pPr lvl="1"/>
            <a:r>
              <a:rPr lang="en-US" dirty="0"/>
              <a:t>abba@aun.edu.ng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59988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49253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68898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2117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4996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UN COVER PAGE landscape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3649" y="1628800"/>
            <a:ext cx="7272808" cy="194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403649" y="404664"/>
            <a:ext cx="7283152" cy="1012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6253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1" y="2286002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1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1500" b="0">
                <a:solidFill>
                  <a:schemeClr val="tx1"/>
                </a:solidFill>
                <a:latin typeface="Georg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77758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3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0763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1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2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9670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2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2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2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4049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903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124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169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8132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7544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3011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0770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1668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0200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088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8926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6" y="764704"/>
            <a:ext cx="6421910" cy="10056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5222" y="2520478"/>
            <a:ext cx="5288632" cy="11989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99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48064"/>
            <a:ext cx="656307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8" y="1773626"/>
            <a:ext cx="6563072" cy="460770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42407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7" y="4406904"/>
            <a:ext cx="6408713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737" y="692697"/>
            <a:ext cx="6408713" cy="3714204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44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404664"/>
            <a:ext cx="6491064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9930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8105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77079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04664"/>
            <a:ext cx="6552728" cy="101297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8440" y="1646262"/>
            <a:ext cx="315546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8440" y="2286024"/>
            <a:ext cx="315546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72455" y="1646262"/>
            <a:ext cx="315670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72455" y="2286024"/>
            <a:ext cx="315670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1567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1" y="404664"/>
            <a:ext cx="6635080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64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AUN COVER PAGE 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2425"/>
            <a:ext cx="10694988" cy="756443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87625" y="274638"/>
            <a:ext cx="749917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843214" y="1773238"/>
            <a:ext cx="5977259" cy="9144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5436096" y="5300666"/>
            <a:ext cx="3707904" cy="1368697"/>
          </a:xfrm>
        </p:spPr>
        <p:txBody>
          <a:bodyPr/>
          <a:lstStyle>
            <a:lvl1pPr>
              <a:defRPr sz="1575" b="1"/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Abba </a:t>
            </a:r>
            <a:r>
              <a:rPr lang="en-US" dirty="0" err="1"/>
              <a:t>Tahir</a:t>
            </a:r>
            <a:endParaRPr lang="en-US" dirty="0"/>
          </a:p>
          <a:p>
            <a:pPr lvl="1"/>
            <a:r>
              <a:rPr lang="en-US" dirty="0"/>
              <a:t>abba@aun.edu.ng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807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935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1484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3612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92450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UN COVER PAGE landscape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3649" y="1628800"/>
            <a:ext cx="7272808" cy="194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403649" y="404664"/>
            <a:ext cx="7283152" cy="1012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163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1" y="2286002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1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1500" b="0">
                <a:solidFill>
                  <a:schemeClr val="tx1"/>
                </a:solidFill>
                <a:latin typeface="Georg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572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4235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4119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84029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876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3965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9066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1207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5543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4854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6390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593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609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6158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4183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252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5940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1235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883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24407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4865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2427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37456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8856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5877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9859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7247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10918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11116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4975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65604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6716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250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6070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1751" y="1769545"/>
            <a:ext cx="5878919" cy="1828801"/>
          </a:xfrm>
        </p:spPr>
        <p:txBody>
          <a:bodyPr anchor="b">
            <a:normAutofit/>
          </a:bodyPr>
          <a:lstStyle>
            <a:lvl1pPr algn="ctr">
              <a:defRPr sz="303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1751" y="3598339"/>
            <a:ext cx="5878919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257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164B2B-8CB6-465C-BD58-3A3CC88D09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DBA431-3A69-4AB1-BFD6-A8434658B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983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0F162-D850-4E49-8B0E-36E2588C7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DB2AEA-C497-4C83-91EF-8FE6AAA9D77B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1852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3" y="1761072"/>
            <a:ext cx="7192913" cy="1828813"/>
          </a:xfrm>
        </p:spPr>
        <p:txBody>
          <a:bodyPr anchor="b"/>
          <a:lstStyle>
            <a:lvl1pPr algn="ctr">
              <a:defRPr sz="225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1125">
                <a:solidFill>
                  <a:schemeClr val="tx1"/>
                </a:solidFill>
              </a:defRPr>
            </a:lvl1pPr>
            <a:lvl2pPr marL="257169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3C7A40-9ED3-4F3F-B7F7-977248E51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8B97E-2719-47B2-A804-B1D62FADA3CC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3559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9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1" y="1732454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D19205-D4BE-440A-A5E6-1626404B9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BD20EE-BA6F-4EB1-A785-BABB59B084E6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4896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9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9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42"/>
            <a:ext cx="3657258" cy="3411063"/>
          </a:xfrm>
        </p:spPr>
        <p:txBody>
          <a:bodyPr anchor="t"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6" y="1835259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6" y="2380142"/>
            <a:ext cx="3671498" cy="3411063"/>
          </a:xfrm>
        </p:spPr>
        <p:txBody>
          <a:bodyPr anchor="t"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812D23-71BD-4D38-A946-C8DA9F777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DAE85D-5BEF-465A-A1B3-99A75873402F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90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AC1449-5F85-4B49-A6C1-E65EB901B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6D2AA3-8F6B-43D9-B259-AAFAD9EA60A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88069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48A831-D40D-43BD-A95D-501995B674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DA8455-483F-4710-9ECF-02B97D2434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03898" y="3014666"/>
            <a:ext cx="5711428" cy="828675"/>
          </a:xfrm>
        </p:spPr>
        <p:txBody>
          <a:bodyPr>
            <a:normAutofit/>
          </a:bodyPr>
          <a:lstStyle>
            <a:lvl1pPr marL="20756" indent="0" algn="ctr">
              <a:buNone/>
              <a:defRPr sz="2700"/>
            </a:lvl1pPr>
          </a:lstStyle>
          <a:p>
            <a:pPr lvl="0"/>
            <a:r>
              <a:rPr lang="en-US" dirty="0"/>
              <a:t>END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5580843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9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135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9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AB5380-A1E9-4842-889C-158F15933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BF66EB-60E2-4D84-BDC9-29B41DD773C3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1698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1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8"/>
          </a:xfrm>
        </p:spPr>
        <p:txBody>
          <a:bodyPr anchor="b">
            <a:noAutofit/>
          </a:bodyPr>
          <a:lstStyle>
            <a:lvl1pPr algn="ctr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6" y="763702"/>
            <a:ext cx="2456813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4451212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73A98-2CF0-402A-92BA-368538AD6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953674-3C26-45D0-BE8B-116B719614F0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68042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5" y="547807"/>
            <a:ext cx="760634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6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157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4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125"/>
            </a:lvl1pPr>
            <a:lvl2pPr marL="257169" indent="0">
              <a:buNone/>
              <a:defRPr sz="1125"/>
            </a:lvl2pPr>
            <a:lvl3pPr marL="514337" indent="0">
              <a:buNone/>
              <a:defRPr sz="1125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5604D6-24BC-4252-97D9-A0AA62007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707136-912E-43F5-BD02-9379BF0F3A6C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9079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8437"/>
            <a:ext cx="7765322" cy="3534344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0E6062-A0D6-40CB-A9BE-A1ACFC1ED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9B9F88-D679-4DB3-871B-03CA9C3B50FD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18253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7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788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45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8"/>
            <a:ext cx="457200" cy="584776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45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274CBD-026C-4B45-83A7-0A55A7311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9DB24AD-BBBC-4ADB-A5E8-10A36B37DF6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12978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6026" y="2126947"/>
            <a:ext cx="5964644" cy="2511835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6071" y="4650556"/>
            <a:ext cx="5963420" cy="1140644"/>
          </a:xfrm>
        </p:spPr>
        <p:txBody>
          <a:bodyPr anchor="t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E0BD7C-DBF6-4778-9AB0-B4EE867D8B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493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C57C06-2F5D-472C-B1FA-A67808A87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362BD8-D3BB-46F2-8FD1-0F562759F532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3753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818219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2" y="1818219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818219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73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72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70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4AA75AD-EFC2-4FEB-A034-A30CB8197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AA4A31-6396-496E-9F6D-CB56ECFABDD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5912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6" y="764704"/>
            <a:ext cx="6421910" cy="10056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5222" y="2520478"/>
            <a:ext cx="5288632" cy="11989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6822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48064"/>
            <a:ext cx="656307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8" y="1773626"/>
            <a:ext cx="6563072" cy="460770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22938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7" y="4406904"/>
            <a:ext cx="6408713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737" y="692697"/>
            <a:ext cx="6408713" cy="3714204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00552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404664"/>
            <a:ext cx="6491064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9930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8105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1642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04664"/>
            <a:ext cx="6552728" cy="101297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8440" y="1646262"/>
            <a:ext cx="315546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8440" y="2286024"/>
            <a:ext cx="315546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72455" y="1646262"/>
            <a:ext cx="315670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72455" y="2286024"/>
            <a:ext cx="315670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57189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1" y="404664"/>
            <a:ext cx="6635080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57419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AUN COVER PAGE 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2425"/>
            <a:ext cx="10694988" cy="756443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87625" y="274638"/>
            <a:ext cx="749917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843214" y="1773238"/>
            <a:ext cx="5977259" cy="9144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5436096" y="5300666"/>
            <a:ext cx="3707904" cy="1368697"/>
          </a:xfrm>
        </p:spPr>
        <p:txBody>
          <a:bodyPr/>
          <a:lstStyle>
            <a:lvl1pPr>
              <a:defRPr sz="1575" b="1"/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Abba </a:t>
            </a:r>
            <a:r>
              <a:rPr lang="en-US" dirty="0" err="1"/>
              <a:t>Tahir</a:t>
            </a:r>
            <a:endParaRPr lang="en-US" dirty="0"/>
          </a:p>
          <a:p>
            <a:pPr lvl="1"/>
            <a:r>
              <a:rPr lang="en-US" dirty="0"/>
              <a:t>abba@aun.edu.ng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12618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439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96250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34380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23070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UN COVER PAGE landscape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3649" y="1628800"/>
            <a:ext cx="7272808" cy="194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403649" y="404664"/>
            <a:ext cx="7283152" cy="1012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9083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1" y="2286002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1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1500" b="0">
                <a:solidFill>
                  <a:schemeClr val="tx1"/>
                </a:solidFill>
                <a:latin typeface="Georg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00289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9827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67050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24567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40503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6971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12738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72349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36810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19681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8622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2685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98899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07463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26193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4902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02593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51579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01558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0049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77862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77482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40972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8577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54904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8544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09405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83232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40526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26413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89419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3613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7013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98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8" y="1732454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FF21F88-C17D-4626-8DBB-549C67514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3837" y="5943606"/>
            <a:ext cx="606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8CF58-5055-DE43-B47A-305C684A5E4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118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257169" rtl="0" eaLnBrk="1" latinLnBrk="0" hangingPunct="1">
        <a:spcBef>
          <a:spcPct val="0"/>
        </a:spcBef>
        <a:buNone/>
        <a:defRPr sz="22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92876" indent="-172121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1125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404990" indent="-151871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"/>
        <a:defRPr sz="101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577111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779606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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941602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133185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350979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1568774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1747194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2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0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04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99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73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48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8" y="1732454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FF21F88-C17D-4626-8DBB-549C67514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3837" y="5943606"/>
            <a:ext cx="606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95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</p:sldLayoutIdLst>
  <p:txStyles>
    <p:titleStyle>
      <a:lvl1pPr algn="ctr" defTabSz="257169" rtl="0" eaLnBrk="1" latinLnBrk="0" hangingPunct="1">
        <a:spcBef>
          <a:spcPct val="0"/>
        </a:spcBef>
        <a:buNone/>
        <a:defRPr sz="22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92876" indent="-172121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1125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404990" indent="-151871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"/>
        <a:defRPr sz="101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577111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779606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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941602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133185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350979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1568774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1747194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01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938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50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30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au/imgres?imgurl=http://blogs.psychologytoday.com/files/u45/flow_water_fall.jpg&amp;imgrefurl=http://blogs.psychologytoday.com/blog/dont-delay/200805/procrastination-and-flow-experiences-tale-opposites&amp;usg=__p6-yqYcPv27cARkgPWPAiZuKNMc=&amp;h=443&amp;w=354&amp;sz=106&amp;hl=en&amp;start=4&amp;tbnid=622P7xiSLuNT8M:&amp;tbnh=127&amp;tbnw=101&amp;prev=/images?q%3Dflow%26gbv%3D2%26hl%3Den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au/imgres?imgurl=http://www.ok.gov/okohstest/images/chain.jpg.jpg&amp;imgrefurl=http://www.ok.gov/homeland/Cyber_Security/Chain_Letters/index.html&amp;usg=__1YmttGedr-Jb8jZILWK7_X5M4lI=&amp;h=1024&amp;w=819&amp;sz=139&amp;hl=en&amp;start=1&amp;tbnid=ekLHKtwl0EWwCM:&amp;tbnh=150&amp;tbnw=120&amp;prev=/images?q%3Dchain%26gbv%3D2%26hl%3Den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5" descr="writing">
            <a:extLst>
              <a:ext uri="{FF2B5EF4-FFF2-40B4-BE49-F238E27FC236}">
                <a16:creationId xmlns:a16="http://schemas.microsoft.com/office/drawing/2014/main" id="{EBDA47A4-814A-D361-0894-8681E76F8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440" y="1774601"/>
            <a:ext cx="6028987" cy="2734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2">
            <a:extLst>
              <a:ext uri="{FF2B5EF4-FFF2-40B4-BE49-F238E27FC236}">
                <a16:creationId xmlns:a16="http://schemas.microsoft.com/office/drawing/2014/main" id="{558E9EC9-1CBF-ED75-C174-B6CE2015149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333473"/>
            <a:ext cx="7772400" cy="1081088"/>
          </a:xfrm>
        </p:spPr>
        <p:txBody>
          <a:bodyPr>
            <a:noAutofit/>
          </a:bodyPr>
          <a:lstStyle/>
          <a:p>
            <a:pPr eaLnBrk="1" hangingPunct="1"/>
            <a:r>
              <a:rPr lang="en-AU" altLang="en-US" sz="3600" b="1" dirty="0"/>
              <a:t>(University) Writing skills</a:t>
            </a:r>
            <a:endParaRPr lang="en-US" altLang="en-US" sz="3600" b="1" dirty="0"/>
          </a:p>
        </p:txBody>
      </p:sp>
      <p:sp>
        <p:nvSpPr>
          <p:cNvPr id="2053" name="Rectangle 3">
            <a:extLst>
              <a:ext uri="{FF2B5EF4-FFF2-40B4-BE49-F238E27FC236}">
                <a16:creationId xmlns:a16="http://schemas.microsoft.com/office/drawing/2014/main" id="{31440436-03DC-D232-AF4B-B125C060EE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63689" y="5229200"/>
            <a:ext cx="7380312" cy="76993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AU" altLang="en-US" sz="1800" b="1"/>
              <a:t>Caryn West RN, Cert CR &amp; GCP, GDip Res Methods</a:t>
            </a:r>
            <a:endParaRPr lang="en-US" altLang="en-US" sz="18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>
            <a:extLst>
              <a:ext uri="{FF2B5EF4-FFF2-40B4-BE49-F238E27FC236}">
                <a16:creationId xmlns:a16="http://schemas.microsoft.com/office/drawing/2014/main" id="{8B29ADD1-0157-6928-439D-8F1D4FF159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95738" y="333375"/>
            <a:ext cx="4691062" cy="5792788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2300" dirty="0"/>
              <a:t>Whether you’re a student or a teacher, academic writing skills are necessary. </a:t>
            </a:r>
          </a:p>
          <a:p>
            <a:pPr algn="ctr" eaLnBrk="1" hangingPunct="1">
              <a:buFontTx/>
              <a:buNone/>
            </a:pPr>
            <a:r>
              <a:rPr lang="en-US" altLang="en-US" sz="2300" dirty="0"/>
              <a:t>Essays, reports, presentations, and research papers are just some examples of documents written in the academic style. </a:t>
            </a:r>
          </a:p>
        </p:txBody>
      </p:sp>
      <p:pic>
        <p:nvPicPr>
          <p:cNvPr id="3076" name="Picture 6" descr="blackboard">
            <a:extLst>
              <a:ext uri="{FF2B5EF4-FFF2-40B4-BE49-F238E27FC236}">
                <a16:creationId xmlns:a16="http://schemas.microsoft.com/office/drawing/2014/main" id="{660801E2-B745-1D87-69B5-ED923E13B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3419872" cy="5735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8D265211-C430-DC97-A50F-C2427CCE85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60350"/>
            <a:ext cx="4895850" cy="648176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2300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2300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300" dirty="0"/>
              <a:t>Academic writing, when used appropriately, presents a polished and professional image.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2300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300" dirty="0"/>
              <a:t>Academic writing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300" dirty="0"/>
              <a:t>skills include strong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300" dirty="0"/>
              <a:t>composition, excellent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300" dirty="0"/>
              <a:t>grammar, and a consistent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300" dirty="0"/>
              <a:t>stylistic approach.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3600" dirty="0"/>
          </a:p>
        </p:txBody>
      </p:sp>
      <p:pic>
        <p:nvPicPr>
          <p:cNvPr id="4100" name="Picture 6" descr="blackboard-information_clip_image002">
            <a:extLst>
              <a:ext uri="{FF2B5EF4-FFF2-40B4-BE49-F238E27FC236}">
                <a16:creationId xmlns:a16="http://schemas.microsoft.com/office/drawing/2014/main" id="{94CDCFB7-32DF-DB36-CC93-2C6A91305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0"/>
            <a:ext cx="3657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1">
            <a:extLst>
              <a:ext uri="{FF2B5EF4-FFF2-40B4-BE49-F238E27FC236}">
                <a16:creationId xmlns:a16="http://schemas.microsoft.com/office/drawing/2014/main" id="{A51E7065-16DA-AD93-EEC3-2AD876955D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-99392"/>
            <a:ext cx="8229600" cy="1512167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Academic writing is a learned skill and, </a:t>
            </a:r>
            <a:endParaRPr lang="en-US" altLang="en-US" sz="2300" dirty="0"/>
          </a:p>
        </p:txBody>
      </p:sp>
      <p:pic>
        <p:nvPicPr>
          <p:cNvPr id="5124" name="Picture 14" descr="Perfect">
            <a:extLst>
              <a:ext uri="{FF2B5EF4-FFF2-40B4-BE49-F238E27FC236}">
                <a16:creationId xmlns:a16="http://schemas.microsoft.com/office/drawing/2014/main" id="{75211F1F-6E39-3AF9-28D1-07BF56292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1588"/>
            <a:ext cx="9144000" cy="453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7E2B19E1-BB88-0737-2A90-CF8820451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2827" y="101862"/>
            <a:ext cx="7765322" cy="970450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2300" b="1" dirty="0"/>
              <a:t>What is academic writing?</a:t>
            </a:r>
            <a:endParaRPr lang="en-US" altLang="en-US" sz="2300" b="1" dirty="0"/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DF085B71-2613-675C-4231-69F88CF4DA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584" y="843161"/>
            <a:ext cx="7765322" cy="785639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2300" dirty="0"/>
              <a:t>Academic writing refers to a particular style of expression. </a:t>
            </a:r>
          </a:p>
        </p:txBody>
      </p:sp>
      <p:pic>
        <p:nvPicPr>
          <p:cNvPr id="6149" name="Picture 6" descr="Image%20507%20Funny%20face%20Man">
            <a:extLst>
              <a:ext uri="{FF2B5EF4-FFF2-40B4-BE49-F238E27FC236}">
                <a16:creationId xmlns:a16="http://schemas.microsoft.com/office/drawing/2014/main" id="{71F8EE70-ABB0-6C8D-490D-3C46D0DB3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0" y="3212976"/>
            <a:ext cx="2286000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8" descr="funny-face">
            <a:extLst>
              <a:ext uri="{FF2B5EF4-FFF2-40B4-BE49-F238E27FC236}">
                <a16:creationId xmlns:a16="http://schemas.microsoft.com/office/drawing/2014/main" id="{097BB081-64E9-C0F2-7921-ED9B10605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585" y="3222501"/>
            <a:ext cx="226695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0" descr="funny-face-2">
            <a:extLst>
              <a:ext uri="{FF2B5EF4-FFF2-40B4-BE49-F238E27FC236}">
                <a16:creationId xmlns:a16="http://schemas.microsoft.com/office/drawing/2014/main" id="{DC22BCE6-37CC-6601-279E-2D5569E3F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088" y="3212976"/>
            <a:ext cx="225425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2" descr="968389692_f859eec158">
            <a:extLst>
              <a:ext uri="{FF2B5EF4-FFF2-40B4-BE49-F238E27FC236}">
                <a16:creationId xmlns:a16="http://schemas.microsoft.com/office/drawing/2014/main" id="{33725EBF-B1BB-9BF9-9DAB-F54EB5243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954" y="3222501"/>
            <a:ext cx="2411412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4" descr="loldogs-funny-dog-pictures-im-seriousthis-is-my-serious-face">
            <a:extLst>
              <a:ext uri="{FF2B5EF4-FFF2-40B4-BE49-F238E27FC236}">
                <a16:creationId xmlns:a16="http://schemas.microsoft.com/office/drawing/2014/main" id="{5A039548-D7FB-6E35-BD6C-FE6D0EFF1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9" y="1504950"/>
            <a:ext cx="2268538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6" descr="ringtail-lemur-face-bg">
            <a:extLst>
              <a:ext uri="{FF2B5EF4-FFF2-40B4-BE49-F238E27FC236}">
                <a16:creationId xmlns:a16="http://schemas.microsoft.com/office/drawing/2014/main" id="{A212D075-13FD-77F6-5EA0-004BF708C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400051"/>
            <a:ext cx="2411412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extLst>
              <a:ext uri="{FF2B5EF4-FFF2-40B4-BE49-F238E27FC236}">
                <a16:creationId xmlns:a16="http://schemas.microsoft.com/office/drawing/2014/main" id="{D4C9B367-85CA-756F-4611-41D03A9F1B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Characteristics include</a:t>
            </a:r>
            <a:endParaRPr lang="en-US" altLang="en-US" sz="2300" dirty="0"/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9DB410D-780D-3BFD-FE33-33EC07BC01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23928" y="1412875"/>
            <a:ext cx="4762500" cy="4358531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endParaRPr lang="en-US" altLang="en-US" sz="2300" dirty="0"/>
          </a:p>
          <a:p>
            <a:pPr algn="ctr" eaLnBrk="1" hangingPunct="1">
              <a:buFontTx/>
              <a:buNone/>
            </a:pPr>
            <a:r>
              <a:rPr lang="en-US" altLang="en-US" sz="2300" dirty="0"/>
              <a:t> -A formal tone, </a:t>
            </a:r>
          </a:p>
          <a:p>
            <a:pPr algn="ctr" eaLnBrk="1" hangingPunct="1">
              <a:buFontTx/>
              <a:buNone/>
            </a:pPr>
            <a:r>
              <a:rPr lang="en-US" altLang="en-US" sz="2300" dirty="0"/>
              <a:t>-use of the third-person rather than first-person perspective, </a:t>
            </a:r>
          </a:p>
          <a:p>
            <a:pPr algn="ctr" eaLnBrk="1" hangingPunct="1">
              <a:buFontTx/>
              <a:buNone/>
            </a:pPr>
            <a:r>
              <a:rPr lang="en-US" altLang="en-US" sz="2300" dirty="0"/>
              <a:t>-a clear focus on the issue or topic rather than the author’s opinion, and </a:t>
            </a:r>
          </a:p>
          <a:p>
            <a:pPr algn="ctr" eaLnBrk="1" hangingPunct="1">
              <a:buFontTx/>
              <a:buNone/>
            </a:pPr>
            <a:r>
              <a:rPr lang="en-US" altLang="en-US" sz="2300" dirty="0"/>
              <a:t>-precise word choice. </a:t>
            </a:r>
          </a:p>
        </p:txBody>
      </p:sp>
      <p:pic>
        <p:nvPicPr>
          <p:cNvPr id="7173" name="Picture 6" descr="johncleese">
            <a:extLst>
              <a:ext uri="{FF2B5EF4-FFF2-40B4-BE49-F238E27FC236}">
                <a16:creationId xmlns:a16="http://schemas.microsoft.com/office/drawing/2014/main" id="{D5607205-5443-4D47-B5D8-3749FF3AB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" y="2132856"/>
            <a:ext cx="28575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>
            <a:extLst>
              <a:ext uri="{FF2B5EF4-FFF2-40B4-BE49-F238E27FC236}">
                <a16:creationId xmlns:a16="http://schemas.microsoft.com/office/drawing/2014/main" id="{6CC0B54A-AC9C-C569-9F2E-884E5D7F2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20688"/>
            <a:ext cx="3529012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4000" dirty="0"/>
              <a:t>Writers using the formal academic style avoid jargon, slang, and abbreviations/contractions.</a:t>
            </a:r>
          </a:p>
        </p:txBody>
      </p:sp>
      <p:pic>
        <p:nvPicPr>
          <p:cNvPr id="8196" name="Picture 13" descr="WisdomWaters">
            <a:extLst>
              <a:ext uri="{FF2B5EF4-FFF2-40B4-BE49-F238E27FC236}">
                <a16:creationId xmlns:a16="http://schemas.microsoft.com/office/drawing/2014/main" id="{2AEBFD69-11FE-04A3-79DB-7F976A62A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0"/>
            <a:ext cx="3960441" cy="584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2810FC0B-3C36-C27D-27AE-C36699B027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-35835"/>
            <a:ext cx="5003800" cy="6524625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endParaRPr lang="en-US" altLang="en-US" sz="2300" dirty="0"/>
          </a:p>
          <a:p>
            <a:pPr algn="ctr" eaLnBrk="1" hangingPunct="1">
              <a:buFontTx/>
              <a:buNone/>
            </a:pPr>
            <a:endParaRPr lang="en-US" altLang="en-US" sz="2300" dirty="0"/>
          </a:p>
          <a:p>
            <a:pPr algn="ctr" eaLnBrk="1" hangingPunct="1">
              <a:buFontTx/>
              <a:buNone/>
            </a:pPr>
            <a:r>
              <a:rPr lang="en-US" altLang="en-US" sz="2300" dirty="0"/>
              <a:t>Academic writing is formal writing. Many beginner writers have trouble telling informal writing apart from formal writing and use informal writing since it’s easier and more familiar. </a:t>
            </a:r>
          </a:p>
        </p:txBody>
      </p:sp>
      <p:pic>
        <p:nvPicPr>
          <p:cNvPr id="9220" name="Picture 9">
            <a:extLst>
              <a:ext uri="{FF2B5EF4-FFF2-40B4-BE49-F238E27FC236}">
                <a16:creationId xmlns:a16="http://schemas.microsoft.com/office/drawing/2014/main" id="{C6A799D7-C94C-7075-CC43-AF1EBEF4A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48064" y="116632"/>
            <a:ext cx="3744416" cy="662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>
            <a:extLst>
              <a:ext uri="{FF2B5EF4-FFF2-40B4-BE49-F238E27FC236}">
                <a16:creationId xmlns:a16="http://schemas.microsoft.com/office/drawing/2014/main" id="{07E354F3-749F-8BE8-C7BF-7139978FA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266072"/>
            <a:ext cx="7765322" cy="970450"/>
          </a:xfrm>
        </p:spPr>
        <p:txBody>
          <a:bodyPr/>
          <a:lstStyle/>
          <a:p>
            <a:pPr eaLnBrk="1" hangingPunct="1"/>
            <a:r>
              <a:rPr lang="en-AU" altLang="en-US" sz="4000" dirty="0"/>
              <a:t>Characteristics of informal writing</a:t>
            </a:r>
            <a:endParaRPr lang="en-US" altLang="en-US" sz="4000" dirty="0"/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3D10F41-5A61-1381-9C97-2B66D42248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59338" y="1268413"/>
            <a:ext cx="3827462" cy="4464843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300" dirty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300" dirty="0"/>
              <a:t>- the use of colloquialisms and jargon, </a:t>
            </a:r>
          </a:p>
          <a:p>
            <a:pPr algn="ctr" eaLnBrk="1" hangingPunct="1">
              <a:lnSpc>
                <a:spcPct val="90000"/>
              </a:lnSpc>
              <a:buFontTx/>
              <a:buChar char="-"/>
            </a:pPr>
            <a:r>
              <a:rPr lang="en-US" altLang="en-US" sz="2300" dirty="0"/>
              <a:t>writing in the first person or making “I” statements, 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sz="2300" dirty="0"/>
              <a:t>- making direct personal statements, and 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sz="2300" dirty="0"/>
              <a:t>-imprecise word choices.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300" dirty="0"/>
          </a:p>
        </p:txBody>
      </p:sp>
      <p:pic>
        <p:nvPicPr>
          <p:cNvPr id="10245" name="Picture 8" descr="shakespeare">
            <a:extLst>
              <a:ext uri="{FF2B5EF4-FFF2-40B4-BE49-F238E27FC236}">
                <a16:creationId xmlns:a16="http://schemas.microsoft.com/office/drawing/2014/main" id="{B9BE679F-0107-486C-7477-7893F6897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3709079" cy="446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F9FF053A-9C88-D183-E875-194505F874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332656"/>
            <a:ext cx="4691062" cy="5328592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altLang="en-US" dirty="0"/>
          </a:p>
          <a:p>
            <a:pPr algn="ctr" eaLnBrk="1" hangingPunct="1">
              <a:buFontTx/>
              <a:buNone/>
            </a:pPr>
            <a:r>
              <a:rPr lang="en-US" altLang="en-US" sz="2300" dirty="0"/>
              <a:t>There’s a time and a place for informal writing. </a:t>
            </a:r>
          </a:p>
          <a:p>
            <a:pPr algn="ctr" eaLnBrk="1" hangingPunct="1">
              <a:buFontTx/>
              <a:buNone/>
            </a:pPr>
            <a:endParaRPr lang="en-US" altLang="en-US" sz="2300" dirty="0"/>
          </a:p>
          <a:p>
            <a:pPr algn="ctr" eaLnBrk="1" hangingPunct="1">
              <a:buFontTx/>
              <a:buNone/>
            </a:pPr>
            <a:r>
              <a:rPr lang="en-US" altLang="en-US" sz="2300" dirty="0"/>
              <a:t>Informal writing is fine for diary entries, blogs, personal writing, letters or emails to friends. </a:t>
            </a:r>
          </a:p>
        </p:txBody>
      </p:sp>
      <p:pic>
        <p:nvPicPr>
          <p:cNvPr id="11268" name="Picture 6">
            <a:extLst>
              <a:ext uri="{FF2B5EF4-FFF2-40B4-BE49-F238E27FC236}">
                <a16:creationId xmlns:a16="http://schemas.microsoft.com/office/drawing/2014/main" id="{D8D4DFC7-1DAC-A1D0-4C98-7801625E6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84948" y="0"/>
            <a:ext cx="4356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>
            <a:extLst>
              <a:ext uri="{FF2B5EF4-FFF2-40B4-BE49-F238E27FC236}">
                <a16:creationId xmlns:a16="http://schemas.microsoft.com/office/drawing/2014/main" id="{B5898957-ED7C-D524-5042-1E95BACD01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67175" y="765175"/>
            <a:ext cx="4619625" cy="53609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800"/>
              <a:t>The most informal writing imaginable is the text message, full of abbreviations such as “R U here?” to convey quick questions and responses. </a:t>
            </a:r>
          </a:p>
          <a:p>
            <a:pPr algn="ctr" eaLnBrk="1" hangingPunct="1">
              <a:buFontTx/>
              <a:buNone/>
            </a:pPr>
            <a:endParaRPr lang="en-US" altLang="en-US" sz="2800"/>
          </a:p>
          <a:p>
            <a:pPr algn="ctr" eaLnBrk="1" hangingPunct="1">
              <a:buFontTx/>
              <a:buNone/>
            </a:pPr>
            <a:r>
              <a:rPr lang="en-US" altLang="en-US" sz="2800"/>
              <a:t>In comparison, the most formal writing of all can be found in legal documents. </a:t>
            </a:r>
          </a:p>
          <a:p>
            <a:pPr algn="ctr" eaLnBrk="1" hangingPunct="1">
              <a:buFontTx/>
              <a:buNone/>
            </a:pPr>
            <a:endParaRPr lang="en-US" altLang="en-US" sz="2800"/>
          </a:p>
        </p:txBody>
      </p:sp>
      <p:pic>
        <p:nvPicPr>
          <p:cNvPr id="12292" name="Picture 6" descr="chickenpiratetext">
            <a:extLst>
              <a:ext uri="{FF2B5EF4-FFF2-40B4-BE49-F238E27FC236}">
                <a16:creationId xmlns:a16="http://schemas.microsoft.com/office/drawing/2014/main" id="{5020A9EC-1E1D-64B6-3367-88B6BEE4B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10000" cy="587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2E933110-B6CE-51C1-A12F-73166CC20E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476672"/>
            <a:ext cx="4978400" cy="5184576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300" dirty="0"/>
              <a:t>Writers working on papers for school, college application essays, scientific papers, research papers, conference presentations, and business proposals generally employ a more formal style like wearing a suit or dress to attend an official function. </a:t>
            </a:r>
          </a:p>
        </p:txBody>
      </p:sp>
      <p:pic>
        <p:nvPicPr>
          <p:cNvPr id="13316" name="Picture 6" descr="top-hat">
            <a:extLst>
              <a:ext uri="{FF2B5EF4-FFF2-40B4-BE49-F238E27FC236}">
                <a16:creationId xmlns:a16="http://schemas.microsoft.com/office/drawing/2014/main" id="{29D1093F-FC66-903A-DE38-AEF1525E5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993" y="0"/>
            <a:ext cx="3062287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8" descr="sp_tie">
            <a:extLst>
              <a:ext uri="{FF2B5EF4-FFF2-40B4-BE49-F238E27FC236}">
                <a16:creationId xmlns:a16="http://schemas.microsoft.com/office/drawing/2014/main" id="{FCA5BD53-7888-A79D-AE76-2B0B96DB4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349500"/>
            <a:ext cx="3059112" cy="4391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6BA5A412-895C-1976-483B-0E8AC4A6B0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0434"/>
            <a:ext cx="7765322" cy="970450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Good Guides</a:t>
            </a:r>
            <a:endParaRPr lang="en-US" altLang="en-US" sz="2300" dirty="0"/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66F5CE6D-CF12-428E-F434-2A65D7DAE2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967825"/>
            <a:ext cx="7765322" cy="3037240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Assignment writing </a:t>
            </a:r>
          </a:p>
          <a:p>
            <a:pPr eaLnBrk="1" hangingPunct="1"/>
            <a:r>
              <a:rPr lang="en-AU" altLang="en-US" sz="2300" dirty="0"/>
              <a:t>A Visual Guide to Essay Writing</a:t>
            </a:r>
            <a:endParaRPr lang="en-US" altLang="en-US" sz="2300" dirty="0"/>
          </a:p>
        </p:txBody>
      </p:sp>
      <p:pic>
        <p:nvPicPr>
          <p:cNvPr id="18437" name="Picture 7" descr="j0385224">
            <a:extLst>
              <a:ext uri="{FF2B5EF4-FFF2-40B4-BE49-F238E27FC236}">
                <a16:creationId xmlns:a16="http://schemas.microsoft.com/office/drawing/2014/main" id="{D273E1CB-411B-D7F3-0E71-2D758A6EC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6" y="1844824"/>
            <a:ext cx="9019728" cy="3929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>
            <a:extLst>
              <a:ext uri="{FF2B5EF4-FFF2-40B4-BE49-F238E27FC236}">
                <a16:creationId xmlns:a16="http://schemas.microsoft.com/office/drawing/2014/main" id="{0FA80709-3032-6E94-CB4D-BD69EE221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1" y="188640"/>
            <a:ext cx="6822157" cy="970450"/>
          </a:xfrm>
        </p:spPr>
        <p:txBody>
          <a:bodyPr/>
          <a:lstStyle/>
          <a:p>
            <a:pPr eaLnBrk="1" hangingPunct="1"/>
            <a:r>
              <a:rPr lang="en-AU" altLang="en-US" dirty="0"/>
              <a:t>What is plagiarism </a:t>
            </a:r>
            <a:endParaRPr lang="en-US" altLang="en-US" dirty="0"/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29282251-9EAF-F0C1-A485-CD6F92C549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340766"/>
            <a:ext cx="4284662" cy="4752975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AU" altLang="en-US" sz="2300" dirty="0"/>
              <a:t>Copying of passages/text/work/</a:t>
            </a:r>
          </a:p>
          <a:p>
            <a:pPr algn="ctr" eaLnBrk="1" hangingPunct="1">
              <a:buFontTx/>
              <a:buNone/>
            </a:pPr>
            <a:r>
              <a:rPr lang="en-AU" altLang="en-US" sz="2300" dirty="0"/>
              <a:t>ideas without proper acknowledgement of the author. This includes other students work. </a:t>
            </a:r>
            <a:endParaRPr lang="en-US" altLang="en-US" sz="2300" dirty="0"/>
          </a:p>
        </p:txBody>
      </p:sp>
      <p:pic>
        <p:nvPicPr>
          <p:cNvPr id="22533" name="Picture 6" descr="cheating">
            <a:extLst>
              <a:ext uri="{FF2B5EF4-FFF2-40B4-BE49-F238E27FC236}">
                <a16:creationId xmlns:a16="http://schemas.microsoft.com/office/drawing/2014/main" id="{107B3C9C-48DC-1716-2765-2CE923E63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161" y="980728"/>
            <a:ext cx="4952343" cy="585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27B8AE3E-67B8-19E6-2347-AF9D9F74A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2800" dirty="0"/>
              <a:t>Safe assignment </a:t>
            </a:r>
            <a:endParaRPr lang="en-US" altLang="en-US" sz="2800" dirty="0"/>
          </a:p>
        </p:txBody>
      </p:sp>
      <p:pic>
        <p:nvPicPr>
          <p:cNvPr id="23556" name="Picture 5" descr="07_SafetyNet_cartoon">
            <a:extLst>
              <a:ext uri="{FF2B5EF4-FFF2-40B4-BE49-F238E27FC236}">
                <a16:creationId xmlns:a16="http://schemas.microsoft.com/office/drawing/2014/main" id="{A8BA8570-AFBD-474B-962B-A1D005167F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35" y="1731963"/>
            <a:ext cx="4042393" cy="4059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AEB6D6DB-134A-95FE-7747-6918DEBB24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2800" dirty="0"/>
              <a:t>Getting started</a:t>
            </a:r>
            <a:endParaRPr lang="en-US" altLang="en-US" sz="2800" dirty="0"/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6326935A-2E52-ADE1-4A4C-7A6C5B26D1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348" y="1732455"/>
            <a:ext cx="7765322" cy="3928794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Find your time</a:t>
            </a:r>
          </a:p>
          <a:p>
            <a:pPr eaLnBrk="1" hangingPunct="1"/>
            <a:r>
              <a:rPr lang="en-AU" altLang="en-US" sz="2300" dirty="0"/>
              <a:t>Find your space</a:t>
            </a:r>
          </a:p>
          <a:p>
            <a:pPr eaLnBrk="1" hangingPunct="1"/>
            <a:r>
              <a:rPr lang="en-AU" altLang="en-US" sz="2300" dirty="0"/>
              <a:t>Discipline, self &amp; others</a:t>
            </a:r>
          </a:p>
          <a:p>
            <a:pPr eaLnBrk="1" hangingPunct="1"/>
            <a:r>
              <a:rPr lang="en-AU" altLang="en-US" sz="2300" dirty="0"/>
              <a:t>Brain storming, clustering, mind mapping</a:t>
            </a:r>
          </a:p>
          <a:p>
            <a:pPr eaLnBrk="1" hangingPunct="1"/>
            <a:r>
              <a:rPr lang="en-AU" altLang="en-US" sz="2300" dirty="0"/>
              <a:t>Free writing</a:t>
            </a:r>
            <a:endParaRPr lang="en-US" altLang="en-US" sz="2300" dirty="0"/>
          </a:p>
        </p:txBody>
      </p:sp>
      <p:pic>
        <p:nvPicPr>
          <p:cNvPr id="24581" name="Picture 6" descr="148637_f260">
            <a:extLst>
              <a:ext uri="{FF2B5EF4-FFF2-40B4-BE49-F238E27FC236}">
                <a16:creationId xmlns:a16="http://schemas.microsoft.com/office/drawing/2014/main" id="{8EDDE684-9E1F-80A8-7390-5397EFFFE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787" y="3709226"/>
            <a:ext cx="24765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CC0EB8D1-5767-0D65-BB36-EA5C24CCC3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0989" y="47138"/>
            <a:ext cx="7765322" cy="970450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3600" dirty="0"/>
              <a:t>Introduction</a:t>
            </a:r>
            <a:endParaRPr lang="en-US" altLang="en-US" sz="3600" dirty="0"/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FE1EDF12-F15D-721D-28B0-2F92BF9196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5194300" cy="5732462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2300"/>
              <a:t>What is the question?</a:t>
            </a:r>
          </a:p>
          <a:p>
            <a:pPr eaLnBrk="1" hangingPunct="1"/>
            <a:r>
              <a:rPr lang="en-AU" altLang="en-US" sz="2300"/>
              <a:t>Global view from the broad to the narrow</a:t>
            </a:r>
          </a:p>
          <a:p>
            <a:pPr eaLnBrk="1" hangingPunct="1"/>
            <a:r>
              <a:rPr lang="en-AU" altLang="en-US" sz="2300"/>
              <a:t>Introduce the :</a:t>
            </a:r>
          </a:p>
          <a:p>
            <a:pPr lvl="2" eaLnBrk="1" hangingPunct="1"/>
            <a:r>
              <a:rPr lang="en-AU" altLang="en-US" sz="2300"/>
              <a:t>Who</a:t>
            </a:r>
          </a:p>
          <a:p>
            <a:pPr lvl="2" eaLnBrk="1" hangingPunct="1"/>
            <a:r>
              <a:rPr lang="en-AU" altLang="en-US" sz="2300"/>
              <a:t>What</a:t>
            </a:r>
          </a:p>
          <a:p>
            <a:pPr lvl="2" eaLnBrk="1" hangingPunct="1"/>
            <a:r>
              <a:rPr lang="en-AU" altLang="en-US" sz="2300"/>
              <a:t>When </a:t>
            </a:r>
          </a:p>
          <a:p>
            <a:pPr lvl="2" eaLnBrk="1" hangingPunct="1"/>
            <a:r>
              <a:rPr lang="en-AU" altLang="en-US" sz="2300"/>
              <a:t>Where</a:t>
            </a:r>
          </a:p>
          <a:p>
            <a:pPr lvl="2" eaLnBrk="1" hangingPunct="1"/>
            <a:r>
              <a:rPr lang="en-AU" altLang="en-US" sz="2300"/>
              <a:t>Why </a:t>
            </a:r>
          </a:p>
          <a:p>
            <a:pPr lvl="2" eaLnBrk="1" hangingPunct="1"/>
            <a:r>
              <a:rPr lang="en-AU" altLang="en-US" sz="2300"/>
              <a:t>How </a:t>
            </a:r>
            <a:endParaRPr lang="en-US" altLang="en-US" sz="2300"/>
          </a:p>
        </p:txBody>
      </p:sp>
      <p:pic>
        <p:nvPicPr>
          <p:cNvPr id="25605" name="Picture 6" descr="John_Hill_and_John_Linthicum_shaking_hands">
            <a:extLst>
              <a:ext uri="{FF2B5EF4-FFF2-40B4-BE49-F238E27FC236}">
                <a16:creationId xmlns:a16="http://schemas.microsoft.com/office/drawing/2014/main" id="{23B312C2-CEA2-6D25-9B9D-3D9A5563E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341438"/>
            <a:ext cx="3924300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>
            <a:extLst>
              <a:ext uri="{FF2B5EF4-FFF2-40B4-BE49-F238E27FC236}">
                <a16:creationId xmlns:a16="http://schemas.microsoft.com/office/drawing/2014/main" id="{ACD424AA-C7C8-0CE9-4691-9C3ED3D0BB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3200" dirty="0"/>
              <a:t>The topic</a:t>
            </a:r>
            <a:endParaRPr lang="en-US" altLang="en-US" sz="3200" dirty="0"/>
          </a:p>
        </p:txBody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E8FAE74E-3793-060F-3CD2-FD0D803989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5891" y="1412776"/>
            <a:ext cx="7765322" cy="4058751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Why is it being asked?</a:t>
            </a:r>
          </a:p>
          <a:p>
            <a:pPr eaLnBrk="1" hangingPunct="1"/>
            <a:r>
              <a:rPr lang="en-AU" altLang="en-US" sz="2300" dirty="0"/>
              <a:t>Is it multi-layered?</a:t>
            </a:r>
          </a:p>
          <a:p>
            <a:pPr eaLnBrk="1" hangingPunct="1"/>
            <a:r>
              <a:rPr lang="en-AU" altLang="en-US" sz="2300" dirty="0"/>
              <a:t>Does it invite a largely factual response?</a:t>
            </a:r>
          </a:p>
          <a:p>
            <a:pPr eaLnBrk="1" hangingPunct="1"/>
            <a:r>
              <a:rPr lang="en-AU" altLang="en-US" sz="2300" dirty="0"/>
              <a:t>Is it looking for a particular stance such as an argument or a critique?</a:t>
            </a:r>
            <a:endParaRPr lang="en-US" altLang="en-US" sz="2300" dirty="0"/>
          </a:p>
        </p:txBody>
      </p:sp>
      <p:pic>
        <p:nvPicPr>
          <p:cNvPr id="26629" name="Picture 5" descr="23274754">
            <a:extLst>
              <a:ext uri="{FF2B5EF4-FFF2-40B4-BE49-F238E27FC236}">
                <a16:creationId xmlns:a16="http://schemas.microsoft.com/office/drawing/2014/main" id="{48157585-B0DA-0A05-F02E-495E664BC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3567364"/>
            <a:ext cx="3074640" cy="329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>
            <a:extLst>
              <a:ext uri="{FF2B5EF4-FFF2-40B4-BE49-F238E27FC236}">
                <a16:creationId xmlns:a16="http://schemas.microsoft.com/office/drawing/2014/main" id="{2723C1BA-1A58-2DF3-C37D-903F9DDF2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Literature</a:t>
            </a:r>
            <a:endParaRPr lang="en-US" altLang="en-US" sz="2300" dirty="0"/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18401D71-23AA-2437-9625-55542B17AC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Is it current?</a:t>
            </a:r>
          </a:p>
          <a:p>
            <a:pPr eaLnBrk="1" hangingPunct="1"/>
            <a:r>
              <a:rPr lang="en-AU" altLang="en-US" sz="2300" dirty="0"/>
              <a:t>Is the author a credible source?</a:t>
            </a:r>
          </a:p>
          <a:p>
            <a:pPr eaLnBrk="1" hangingPunct="1"/>
            <a:r>
              <a:rPr lang="en-AU" altLang="en-US" sz="2300" dirty="0"/>
              <a:t>Is the subject relevant?</a:t>
            </a:r>
          </a:p>
        </p:txBody>
      </p:sp>
      <p:pic>
        <p:nvPicPr>
          <p:cNvPr id="27653" name="Picture 5" descr="Manbook">
            <a:extLst>
              <a:ext uri="{FF2B5EF4-FFF2-40B4-BE49-F238E27FC236}">
                <a16:creationId xmlns:a16="http://schemas.microsoft.com/office/drawing/2014/main" id="{B70B2BA3-15D4-123D-B3CB-A2E3B6EE6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849563"/>
            <a:ext cx="4787900" cy="400843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>
            <a:extLst>
              <a:ext uri="{FF2B5EF4-FFF2-40B4-BE49-F238E27FC236}">
                <a16:creationId xmlns:a16="http://schemas.microsoft.com/office/drawing/2014/main" id="{F46B0B66-9005-2BF7-17C6-635EDC30C5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88913"/>
            <a:ext cx="8229600" cy="1223863"/>
          </a:xfrm>
        </p:spPr>
        <p:txBody>
          <a:bodyPr>
            <a:noAutofit/>
          </a:bodyPr>
          <a:lstStyle/>
          <a:p>
            <a:pPr algn="ctr" eaLnBrk="1" hangingPunct="1">
              <a:buFontTx/>
              <a:buNone/>
            </a:pPr>
            <a:r>
              <a:rPr lang="en-AU" altLang="en-US" sz="2000" b="1" dirty="0"/>
              <a:t>Wikipedia </a:t>
            </a:r>
          </a:p>
          <a:p>
            <a:pPr algn="ctr" eaLnBrk="1" hangingPunct="1">
              <a:buFontTx/>
              <a:buNone/>
            </a:pPr>
            <a:r>
              <a:rPr lang="en-AU" altLang="en-US" sz="2000" b="1" dirty="0"/>
              <a:t>IS NOT A CREDIBLE SOUCE</a:t>
            </a:r>
            <a:endParaRPr lang="en-US" altLang="en-US" sz="2000" b="1" dirty="0"/>
          </a:p>
        </p:txBody>
      </p:sp>
      <p:pic>
        <p:nvPicPr>
          <p:cNvPr id="28676" name="Picture 6" descr="2041443883_0a646e230f_o">
            <a:extLst>
              <a:ext uri="{FF2B5EF4-FFF2-40B4-BE49-F238E27FC236}">
                <a16:creationId xmlns:a16="http://schemas.microsoft.com/office/drawing/2014/main" id="{BE106DDE-BB6D-0F69-55EC-0E3803E53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>
            <a:extLst>
              <a:ext uri="{FF2B5EF4-FFF2-40B4-BE49-F238E27FC236}">
                <a16:creationId xmlns:a16="http://schemas.microsoft.com/office/drawing/2014/main" id="{A84BC072-EEB5-B439-AF03-A3389BFBB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Beginning</a:t>
            </a:r>
            <a:endParaRPr lang="en-US" altLang="en-US" sz="2300" dirty="0"/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CE9DCAE2-5EC9-CB49-AE74-CA58FBAB8E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A quotation – is it relevant</a:t>
            </a:r>
          </a:p>
          <a:p>
            <a:pPr eaLnBrk="1" hangingPunct="1"/>
            <a:r>
              <a:rPr lang="en-AU" altLang="en-US" sz="2300" dirty="0"/>
              <a:t>A question</a:t>
            </a:r>
          </a:p>
          <a:p>
            <a:pPr eaLnBrk="1" hangingPunct="1"/>
            <a:r>
              <a:rPr lang="en-AU" altLang="en-US" sz="2300" dirty="0"/>
              <a:t>An opinion</a:t>
            </a:r>
          </a:p>
          <a:p>
            <a:pPr eaLnBrk="1" hangingPunct="1"/>
            <a:r>
              <a:rPr lang="en-AU" altLang="en-US" sz="2300" dirty="0"/>
              <a:t>An interesting fact</a:t>
            </a:r>
          </a:p>
          <a:p>
            <a:pPr eaLnBrk="1" hangingPunct="1"/>
            <a:r>
              <a:rPr lang="en-AU" altLang="en-US" sz="2300" dirty="0"/>
              <a:t>An irony or paradox</a:t>
            </a:r>
          </a:p>
          <a:p>
            <a:pPr eaLnBrk="1" hangingPunct="1"/>
            <a:r>
              <a:rPr lang="en-AU" altLang="en-US" sz="2300" dirty="0"/>
              <a:t>An analogy</a:t>
            </a:r>
          </a:p>
          <a:p>
            <a:pPr eaLnBrk="1" hangingPunct="1"/>
            <a:r>
              <a:rPr lang="en-AU" altLang="en-US" sz="2300" dirty="0"/>
              <a:t>And anecdote</a:t>
            </a:r>
            <a:endParaRPr lang="en-US" altLang="en-US" sz="2300" dirty="0"/>
          </a:p>
        </p:txBody>
      </p:sp>
      <p:pic>
        <p:nvPicPr>
          <p:cNvPr id="29701" name="Picture 7" descr="22191215">
            <a:extLst>
              <a:ext uri="{FF2B5EF4-FFF2-40B4-BE49-F238E27FC236}">
                <a16:creationId xmlns:a16="http://schemas.microsoft.com/office/drawing/2014/main" id="{4992FDC7-C34C-55E9-374A-415D45737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84984"/>
            <a:ext cx="3175000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>
            <a:extLst>
              <a:ext uri="{FF2B5EF4-FFF2-40B4-BE49-F238E27FC236}">
                <a16:creationId xmlns:a16="http://schemas.microsoft.com/office/drawing/2014/main" id="{210D8271-AB6F-AB4A-62D2-25F166C7D2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05142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Body</a:t>
            </a:r>
            <a:endParaRPr lang="en-US" altLang="en-US" sz="2300" dirty="0"/>
          </a:p>
        </p:txBody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F763FC7E-2728-A588-9865-CC40797B3C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89138"/>
            <a:ext cx="4546600" cy="4137025"/>
          </a:xfrm>
        </p:spPr>
        <p:txBody>
          <a:bodyPr>
            <a:noAutofit/>
          </a:bodyPr>
          <a:lstStyle/>
          <a:p>
            <a:pPr algn="ctr" eaLnBrk="1" hangingPunct="1">
              <a:buFontTx/>
              <a:buNone/>
            </a:pPr>
            <a:r>
              <a:rPr lang="en-AU" altLang="en-US" sz="2300" dirty="0"/>
              <a:t>Your paragraphs should flow naturally into one another, and connections should be made</a:t>
            </a:r>
            <a:endParaRPr lang="en-US" altLang="en-US" sz="2300" dirty="0"/>
          </a:p>
        </p:txBody>
      </p:sp>
      <p:pic>
        <p:nvPicPr>
          <p:cNvPr id="30725" name="Picture 6" descr="flow_water_fall">
            <a:hlinkClick r:id="rId3"/>
            <a:extLst>
              <a:ext uri="{FF2B5EF4-FFF2-40B4-BE49-F238E27FC236}">
                <a16:creationId xmlns:a16="http://schemas.microsoft.com/office/drawing/2014/main" id="{13C21C5E-68AE-A552-4CFF-894848AE0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950" y="11382"/>
            <a:ext cx="3492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0C03D1B6-4A59-3641-14B2-4E8AB8066D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2300" dirty="0"/>
              <a:t>Paragraphs</a:t>
            </a:r>
            <a:endParaRPr lang="en-US" altLang="en-US" sz="2300" dirty="0"/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BA892137-9BE1-1196-F01D-C32ADBA59F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AU" altLang="en-US" sz="2300" dirty="0"/>
              <a:t>7-8 sentences</a:t>
            </a:r>
          </a:p>
          <a:p>
            <a:pPr eaLnBrk="1" hangingPunct="1"/>
            <a:r>
              <a:rPr lang="en-AU" altLang="en-US" sz="2300" dirty="0"/>
              <a:t>Each should be topic specific, preferably with an introductory sentence</a:t>
            </a:r>
          </a:p>
          <a:p>
            <a:pPr eaLnBrk="1" hangingPunct="1"/>
            <a:r>
              <a:rPr lang="en-AU" altLang="en-US" sz="2300" dirty="0"/>
              <a:t>Each sentence state the content/context and then some supporting example which is where the references come in.</a:t>
            </a:r>
          </a:p>
          <a:p>
            <a:pPr eaLnBrk="1" hangingPunct="1"/>
            <a:r>
              <a:rPr lang="en-AU" altLang="en-US" sz="2300" dirty="0"/>
              <a:t>The last sentence concludes the paragraph and moves to the next.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>
            <a:extLst>
              <a:ext uri="{FF2B5EF4-FFF2-40B4-BE49-F238E27FC236}">
                <a16:creationId xmlns:a16="http://schemas.microsoft.com/office/drawing/2014/main" id="{5BB83425-F3AB-31F8-F500-092A319B76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2" y="89913"/>
            <a:ext cx="7765322" cy="970450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2800"/>
              <a:t>Transitional words</a:t>
            </a:r>
            <a:endParaRPr lang="en-US" altLang="en-US" sz="2800"/>
          </a:p>
        </p:txBody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66CD0623-A931-4DC3-7859-14A2294B4E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552" y="1034761"/>
            <a:ext cx="7765322" cy="4058751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AU" altLang="en-US" sz="3200" dirty="0"/>
              <a:t>Joining words</a:t>
            </a:r>
          </a:p>
          <a:p>
            <a:pPr lvl="4" eaLnBrk="1" hangingPunct="1">
              <a:lnSpc>
                <a:spcPct val="90000"/>
              </a:lnSpc>
            </a:pPr>
            <a:r>
              <a:rPr lang="en-AU" altLang="en-US" sz="2000" dirty="0"/>
              <a:t>Also, and, again, </a:t>
            </a:r>
            <a:r>
              <a:rPr lang="en-AU" altLang="en-US" sz="2000" dirty="0" err="1"/>
              <a:t>etc</a:t>
            </a:r>
            <a:endParaRPr lang="en-AU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AU" altLang="en-US" sz="3200" dirty="0"/>
              <a:t>Comparing words</a:t>
            </a:r>
          </a:p>
          <a:p>
            <a:pPr lvl="4" eaLnBrk="1" hangingPunct="1">
              <a:lnSpc>
                <a:spcPct val="90000"/>
              </a:lnSpc>
            </a:pPr>
            <a:r>
              <a:rPr lang="en-AU" altLang="en-US" sz="2000" dirty="0"/>
              <a:t>Also, in comparison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3200" dirty="0"/>
              <a:t>Contracting words</a:t>
            </a:r>
          </a:p>
          <a:p>
            <a:pPr lvl="4" eaLnBrk="1" hangingPunct="1">
              <a:lnSpc>
                <a:spcPct val="90000"/>
              </a:lnSpc>
            </a:pPr>
            <a:r>
              <a:rPr lang="en-AU" altLang="en-US" sz="2000" dirty="0"/>
              <a:t>Although, but, conversely, despite, even though, however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3200" dirty="0" smtClean="0"/>
              <a:t>Positioning </a:t>
            </a:r>
            <a:r>
              <a:rPr lang="en-AU" altLang="en-US" sz="3200" dirty="0"/>
              <a:t>words</a:t>
            </a:r>
          </a:p>
          <a:p>
            <a:pPr lvl="4" eaLnBrk="1" hangingPunct="1">
              <a:lnSpc>
                <a:spcPct val="90000"/>
              </a:lnSpc>
            </a:pPr>
            <a:r>
              <a:rPr lang="en-AU" altLang="en-US" sz="2000" dirty="0"/>
              <a:t>Above, adjacent to, below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3200" dirty="0"/>
              <a:t>Situation words</a:t>
            </a:r>
          </a:p>
          <a:p>
            <a:pPr lvl="4" eaLnBrk="1" hangingPunct="1">
              <a:lnSpc>
                <a:spcPct val="90000"/>
              </a:lnSpc>
            </a:pPr>
            <a:r>
              <a:rPr lang="en-AU" altLang="en-US" sz="2000" dirty="0"/>
              <a:t>Before, briefly, consequently, finally, first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AU" altLang="en-US" sz="3200" dirty="0"/>
          </a:p>
          <a:p>
            <a:pPr lvl="4" eaLnBrk="1" hangingPunct="1">
              <a:lnSpc>
                <a:spcPct val="90000"/>
              </a:lnSpc>
            </a:pPr>
            <a:endParaRPr lang="en-AU" altLang="en-US" sz="2000" dirty="0"/>
          </a:p>
          <a:p>
            <a:pPr lvl="4" eaLnBrk="1" hangingPunct="1">
              <a:lnSpc>
                <a:spcPct val="90000"/>
              </a:lnSpc>
              <a:buFontTx/>
              <a:buNone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>
            <a:extLst>
              <a:ext uri="{FF2B5EF4-FFF2-40B4-BE49-F238E27FC236}">
                <a16:creationId xmlns:a16="http://schemas.microsoft.com/office/drawing/2014/main" id="{BA4D7502-7473-15BC-7D5C-A921E070D4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3600" b="1" dirty="0"/>
              <a:t>Conclusions</a:t>
            </a:r>
            <a:endParaRPr lang="en-US" altLang="en-US" sz="3600" b="1" dirty="0"/>
          </a:p>
        </p:txBody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65DA007C-8985-B153-3EF8-677A6C5B2B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052513"/>
            <a:ext cx="8229600" cy="3052762"/>
          </a:xfrm>
        </p:spPr>
        <p:txBody>
          <a:bodyPr/>
          <a:lstStyle/>
          <a:p>
            <a:pPr eaLnBrk="1" hangingPunct="1"/>
            <a:r>
              <a:rPr lang="en-AU" altLang="en-US" sz="2800" dirty="0"/>
              <a:t>Don’t introduce anything new</a:t>
            </a:r>
          </a:p>
          <a:p>
            <a:pPr eaLnBrk="1" hangingPunct="1"/>
            <a:r>
              <a:rPr lang="en-AU" altLang="en-US" sz="2800" dirty="0"/>
              <a:t>Draw in the introduction</a:t>
            </a:r>
          </a:p>
          <a:p>
            <a:pPr eaLnBrk="1" hangingPunct="1"/>
            <a:r>
              <a:rPr lang="en-AU" altLang="en-US" sz="2800" dirty="0"/>
              <a:t>Demonstrate a conclusion or a lack of conclusion</a:t>
            </a:r>
          </a:p>
          <a:p>
            <a:pPr eaLnBrk="1" hangingPunct="1"/>
            <a:r>
              <a:rPr lang="en-AU" altLang="en-US" sz="2800" dirty="0"/>
              <a:t>Give the essay a sense of completeness</a:t>
            </a:r>
          </a:p>
          <a:p>
            <a:pPr eaLnBrk="1" hangingPunct="1"/>
            <a:r>
              <a:rPr lang="en-AU" altLang="en-US" sz="2800" dirty="0"/>
              <a:t>Leave a final impression</a:t>
            </a:r>
          </a:p>
        </p:txBody>
      </p:sp>
      <p:pic>
        <p:nvPicPr>
          <p:cNvPr id="33797" name="Picture 10" descr="THE+END">
            <a:extLst>
              <a:ext uri="{FF2B5EF4-FFF2-40B4-BE49-F238E27FC236}">
                <a16:creationId xmlns:a16="http://schemas.microsoft.com/office/drawing/2014/main" id="{AD2B6069-B829-2AF6-E1EF-2A595704F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2600"/>
            <a:ext cx="91440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>
            <a:extLst>
              <a:ext uri="{FF2B5EF4-FFF2-40B4-BE49-F238E27FC236}">
                <a16:creationId xmlns:a16="http://schemas.microsoft.com/office/drawing/2014/main" id="{E36EB487-BA1D-3EA1-6F4F-B278105A05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2400" dirty="0"/>
              <a:t>Revision </a:t>
            </a:r>
            <a:endParaRPr lang="en-US" altLang="en-US" sz="2400" dirty="0"/>
          </a:p>
        </p:txBody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61E96E7C-463C-435C-9042-87E8D0E5E4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6778625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AU" altLang="en-US" sz="2300" dirty="0"/>
              <a:t>Links and gaps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300" dirty="0"/>
              <a:t>Be ruthless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300" dirty="0"/>
              <a:t>Read text out loud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300" dirty="0"/>
              <a:t>Content revision – does it answer the question?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300" dirty="0"/>
              <a:t>Grammatical and presentation revision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300" dirty="0"/>
              <a:t>Spelling!!!</a:t>
            </a:r>
            <a:endParaRPr lang="en-US" altLang="en-US" sz="2300" dirty="0"/>
          </a:p>
        </p:txBody>
      </p:sp>
      <p:pic>
        <p:nvPicPr>
          <p:cNvPr id="34821" name="Picture 6" descr="chain">
            <a:hlinkClick r:id="rId3"/>
            <a:extLst>
              <a:ext uri="{FF2B5EF4-FFF2-40B4-BE49-F238E27FC236}">
                <a16:creationId xmlns:a16="http://schemas.microsoft.com/office/drawing/2014/main" id="{0F5CBC9D-27F3-D56A-B2DA-1CDFF3E54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0"/>
            <a:ext cx="19796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>
            <a:extLst>
              <a:ext uri="{FF2B5EF4-FFF2-40B4-BE49-F238E27FC236}">
                <a16:creationId xmlns:a16="http://schemas.microsoft.com/office/drawing/2014/main" id="{F18ECC92-7CF2-BB61-6EFA-20B4D1D58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altLang="en-US" sz="2800" dirty="0"/>
              <a:t>Edit</a:t>
            </a:r>
            <a:endParaRPr lang="en-US" altLang="en-US" sz="2800" dirty="0"/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91372F26-C4D3-CC95-E08B-1ACDEFB30C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348" y="1340769"/>
            <a:ext cx="7765322" cy="2304256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AU" altLang="en-US" sz="2300" dirty="0"/>
              <a:t>Another pair of eyes</a:t>
            </a:r>
          </a:p>
          <a:p>
            <a:pPr algn="ctr" eaLnBrk="1" hangingPunct="1">
              <a:buFontTx/>
              <a:buNone/>
            </a:pPr>
            <a:endParaRPr lang="en-AU" altLang="en-US" sz="2300" dirty="0"/>
          </a:p>
          <a:p>
            <a:pPr algn="ctr" eaLnBrk="1" hangingPunct="1">
              <a:buFontTx/>
              <a:buNone/>
            </a:pPr>
            <a:r>
              <a:rPr lang="en-AU" altLang="en-US" sz="2300" dirty="0"/>
              <a:t>Bottom line…. You have to communicate with the marker you do not get to sit next to them.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pic>
        <p:nvPicPr>
          <p:cNvPr id="35845" name="Picture 7" descr="eyes2">
            <a:extLst>
              <a:ext uri="{FF2B5EF4-FFF2-40B4-BE49-F238E27FC236}">
                <a16:creationId xmlns:a16="http://schemas.microsoft.com/office/drawing/2014/main" id="{B0F6F216-81D9-B9A9-2152-FB3B43136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" y="3370268"/>
            <a:ext cx="9144000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F9606-D5BD-17E0-8C54-3A72B69B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b="1" dirty="0"/>
              <a:t>Final Tips for Effective 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1C26-EACC-31AD-1E5F-91CCE4DDE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48" y="1772816"/>
            <a:ext cx="7765322" cy="4058751"/>
          </a:xfrm>
        </p:spPr>
        <p:txBody>
          <a:bodyPr/>
          <a:lstStyle/>
          <a:p>
            <a:r>
              <a:rPr lang="en-US" altLang="en-NG" sz="2300" dirty="0"/>
              <a:t>Put the reader first</a:t>
            </a:r>
          </a:p>
          <a:p>
            <a:r>
              <a:rPr lang="en-US" altLang="en-NG" sz="2300" dirty="0"/>
              <a:t>Use simple words and short sentences</a:t>
            </a:r>
          </a:p>
          <a:p>
            <a:r>
              <a:rPr lang="en-US" altLang="en-NG" sz="2300" dirty="0"/>
              <a:t>Use jargon only when necessary</a:t>
            </a:r>
          </a:p>
          <a:p>
            <a:r>
              <a:rPr lang="en-US" altLang="en-NG" sz="2300" dirty="0"/>
              <a:t>Write with verbs and nouns</a:t>
            </a:r>
          </a:p>
          <a:p>
            <a:r>
              <a:rPr lang="en-US" altLang="en-NG" sz="2300" dirty="0"/>
              <a:t>Format to improve readability</a:t>
            </a:r>
          </a:p>
          <a:p>
            <a:pPr marL="0" indent="0">
              <a:buNone/>
            </a:pP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797038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eating Techniques" id="{055C0A6A-951B-164A-8F38-E3DA5562B930}" vid="{75A8CFB8-BC16-0143-955D-2EB21D7127B6}"/>
    </a:ext>
  </a:extLst>
</a:theme>
</file>

<file path=ppt/theme/theme2.xml><?xml version="1.0" encoding="utf-8"?>
<a:theme xmlns:a="http://schemas.openxmlformats.org/drawingml/2006/main" name="AU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N Theme" id="{D92B3279-0824-4738-816E-BECF89D9FA1F}" vid="{8C10B527-D3F9-4ABD-A267-75E33571DED1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UN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N2" id="{3211E418-DCB6-4649-B3A5-34CAF006E15C}" vid="{EA33C26C-AAF4-4A8C-BE4F-6C2EDD307F38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eating Techniques" id="{055C0A6A-951B-164A-8F38-E3DA5562B930}" vid="{75A8CFB8-BC16-0143-955D-2EB21D7127B6}"/>
    </a:ext>
  </a:extLst>
</a:theme>
</file>

<file path=ppt/theme/theme9.xml><?xml version="1.0" encoding="utf-8"?>
<a:theme xmlns:a="http://schemas.openxmlformats.org/drawingml/2006/main" name="1_AUN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N2" id="{3211E418-DCB6-4649-B3A5-34CAF006E15C}" vid="{EA33C26C-AAF4-4A8C-BE4F-6C2EDD307F38}"/>
    </a:ext>
  </a:extLst>
</a:theme>
</file>

<file path=ppt/theme/theme10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Parts of Speech</Template>
  <TotalTime>539</TotalTime>
  <Words>737</Words>
  <Application>Microsoft Office PowerPoint</Application>
  <PresentationFormat>On-screen Show (4:3)</PresentationFormat>
  <Paragraphs>151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28</vt:i4>
      </vt:variant>
    </vt:vector>
  </HeadingPairs>
  <TitlesOfParts>
    <vt:vector size="46" baseType="lpstr">
      <vt:lpstr>Arial</vt:lpstr>
      <vt:lpstr>Calibri</vt:lpstr>
      <vt:lpstr>Calisto MT</vt:lpstr>
      <vt:lpstr>Georgia</vt:lpstr>
      <vt:lpstr>Trebuchet MS</vt:lpstr>
      <vt:lpstr>Wingdings 2</vt:lpstr>
      <vt:lpstr>1_Slate</vt:lpstr>
      <vt:lpstr>AUN Theme</vt:lpstr>
      <vt:lpstr>Custom Design</vt:lpstr>
      <vt:lpstr>AUN2</vt:lpstr>
      <vt:lpstr>1_Custom Design</vt:lpstr>
      <vt:lpstr>2_Custom Design</vt:lpstr>
      <vt:lpstr>3_Custom Design</vt:lpstr>
      <vt:lpstr>Slate</vt:lpstr>
      <vt:lpstr>1_AUN2</vt:lpstr>
      <vt:lpstr>4_Custom Design</vt:lpstr>
      <vt:lpstr>5_Custom Design</vt:lpstr>
      <vt:lpstr>6_Custom Design</vt:lpstr>
      <vt:lpstr>(University) Writing skills</vt:lpstr>
      <vt:lpstr>PowerPoint Presentation</vt:lpstr>
      <vt:lpstr>PowerPoint Presentation</vt:lpstr>
      <vt:lpstr>Academic writing is a learned skill and, </vt:lpstr>
      <vt:lpstr>What is academic writing?</vt:lpstr>
      <vt:lpstr>Characteristics include</vt:lpstr>
      <vt:lpstr>PowerPoint Presentation</vt:lpstr>
      <vt:lpstr>PowerPoint Presentation</vt:lpstr>
      <vt:lpstr>Characteristics of informal writing</vt:lpstr>
      <vt:lpstr>PowerPoint Presentation</vt:lpstr>
      <vt:lpstr>PowerPoint Presentation</vt:lpstr>
      <vt:lpstr>PowerPoint Presentation</vt:lpstr>
      <vt:lpstr>Good Guides</vt:lpstr>
      <vt:lpstr>What is plagiarism </vt:lpstr>
      <vt:lpstr>Safe assignment </vt:lpstr>
      <vt:lpstr>Getting started</vt:lpstr>
      <vt:lpstr>Introduction</vt:lpstr>
      <vt:lpstr>The topic</vt:lpstr>
      <vt:lpstr>Literature</vt:lpstr>
      <vt:lpstr>PowerPoint Presentation</vt:lpstr>
      <vt:lpstr>Beginning</vt:lpstr>
      <vt:lpstr>Body</vt:lpstr>
      <vt:lpstr>Paragraphs</vt:lpstr>
      <vt:lpstr>Transitional words</vt:lpstr>
      <vt:lpstr>Conclusions</vt:lpstr>
      <vt:lpstr>Revision </vt:lpstr>
      <vt:lpstr>Edit</vt:lpstr>
      <vt:lpstr>Final Tips for Effective Writing</vt:lpstr>
    </vt:vector>
  </TitlesOfParts>
  <Company>James Cook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skills</dc:title>
  <dc:creator>Health</dc:creator>
  <cp:lastModifiedBy>Moses C. Christian-Achinihu</cp:lastModifiedBy>
  <cp:revision>18</cp:revision>
  <dcterms:created xsi:type="dcterms:W3CDTF">2009-02-05T05:06:14Z</dcterms:created>
  <dcterms:modified xsi:type="dcterms:W3CDTF">2023-02-09T09:56:58Z</dcterms:modified>
</cp:coreProperties>
</file>