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5" r:id="rId2"/>
    <p:sldMasterId id="2147483802" r:id="rId3"/>
    <p:sldMasterId id="2147483814" r:id="rId4"/>
    <p:sldMasterId id="2147483828" r:id="rId5"/>
    <p:sldMasterId id="2147483840" r:id="rId6"/>
    <p:sldMasterId id="2147483852" r:id="rId7"/>
    <p:sldMasterId id="2147483864" r:id="rId8"/>
    <p:sldMasterId id="2147483880" r:id="rId9"/>
    <p:sldMasterId id="2147483894" r:id="rId10"/>
    <p:sldMasterId id="2147483906" r:id="rId11"/>
    <p:sldMasterId id="2147483918" r:id="rId12"/>
  </p:sldMasterIdLst>
  <p:notesMasterIdLst>
    <p:notesMasterId r:id="rId31"/>
  </p:notesMasterIdLst>
  <p:sldIdLst>
    <p:sldId id="256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57" r:id="rId21"/>
    <p:sldId id="261" r:id="rId22"/>
    <p:sldId id="264" r:id="rId23"/>
    <p:sldId id="262" r:id="rId24"/>
    <p:sldId id="265" r:id="rId25"/>
    <p:sldId id="267" r:id="rId26"/>
    <p:sldId id="266" r:id="rId27"/>
    <p:sldId id="263" r:id="rId28"/>
    <p:sldId id="258" r:id="rId29"/>
    <p:sldId id="25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176D56-C6C8-4EC5-AE9D-DD907106253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09B471-2E5A-4BA8-B84D-1D13AB4E8695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Sentence</a:t>
          </a:r>
          <a:endParaRPr lang="en-US" dirty="0"/>
        </a:p>
      </dgm:t>
    </dgm:pt>
    <dgm:pt modelId="{501513D1-5E85-4BA1-9DE5-3BF190700F3A}" type="parTrans" cxnId="{FB1FA6C0-E014-41B2-9134-6D291053EEEB}">
      <dgm:prSet/>
      <dgm:spPr/>
      <dgm:t>
        <a:bodyPr/>
        <a:lstStyle/>
        <a:p>
          <a:endParaRPr lang="en-US"/>
        </a:p>
      </dgm:t>
    </dgm:pt>
    <dgm:pt modelId="{4BC879D2-9806-403F-B0A5-43F827CA4928}" type="sibTrans" cxnId="{FB1FA6C0-E014-41B2-9134-6D291053EEEB}">
      <dgm:prSet/>
      <dgm:spPr/>
      <dgm:t>
        <a:bodyPr/>
        <a:lstStyle/>
        <a:p>
          <a:endParaRPr lang="en-US"/>
        </a:p>
      </dgm:t>
    </dgm:pt>
    <dgm:pt modelId="{41210448-0CD5-4D7F-8428-D97EAF22B0DA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Subject</a:t>
          </a:r>
          <a:endParaRPr lang="en-US" dirty="0"/>
        </a:p>
      </dgm:t>
    </dgm:pt>
    <dgm:pt modelId="{F0B56249-0ED4-4243-AE1A-CF034CBE3B7F}" type="parTrans" cxnId="{D54146A5-45AE-4BFE-9008-096A53D0AC55}">
      <dgm:prSet/>
      <dgm:spPr/>
      <dgm:t>
        <a:bodyPr/>
        <a:lstStyle/>
        <a:p>
          <a:endParaRPr lang="en-US"/>
        </a:p>
      </dgm:t>
    </dgm:pt>
    <dgm:pt modelId="{B7577DA2-3231-46D8-86E7-39C7F7A96AFB}" type="sibTrans" cxnId="{D54146A5-45AE-4BFE-9008-096A53D0AC55}">
      <dgm:prSet/>
      <dgm:spPr/>
      <dgm:t>
        <a:bodyPr/>
        <a:lstStyle/>
        <a:p>
          <a:endParaRPr lang="en-US"/>
        </a:p>
      </dgm:t>
    </dgm:pt>
    <dgm:pt modelId="{74118482-87C6-4AB9-9A9D-DCE9B9CD51B4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Predicate</a:t>
          </a:r>
          <a:endParaRPr lang="en-US" dirty="0"/>
        </a:p>
      </dgm:t>
    </dgm:pt>
    <dgm:pt modelId="{FEB0294A-3EB9-47BB-B3D7-4CD1EFCBA606}" type="parTrans" cxnId="{C6F5C766-7EB1-4A6D-BD2A-0022931CCE4D}">
      <dgm:prSet/>
      <dgm:spPr/>
      <dgm:t>
        <a:bodyPr/>
        <a:lstStyle/>
        <a:p>
          <a:endParaRPr lang="en-US"/>
        </a:p>
      </dgm:t>
    </dgm:pt>
    <dgm:pt modelId="{EE03A715-FF5E-4171-B801-F1CD054B9387}" type="sibTrans" cxnId="{C6F5C766-7EB1-4A6D-BD2A-0022931CCE4D}">
      <dgm:prSet/>
      <dgm:spPr/>
      <dgm:t>
        <a:bodyPr/>
        <a:lstStyle/>
        <a:p>
          <a:endParaRPr lang="en-US"/>
        </a:p>
      </dgm:t>
    </dgm:pt>
    <dgm:pt modelId="{DCE01507-F554-494A-A76D-5AFFBBABFCCC}" type="pres">
      <dgm:prSet presAssocID="{CD176D56-C6C8-4EC5-AE9D-DD907106253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E01C398-4DE7-4B89-8879-2C11345B24B7}" type="pres">
      <dgm:prSet presAssocID="{8C09B471-2E5A-4BA8-B84D-1D13AB4E8695}" presName="hierRoot1" presStyleCnt="0">
        <dgm:presLayoutVars>
          <dgm:hierBranch val="init"/>
        </dgm:presLayoutVars>
      </dgm:prSet>
      <dgm:spPr/>
    </dgm:pt>
    <dgm:pt modelId="{C6613F52-2009-433B-B8D1-20954C3D4514}" type="pres">
      <dgm:prSet presAssocID="{8C09B471-2E5A-4BA8-B84D-1D13AB4E8695}" presName="rootComposite1" presStyleCnt="0"/>
      <dgm:spPr/>
    </dgm:pt>
    <dgm:pt modelId="{2F13DC55-BFB0-4B42-8808-5379DD797E31}" type="pres">
      <dgm:prSet presAssocID="{8C09B471-2E5A-4BA8-B84D-1D13AB4E869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D9AF9F-BE67-4D62-9B00-A2A7FF4FFCA7}" type="pres">
      <dgm:prSet presAssocID="{8C09B471-2E5A-4BA8-B84D-1D13AB4E869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5D9D22B-EC2B-4B9D-87E2-578FEEBF5CB8}" type="pres">
      <dgm:prSet presAssocID="{8C09B471-2E5A-4BA8-B84D-1D13AB4E8695}" presName="hierChild2" presStyleCnt="0"/>
      <dgm:spPr/>
    </dgm:pt>
    <dgm:pt modelId="{2C49427B-2249-4380-ADF3-85D6AE2ADEEF}" type="pres">
      <dgm:prSet presAssocID="{F0B56249-0ED4-4243-AE1A-CF034CBE3B7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C4D2A2B2-46B7-4842-B518-331D91C0B5A2}" type="pres">
      <dgm:prSet presAssocID="{41210448-0CD5-4D7F-8428-D97EAF22B0DA}" presName="hierRoot2" presStyleCnt="0">
        <dgm:presLayoutVars>
          <dgm:hierBranch val="init"/>
        </dgm:presLayoutVars>
      </dgm:prSet>
      <dgm:spPr/>
    </dgm:pt>
    <dgm:pt modelId="{3F559D92-6DC2-4712-96A0-DDC4EED02DAC}" type="pres">
      <dgm:prSet presAssocID="{41210448-0CD5-4D7F-8428-D97EAF22B0DA}" presName="rootComposite" presStyleCnt="0"/>
      <dgm:spPr/>
    </dgm:pt>
    <dgm:pt modelId="{37DEA2DF-E22F-4270-91F3-F330380CDAFA}" type="pres">
      <dgm:prSet presAssocID="{41210448-0CD5-4D7F-8428-D97EAF22B0DA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6F87AC-644B-4D58-9CF9-9BD3964F9FF7}" type="pres">
      <dgm:prSet presAssocID="{41210448-0CD5-4D7F-8428-D97EAF22B0DA}" presName="rootConnector" presStyleLbl="node2" presStyleIdx="0" presStyleCnt="2"/>
      <dgm:spPr/>
      <dgm:t>
        <a:bodyPr/>
        <a:lstStyle/>
        <a:p>
          <a:endParaRPr lang="en-US"/>
        </a:p>
      </dgm:t>
    </dgm:pt>
    <dgm:pt modelId="{89D85993-C6E6-4A99-9125-9E08D467B846}" type="pres">
      <dgm:prSet presAssocID="{41210448-0CD5-4D7F-8428-D97EAF22B0DA}" presName="hierChild4" presStyleCnt="0"/>
      <dgm:spPr/>
    </dgm:pt>
    <dgm:pt modelId="{978F0AC1-84EE-497A-8CA3-E60C939A61B8}" type="pres">
      <dgm:prSet presAssocID="{41210448-0CD5-4D7F-8428-D97EAF22B0DA}" presName="hierChild5" presStyleCnt="0"/>
      <dgm:spPr/>
    </dgm:pt>
    <dgm:pt modelId="{0F7369DC-16C3-4EF3-AED9-1DC19D12842A}" type="pres">
      <dgm:prSet presAssocID="{FEB0294A-3EB9-47BB-B3D7-4CD1EFCBA60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44C53D33-14E3-4CCA-9ECF-015048188E16}" type="pres">
      <dgm:prSet presAssocID="{74118482-87C6-4AB9-9A9D-DCE9B9CD51B4}" presName="hierRoot2" presStyleCnt="0">
        <dgm:presLayoutVars>
          <dgm:hierBranch val="init"/>
        </dgm:presLayoutVars>
      </dgm:prSet>
      <dgm:spPr/>
    </dgm:pt>
    <dgm:pt modelId="{88C9DCD0-747F-41FD-BB58-2598A16A4FBF}" type="pres">
      <dgm:prSet presAssocID="{74118482-87C6-4AB9-9A9D-DCE9B9CD51B4}" presName="rootComposite" presStyleCnt="0"/>
      <dgm:spPr/>
    </dgm:pt>
    <dgm:pt modelId="{C2663B90-6F35-4762-A8EF-CF67672FC5BC}" type="pres">
      <dgm:prSet presAssocID="{74118482-87C6-4AB9-9A9D-DCE9B9CD51B4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DC2CA8-81D3-4634-A05A-A7FB43FDB1C1}" type="pres">
      <dgm:prSet presAssocID="{74118482-87C6-4AB9-9A9D-DCE9B9CD51B4}" presName="rootConnector" presStyleLbl="node2" presStyleIdx="1" presStyleCnt="2"/>
      <dgm:spPr/>
      <dgm:t>
        <a:bodyPr/>
        <a:lstStyle/>
        <a:p>
          <a:endParaRPr lang="en-US"/>
        </a:p>
      </dgm:t>
    </dgm:pt>
    <dgm:pt modelId="{4F54B2D5-9B6F-4085-BCB0-FC3AB7BA3075}" type="pres">
      <dgm:prSet presAssocID="{74118482-87C6-4AB9-9A9D-DCE9B9CD51B4}" presName="hierChild4" presStyleCnt="0"/>
      <dgm:spPr/>
    </dgm:pt>
    <dgm:pt modelId="{A94584D6-15EF-4676-9931-7D0B07E298F5}" type="pres">
      <dgm:prSet presAssocID="{74118482-87C6-4AB9-9A9D-DCE9B9CD51B4}" presName="hierChild5" presStyleCnt="0"/>
      <dgm:spPr/>
    </dgm:pt>
    <dgm:pt modelId="{065AC0D7-47A1-4BC8-A349-012B84E186D7}" type="pres">
      <dgm:prSet presAssocID="{8C09B471-2E5A-4BA8-B84D-1D13AB4E8695}" presName="hierChild3" presStyleCnt="0"/>
      <dgm:spPr/>
    </dgm:pt>
  </dgm:ptLst>
  <dgm:cxnLst>
    <dgm:cxn modelId="{17ADFB89-FA03-4149-BF64-5472515AD637}" type="presOf" srcId="{8C09B471-2E5A-4BA8-B84D-1D13AB4E8695}" destId="{4DD9AF9F-BE67-4D62-9B00-A2A7FF4FFCA7}" srcOrd="1" destOrd="0" presId="urn:microsoft.com/office/officeart/2005/8/layout/orgChart1"/>
    <dgm:cxn modelId="{C6F5C766-7EB1-4A6D-BD2A-0022931CCE4D}" srcId="{8C09B471-2E5A-4BA8-B84D-1D13AB4E8695}" destId="{74118482-87C6-4AB9-9A9D-DCE9B9CD51B4}" srcOrd="1" destOrd="0" parTransId="{FEB0294A-3EB9-47BB-B3D7-4CD1EFCBA606}" sibTransId="{EE03A715-FF5E-4171-B801-F1CD054B9387}"/>
    <dgm:cxn modelId="{572372FB-D0EC-4101-AA64-E8D84CBA6CEB}" type="presOf" srcId="{74118482-87C6-4AB9-9A9D-DCE9B9CD51B4}" destId="{C2663B90-6F35-4762-A8EF-CF67672FC5BC}" srcOrd="0" destOrd="0" presId="urn:microsoft.com/office/officeart/2005/8/layout/orgChart1"/>
    <dgm:cxn modelId="{58A8C18E-0180-4497-820C-ADF26EA88271}" type="presOf" srcId="{8C09B471-2E5A-4BA8-B84D-1D13AB4E8695}" destId="{2F13DC55-BFB0-4B42-8808-5379DD797E31}" srcOrd="0" destOrd="0" presId="urn:microsoft.com/office/officeart/2005/8/layout/orgChart1"/>
    <dgm:cxn modelId="{FB1FA6C0-E014-41B2-9134-6D291053EEEB}" srcId="{CD176D56-C6C8-4EC5-AE9D-DD9071062530}" destId="{8C09B471-2E5A-4BA8-B84D-1D13AB4E8695}" srcOrd="0" destOrd="0" parTransId="{501513D1-5E85-4BA1-9DE5-3BF190700F3A}" sibTransId="{4BC879D2-9806-403F-B0A5-43F827CA4928}"/>
    <dgm:cxn modelId="{7FA70740-380C-4B79-AC54-9917B79A5AF0}" type="presOf" srcId="{74118482-87C6-4AB9-9A9D-DCE9B9CD51B4}" destId="{33DC2CA8-81D3-4634-A05A-A7FB43FDB1C1}" srcOrd="1" destOrd="0" presId="urn:microsoft.com/office/officeart/2005/8/layout/orgChart1"/>
    <dgm:cxn modelId="{A5B51C6D-C058-4158-B13D-502E65A91826}" type="presOf" srcId="{FEB0294A-3EB9-47BB-B3D7-4CD1EFCBA606}" destId="{0F7369DC-16C3-4EF3-AED9-1DC19D12842A}" srcOrd="0" destOrd="0" presId="urn:microsoft.com/office/officeart/2005/8/layout/orgChart1"/>
    <dgm:cxn modelId="{0AAE03C2-38FC-43E1-9D0F-6FE095A7A9E9}" type="presOf" srcId="{41210448-0CD5-4D7F-8428-D97EAF22B0DA}" destId="{37DEA2DF-E22F-4270-91F3-F330380CDAFA}" srcOrd="0" destOrd="0" presId="urn:microsoft.com/office/officeart/2005/8/layout/orgChart1"/>
    <dgm:cxn modelId="{70EBDDBB-21E9-42E6-B5C6-30F0ED1F0FC5}" type="presOf" srcId="{F0B56249-0ED4-4243-AE1A-CF034CBE3B7F}" destId="{2C49427B-2249-4380-ADF3-85D6AE2ADEEF}" srcOrd="0" destOrd="0" presId="urn:microsoft.com/office/officeart/2005/8/layout/orgChart1"/>
    <dgm:cxn modelId="{1BA4548D-7044-4894-A4C4-D6151817D540}" type="presOf" srcId="{CD176D56-C6C8-4EC5-AE9D-DD9071062530}" destId="{DCE01507-F554-494A-A76D-5AFFBBABFCCC}" srcOrd="0" destOrd="0" presId="urn:microsoft.com/office/officeart/2005/8/layout/orgChart1"/>
    <dgm:cxn modelId="{D54146A5-45AE-4BFE-9008-096A53D0AC55}" srcId="{8C09B471-2E5A-4BA8-B84D-1D13AB4E8695}" destId="{41210448-0CD5-4D7F-8428-D97EAF22B0DA}" srcOrd="0" destOrd="0" parTransId="{F0B56249-0ED4-4243-AE1A-CF034CBE3B7F}" sibTransId="{B7577DA2-3231-46D8-86E7-39C7F7A96AFB}"/>
    <dgm:cxn modelId="{EF9029A4-9DA5-495D-81D4-82E53A5D9207}" type="presOf" srcId="{41210448-0CD5-4D7F-8428-D97EAF22B0DA}" destId="{F56F87AC-644B-4D58-9CF9-9BD3964F9FF7}" srcOrd="1" destOrd="0" presId="urn:microsoft.com/office/officeart/2005/8/layout/orgChart1"/>
    <dgm:cxn modelId="{23AC86BC-E8C5-4D70-8FB1-0B79B7D2AA63}" type="presParOf" srcId="{DCE01507-F554-494A-A76D-5AFFBBABFCCC}" destId="{EE01C398-4DE7-4B89-8879-2C11345B24B7}" srcOrd="0" destOrd="0" presId="urn:microsoft.com/office/officeart/2005/8/layout/orgChart1"/>
    <dgm:cxn modelId="{FC0273CE-8E4D-4116-8C08-4179D40104D3}" type="presParOf" srcId="{EE01C398-4DE7-4B89-8879-2C11345B24B7}" destId="{C6613F52-2009-433B-B8D1-20954C3D4514}" srcOrd="0" destOrd="0" presId="urn:microsoft.com/office/officeart/2005/8/layout/orgChart1"/>
    <dgm:cxn modelId="{07CE3344-7A4B-472A-A452-51FC0FA41F36}" type="presParOf" srcId="{C6613F52-2009-433B-B8D1-20954C3D4514}" destId="{2F13DC55-BFB0-4B42-8808-5379DD797E31}" srcOrd="0" destOrd="0" presId="urn:microsoft.com/office/officeart/2005/8/layout/orgChart1"/>
    <dgm:cxn modelId="{1364E975-7B4C-430F-825F-B15892A855BF}" type="presParOf" srcId="{C6613F52-2009-433B-B8D1-20954C3D4514}" destId="{4DD9AF9F-BE67-4D62-9B00-A2A7FF4FFCA7}" srcOrd="1" destOrd="0" presId="urn:microsoft.com/office/officeart/2005/8/layout/orgChart1"/>
    <dgm:cxn modelId="{AE45D0AD-1BCE-4CDD-BAB4-B2FD52E465DE}" type="presParOf" srcId="{EE01C398-4DE7-4B89-8879-2C11345B24B7}" destId="{45D9D22B-EC2B-4B9D-87E2-578FEEBF5CB8}" srcOrd="1" destOrd="0" presId="urn:microsoft.com/office/officeart/2005/8/layout/orgChart1"/>
    <dgm:cxn modelId="{AC2F0C87-5BF5-4424-821F-E704C28A139E}" type="presParOf" srcId="{45D9D22B-EC2B-4B9D-87E2-578FEEBF5CB8}" destId="{2C49427B-2249-4380-ADF3-85D6AE2ADEEF}" srcOrd="0" destOrd="0" presId="urn:microsoft.com/office/officeart/2005/8/layout/orgChart1"/>
    <dgm:cxn modelId="{FF074024-5507-4FE2-B68D-76E58F50BBD7}" type="presParOf" srcId="{45D9D22B-EC2B-4B9D-87E2-578FEEBF5CB8}" destId="{C4D2A2B2-46B7-4842-B518-331D91C0B5A2}" srcOrd="1" destOrd="0" presId="urn:microsoft.com/office/officeart/2005/8/layout/orgChart1"/>
    <dgm:cxn modelId="{2C2EE008-C188-4560-82F0-36D128EF1A27}" type="presParOf" srcId="{C4D2A2B2-46B7-4842-B518-331D91C0B5A2}" destId="{3F559D92-6DC2-4712-96A0-DDC4EED02DAC}" srcOrd="0" destOrd="0" presId="urn:microsoft.com/office/officeart/2005/8/layout/orgChart1"/>
    <dgm:cxn modelId="{5DE1D86E-E087-4792-ABDF-6508CABDABB9}" type="presParOf" srcId="{3F559D92-6DC2-4712-96A0-DDC4EED02DAC}" destId="{37DEA2DF-E22F-4270-91F3-F330380CDAFA}" srcOrd="0" destOrd="0" presId="urn:microsoft.com/office/officeart/2005/8/layout/orgChart1"/>
    <dgm:cxn modelId="{D3C9CCCC-11CA-4FF1-96D0-3D85B27AFEB4}" type="presParOf" srcId="{3F559D92-6DC2-4712-96A0-DDC4EED02DAC}" destId="{F56F87AC-644B-4D58-9CF9-9BD3964F9FF7}" srcOrd="1" destOrd="0" presId="urn:microsoft.com/office/officeart/2005/8/layout/orgChart1"/>
    <dgm:cxn modelId="{7C7D035C-E0D5-4E8B-9BA2-89FC9B83844C}" type="presParOf" srcId="{C4D2A2B2-46B7-4842-B518-331D91C0B5A2}" destId="{89D85993-C6E6-4A99-9125-9E08D467B846}" srcOrd="1" destOrd="0" presId="urn:microsoft.com/office/officeart/2005/8/layout/orgChart1"/>
    <dgm:cxn modelId="{5BE377E7-538B-46CF-A0BA-6E773A59345A}" type="presParOf" srcId="{C4D2A2B2-46B7-4842-B518-331D91C0B5A2}" destId="{978F0AC1-84EE-497A-8CA3-E60C939A61B8}" srcOrd="2" destOrd="0" presId="urn:microsoft.com/office/officeart/2005/8/layout/orgChart1"/>
    <dgm:cxn modelId="{2197D0FC-855C-498F-A19C-3AF601D6B201}" type="presParOf" srcId="{45D9D22B-EC2B-4B9D-87E2-578FEEBF5CB8}" destId="{0F7369DC-16C3-4EF3-AED9-1DC19D12842A}" srcOrd="2" destOrd="0" presId="urn:microsoft.com/office/officeart/2005/8/layout/orgChart1"/>
    <dgm:cxn modelId="{887D74E3-12FF-449F-8488-5FEB96D3A41B}" type="presParOf" srcId="{45D9D22B-EC2B-4B9D-87E2-578FEEBF5CB8}" destId="{44C53D33-14E3-4CCA-9ECF-015048188E16}" srcOrd="3" destOrd="0" presId="urn:microsoft.com/office/officeart/2005/8/layout/orgChart1"/>
    <dgm:cxn modelId="{06B9BDB7-6CCC-477A-8A7B-F1F5AD89AFE8}" type="presParOf" srcId="{44C53D33-14E3-4CCA-9ECF-015048188E16}" destId="{88C9DCD0-747F-41FD-BB58-2598A16A4FBF}" srcOrd="0" destOrd="0" presId="urn:microsoft.com/office/officeart/2005/8/layout/orgChart1"/>
    <dgm:cxn modelId="{EA7F1539-DC88-4977-BBBC-852B4DC0E164}" type="presParOf" srcId="{88C9DCD0-747F-41FD-BB58-2598A16A4FBF}" destId="{C2663B90-6F35-4762-A8EF-CF67672FC5BC}" srcOrd="0" destOrd="0" presId="urn:microsoft.com/office/officeart/2005/8/layout/orgChart1"/>
    <dgm:cxn modelId="{AD994D4D-CACB-4D8C-896A-8FA4D7B1F393}" type="presParOf" srcId="{88C9DCD0-747F-41FD-BB58-2598A16A4FBF}" destId="{33DC2CA8-81D3-4634-A05A-A7FB43FDB1C1}" srcOrd="1" destOrd="0" presId="urn:microsoft.com/office/officeart/2005/8/layout/orgChart1"/>
    <dgm:cxn modelId="{CE95564B-EA67-4317-9E29-FFED1B3F8BAB}" type="presParOf" srcId="{44C53D33-14E3-4CCA-9ECF-015048188E16}" destId="{4F54B2D5-9B6F-4085-BCB0-FC3AB7BA3075}" srcOrd="1" destOrd="0" presId="urn:microsoft.com/office/officeart/2005/8/layout/orgChart1"/>
    <dgm:cxn modelId="{A3FCB13B-E8D1-408E-A143-BD6B3B417386}" type="presParOf" srcId="{44C53D33-14E3-4CCA-9ECF-015048188E16}" destId="{A94584D6-15EF-4676-9931-7D0B07E298F5}" srcOrd="2" destOrd="0" presId="urn:microsoft.com/office/officeart/2005/8/layout/orgChart1"/>
    <dgm:cxn modelId="{A94CD465-C056-4945-A0EA-0625FEECA2CE}" type="presParOf" srcId="{EE01C398-4DE7-4B89-8879-2C11345B24B7}" destId="{065AC0D7-47A1-4BC8-A349-012B84E186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369DC-16C3-4EF3-AED9-1DC19D12842A}">
      <dsp:nvSpPr>
        <dsp:cNvPr id="0" name=""/>
        <dsp:cNvSpPr/>
      </dsp:nvSpPr>
      <dsp:spPr>
        <a:xfrm>
          <a:off x="3891280" y="730550"/>
          <a:ext cx="883696" cy="306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368"/>
              </a:lnTo>
              <a:lnTo>
                <a:pt x="883696" y="153368"/>
              </a:lnTo>
              <a:lnTo>
                <a:pt x="883696" y="30673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9427B-2249-4380-ADF3-85D6AE2ADEEF}">
      <dsp:nvSpPr>
        <dsp:cNvPr id="0" name=""/>
        <dsp:cNvSpPr/>
      </dsp:nvSpPr>
      <dsp:spPr>
        <a:xfrm>
          <a:off x="3007583" y="730550"/>
          <a:ext cx="883696" cy="306737"/>
        </a:xfrm>
        <a:custGeom>
          <a:avLst/>
          <a:gdLst/>
          <a:ahLst/>
          <a:cxnLst/>
          <a:rect l="0" t="0" r="0" b="0"/>
          <a:pathLst>
            <a:path>
              <a:moveTo>
                <a:pt x="883696" y="0"/>
              </a:moveTo>
              <a:lnTo>
                <a:pt x="883696" y="153368"/>
              </a:lnTo>
              <a:lnTo>
                <a:pt x="0" y="153368"/>
              </a:lnTo>
              <a:lnTo>
                <a:pt x="0" y="30673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13DC55-BFB0-4B42-8808-5379DD797E31}">
      <dsp:nvSpPr>
        <dsp:cNvPr id="0" name=""/>
        <dsp:cNvSpPr/>
      </dsp:nvSpPr>
      <dsp:spPr>
        <a:xfrm>
          <a:off x="3160952" y="223"/>
          <a:ext cx="1460655" cy="730327"/>
        </a:xfrm>
        <a:prstGeom prst="rect">
          <a:avLst/>
        </a:prstGeom>
        <a:solidFill>
          <a:schemeClr val="accent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Sentence</a:t>
          </a:r>
          <a:endParaRPr lang="en-US" sz="2800" kern="1200" dirty="0"/>
        </a:p>
      </dsp:txBody>
      <dsp:txXfrm>
        <a:off x="3160952" y="223"/>
        <a:ext cx="1460655" cy="730327"/>
      </dsp:txXfrm>
    </dsp:sp>
    <dsp:sp modelId="{37DEA2DF-E22F-4270-91F3-F330380CDAFA}">
      <dsp:nvSpPr>
        <dsp:cNvPr id="0" name=""/>
        <dsp:cNvSpPr/>
      </dsp:nvSpPr>
      <dsp:spPr>
        <a:xfrm>
          <a:off x="2277256" y="1037288"/>
          <a:ext cx="1460655" cy="730327"/>
        </a:xfrm>
        <a:prstGeom prst="rect">
          <a:avLst/>
        </a:prstGeom>
        <a:solidFill>
          <a:schemeClr val="accent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Subject</a:t>
          </a:r>
          <a:endParaRPr lang="en-US" sz="2800" kern="1200" dirty="0"/>
        </a:p>
      </dsp:txBody>
      <dsp:txXfrm>
        <a:off x="2277256" y="1037288"/>
        <a:ext cx="1460655" cy="730327"/>
      </dsp:txXfrm>
    </dsp:sp>
    <dsp:sp modelId="{C2663B90-6F35-4762-A8EF-CF67672FC5BC}">
      <dsp:nvSpPr>
        <dsp:cNvPr id="0" name=""/>
        <dsp:cNvSpPr/>
      </dsp:nvSpPr>
      <dsp:spPr>
        <a:xfrm>
          <a:off x="4044648" y="1037288"/>
          <a:ext cx="1460655" cy="730327"/>
        </a:xfrm>
        <a:prstGeom prst="rect">
          <a:avLst/>
        </a:prstGeom>
        <a:solidFill>
          <a:schemeClr val="accent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Predicate</a:t>
          </a:r>
          <a:endParaRPr lang="en-US" sz="2800" kern="1200" dirty="0"/>
        </a:p>
      </dsp:txBody>
      <dsp:txXfrm>
        <a:off x="4044648" y="1037288"/>
        <a:ext cx="1460655" cy="730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175E2-8147-4EEB-86A2-18ACED502594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C0CE3-7C2B-42D2-A2EA-7D269EB8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9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C0CE3-7C2B-42D2-A2EA-7D269EB89C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83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1" y="1769544"/>
            <a:ext cx="7838559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1" y="3598339"/>
            <a:ext cx="783855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5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20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1761071"/>
            <a:ext cx="9590551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3589879"/>
            <a:ext cx="9590551" cy="1507054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984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8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4" y="1732453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1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9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9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41"/>
            <a:ext cx="4876344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8" y="1835258"/>
            <a:ext cx="4895331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8" y="2380141"/>
            <a:ext cx="4895331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79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11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1863" y="3014665"/>
            <a:ext cx="7615237" cy="828675"/>
          </a:xfrm>
        </p:spPr>
        <p:txBody>
          <a:bodyPr>
            <a:normAutofit/>
          </a:bodyPr>
          <a:lstStyle>
            <a:lvl1pPr marL="27674" indent="0" algn="ctr">
              <a:buNone/>
              <a:defRPr sz="36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3139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8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5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8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2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7" y="609600"/>
            <a:ext cx="3584167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4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49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6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565255"/>
            <a:ext cx="10355327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13"/>
            <a:ext cx="9845347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892" indent="0">
              <a:buNone/>
              <a:defRPr sz="1500"/>
            </a:lvl2pPr>
            <a:lvl3pPr marL="685783" indent="0">
              <a:buNone/>
              <a:defRPr sz="15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8"/>
            <a:ext cx="10353763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83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8437"/>
            <a:ext cx="10353763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078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6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86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700" y="2126946"/>
            <a:ext cx="7952859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4760" y="4650556"/>
            <a:ext cx="7951227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71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51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3" y="1818218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2" y="1818218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8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3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72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71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9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9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18D7D944-A58F-4030-82FD-53CF0970F09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066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0" y="2286001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0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907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3660" y="764704"/>
            <a:ext cx="8562547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0296" y="2520478"/>
            <a:ext cx="7051509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3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48064"/>
            <a:ext cx="8750763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1637" y="1773626"/>
            <a:ext cx="8750763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1162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9" y="4406903"/>
            <a:ext cx="854495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7649" y="692697"/>
            <a:ext cx="8544951" cy="3714204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8" y="404664"/>
            <a:ext cx="8654752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239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4140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850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04664"/>
            <a:ext cx="8736971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4586" y="1646262"/>
            <a:ext cx="420728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4586" y="2286024"/>
            <a:ext cx="420728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6606" y="1646262"/>
            <a:ext cx="42089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6606" y="2286024"/>
            <a:ext cx="420894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5241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628" y="404664"/>
            <a:ext cx="8846773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1700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2933" y="-352425"/>
            <a:ext cx="14259984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83500" y="274638"/>
            <a:ext cx="99989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790951" y="1773238"/>
            <a:ext cx="796967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48128" y="5300665"/>
            <a:ext cx="4943872" cy="1368697"/>
          </a:xfrm>
        </p:spPr>
        <p:txBody>
          <a:bodyPr/>
          <a:lstStyle>
            <a:lvl1pPr>
              <a:defRPr sz="2100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258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536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384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7877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613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0704" y="0"/>
            <a:ext cx="12432704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871532" y="1628800"/>
            <a:ext cx="9697077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1532" y="404664"/>
            <a:ext cx="9710869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6216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0" y="2286001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0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699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84632" y="-4705653"/>
            <a:ext cx="2819400" cy="12230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3048000"/>
            <a:ext cx="57912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042400" y="5334000"/>
            <a:ext cx="2844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685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69632"/>
            <a:ext cx="107696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1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58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0" y="6356351"/>
            <a:ext cx="28448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1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7935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9826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851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053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7447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8609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0230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25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4469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673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0507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989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3660" y="764704"/>
            <a:ext cx="8562547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0296" y="2520478"/>
            <a:ext cx="7051509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09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48064"/>
            <a:ext cx="8750763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1637" y="1773626"/>
            <a:ext cx="8750763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033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9" y="4406903"/>
            <a:ext cx="854495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7649" y="692697"/>
            <a:ext cx="8544951" cy="3714204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806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8" y="404664"/>
            <a:ext cx="8654752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239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4140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05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04664"/>
            <a:ext cx="8736971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4586" y="1646262"/>
            <a:ext cx="420728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4586" y="2286024"/>
            <a:ext cx="420728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6606" y="1646262"/>
            <a:ext cx="42089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6606" y="2286024"/>
            <a:ext cx="420894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688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628" y="404664"/>
            <a:ext cx="8846773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178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2933" y="-352425"/>
            <a:ext cx="14259984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83500" y="274638"/>
            <a:ext cx="99989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790951" y="1773238"/>
            <a:ext cx="796967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48128" y="5300665"/>
            <a:ext cx="4943872" cy="1368697"/>
          </a:xfrm>
        </p:spPr>
        <p:txBody>
          <a:bodyPr/>
          <a:lstStyle>
            <a:lvl1pPr>
              <a:defRPr sz="2100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800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65345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236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79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770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0704" y="0"/>
            <a:ext cx="12432704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871532" y="1628800"/>
            <a:ext cx="9697077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1532" y="404664"/>
            <a:ext cx="9710869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615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0" y="2286001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0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247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0322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2690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657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3031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1107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3160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1150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930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0257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0239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1626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9623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3040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1962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6482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781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1731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0755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162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859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5593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689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482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438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98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1049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1007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3005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9871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7785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3264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6014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3192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1" y="1769544"/>
            <a:ext cx="7838559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1" y="3598339"/>
            <a:ext cx="783855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36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0959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1761071"/>
            <a:ext cx="9590551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3589879"/>
            <a:ext cx="9590551" cy="1507054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5915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8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4" y="1732453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1627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9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9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41"/>
            <a:ext cx="4876344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8" y="1835258"/>
            <a:ext cx="4895331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8" y="2380141"/>
            <a:ext cx="4895331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056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6518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1863" y="3014665"/>
            <a:ext cx="7615237" cy="828675"/>
          </a:xfrm>
        </p:spPr>
        <p:txBody>
          <a:bodyPr>
            <a:normAutofit/>
          </a:bodyPr>
          <a:lstStyle>
            <a:lvl1pPr marL="27674" indent="0" algn="ctr">
              <a:buNone/>
              <a:defRPr sz="36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809389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8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5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8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4419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7" y="609600"/>
            <a:ext cx="3584167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4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869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6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565255"/>
            <a:ext cx="10355327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13"/>
            <a:ext cx="9845347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892" indent="0">
              <a:buNone/>
              <a:defRPr sz="1500"/>
            </a:lvl2pPr>
            <a:lvl3pPr marL="685783" indent="0">
              <a:buNone/>
              <a:defRPr sz="15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8"/>
            <a:ext cx="10353763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046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8437"/>
            <a:ext cx="10353763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450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6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84664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700" y="2126946"/>
            <a:ext cx="7952859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4760" y="4650556"/>
            <a:ext cx="7951227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2484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488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2167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3" y="1818218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2" y="1818218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8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3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72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71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9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9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9"/>
            <a:ext cx="27432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8" y="588327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4" y="5883279"/>
            <a:ext cx="753545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5883277"/>
            <a:ext cx="113295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913795" y="5791202"/>
            <a:ext cx="1036440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90589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3660" y="764704"/>
            <a:ext cx="8562547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0296" y="2520478"/>
            <a:ext cx="7051509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763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48064"/>
            <a:ext cx="8750763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1637" y="1773626"/>
            <a:ext cx="8750763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916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9" y="4406903"/>
            <a:ext cx="854495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7649" y="692697"/>
            <a:ext cx="8544951" cy="3714204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094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8" y="404664"/>
            <a:ext cx="8654752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239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4140" y="1600203"/>
            <a:ext cx="412286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814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37" y="404664"/>
            <a:ext cx="8736971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4586" y="1646262"/>
            <a:ext cx="420728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4586" y="2286024"/>
            <a:ext cx="420728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6606" y="1646262"/>
            <a:ext cx="42089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6606" y="2286024"/>
            <a:ext cx="420894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5220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628" y="404664"/>
            <a:ext cx="8846773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063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2933" y="-352425"/>
            <a:ext cx="14259984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83500" y="274638"/>
            <a:ext cx="99989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790951" y="1773238"/>
            <a:ext cx="796967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48128" y="5300665"/>
            <a:ext cx="4943872" cy="1368697"/>
          </a:xfrm>
        </p:spPr>
        <p:txBody>
          <a:bodyPr/>
          <a:lstStyle>
            <a:lvl1pPr>
              <a:defRPr sz="2100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8884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69814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5423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19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365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0704" y="0"/>
            <a:ext cx="12432704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871532" y="1628800"/>
            <a:ext cx="9697077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1532" y="404664"/>
            <a:ext cx="9710869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6702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0" y="2286001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0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792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1584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99852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8964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84478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5490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18823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1337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2773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008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36095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1234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92068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9004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1635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1630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7578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8362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1585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7936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887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92186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90903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95835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60816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903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45769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113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77291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2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8138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30116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60161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01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6" y="1732453"/>
            <a:ext cx="10353763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58450" y="5943605"/>
            <a:ext cx="809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9FA92-55CA-4347-86A3-61FE53B01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7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ctr" defTabSz="342892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68" indent="-229494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39987" indent="-202495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481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474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469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13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05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698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592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84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5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9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35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96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4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3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6" y="1732453"/>
            <a:ext cx="10353763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58450" y="5943605"/>
            <a:ext cx="809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</p:sldLayoutIdLst>
  <p:txStyles>
    <p:titleStyle>
      <a:lvl1pPr algn="ctr" defTabSz="342892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68" indent="-229494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39987" indent="-202495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481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474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469" indent="-16199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13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05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698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592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53339"/>
            <a:ext cx="3860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53339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5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06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44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02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731" y="149511"/>
            <a:ext cx="3271233" cy="15031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0347" y="739200"/>
            <a:ext cx="9144000" cy="1826899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Clause and Sentence Structure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7879" y="2731403"/>
            <a:ext cx="6988935" cy="3024444"/>
          </a:xfrm>
        </p:spPr>
        <p:txBody>
          <a:bodyPr>
            <a:noAutofit/>
          </a:bodyPr>
          <a:lstStyle/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Four Sentence Types :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Simple 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Compound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Complex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Compound-Complex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 Types of Clauses: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Dependent 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Independent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970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</a:t>
            </a:r>
            <a:r>
              <a:rPr lang="en-US" b="1" dirty="0" smtClean="0"/>
              <a:t>What is a Clause?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</a:t>
            </a:r>
            <a:r>
              <a:rPr lang="en-US" sz="3200" dirty="0"/>
              <a:t>word group that contains a </a:t>
            </a:r>
            <a:r>
              <a:rPr lang="en-US" sz="3200" dirty="0" smtClean="0"/>
              <a:t>subject (noun</a:t>
            </a:r>
            <a:r>
              <a:rPr lang="en-US" sz="3200" dirty="0"/>
              <a:t>) and verb</a:t>
            </a:r>
          </a:p>
          <a:p>
            <a:r>
              <a:rPr lang="en-US" sz="3200" dirty="0" smtClean="0"/>
              <a:t>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Two types of clauses:</a:t>
            </a:r>
          </a:p>
          <a:p>
            <a:r>
              <a:rPr lang="en-US" sz="3200" dirty="0" smtClean="0"/>
              <a:t> </a:t>
            </a:r>
            <a:r>
              <a:rPr lang="en-US" sz="3200" dirty="0">
                <a:solidFill>
                  <a:srgbClr val="FF0000"/>
                </a:solidFill>
              </a:rPr>
              <a:t>Independent</a:t>
            </a:r>
            <a:r>
              <a:rPr lang="en-US" sz="3200" dirty="0"/>
              <a:t>– expresses a </a:t>
            </a:r>
            <a:r>
              <a:rPr lang="en-US" sz="3200" dirty="0" smtClean="0"/>
              <a:t>complete thought and </a:t>
            </a:r>
            <a:r>
              <a:rPr lang="en-US" sz="3200" dirty="0"/>
              <a:t>can stand by itself as </a:t>
            </a:r>
            <a:r>
              <a:rPr lang="en-US" sz="3200" dirty="0" smtClean="0"/>
              <a:t>a sentence</a:t>
            </a:r>
            <a:endParaRPr lang="en-US" sz="3200" dirty="0"/>
          </a:p>
          <a:p>
            <a:r>
              <a:rPr lang="en-US" sz="3200" dirty="0" smtClean="0">
                <a:solidFill>
                  <a:srgbClr val="00B050"/>
                </a:solidFill>
              </a:rPr>
              <a:t>Dependent</a:t>
            </a:r>
            <a:r>
              <a:rPr lang="en-US" sz="3200" dirty="0" smtClean="0"/>
              <a:t>-</a:t>
            </a:r>
            <a:r>
              <a:rPr lang="en-US" sz="3200" dirty="0"/>
              <a:t>(subordinate)-does </a:t>
            </a:r>
            <a:r>
              <a:rPr lang="en-US" sz="3200" dirty="0" smtClean="0"/>
              <a:t>not express </a:t>
            </a:r>
            <a:r>
              <a:rPr lang="en-US" sz="3200" dirty="0"/>
              <a:t>a complete </a:t>
            </a:r>
            <a:r>
              <a:rPr lang="en-US" sz="3200" dirty="0" smtClean="0"/>
              <a:t>thought and cannot stand </a:t>
            </a:r>
            <a:r>
              <a:rPr lang="en-US" sz="3200" dirty="0"/>
              <a:t>by itself as a sentence</a:t>
            </a:r>
          </a:p>
        </p:txBody>
      </p:sp>
    </p:spTree>
    <p:extLst>
      <p:ext uri="{BB962C8B-B14F-4D97-AF65-F5344CB8AC3E}">
        <p14:creationId xmlns:p14="http://schemas.microsoft.com/office/powerpoint/2010/main" val="177191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</a:t>
            </a:r>
            <a:r>
              <a:rPr lang="en-US" b="1" dirty="0" smtClean="0"/>
              <a:t>Dependent Clause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Dependent clause = subject + verb</a:t>
            </a:r>
          </a:p>
          <a:p>
            <a:r>
              <a:rPr lang="en-US" sz="2800" dirty="0"/>
              <a:t>BUT does NOT express a </a:t>
            </a:r>
            <a:r>
              <a:rPr lang="en-US" sz="2800" dirty="0" smtClean="0"/>
              <a:t>complete thought </a:t>
            </a:r>
            <a:r>
              <a:rPr lang="en-US" sz="2800" dirty="0"/>
              <a:t>+ CANNOT stand alone as </a:t>
            </a:r>
            <a:r>
              <a:rPr lang="en-US" sz="2800" dirty="0" smtClean="0"/>
              <a:t>a sentence</a:t>
            </a:r>
            <a:r>
              <a:rPr lang="en-US" sz="2800" dirty="0"/>
              <a:t>.</a:t>
            </a:r>
          </a:p>
          <a:p>
            <a:r>
              <a:rPr lang="en-US" sz="2800" dirty="0" smtClean="0"/>
              <a:t> Starts </a:t>
            </a:r>
            <a:r>
              <a:rPr lang="en-US" sz="2800" dirty="0"/>
              <a:t>with </a:t>
            </a:r>
            <a:r>
              <a:rPr lang="en-US" sz="2800" dirty="0" smtClean="0">
                <a:solidFill>
                  <a:srgbClr val="C00000"/>
                </a:solidFill>
              </a:rPr>
              <a:t>SUBORDINATING CONJUNCTION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959" y="406891"/>
            <a:ext cx="10515600" cy="1117110"/>
          </a:xfrm>
        </p:spPr>
        <p:txBody>
          <a:bodyPr/>
          <a:lstStyle/>
          <a:p>
            <a:r>
              <a:rPr lang="en-US" dirty="0" smtClean="0"/>
              <a:t>                 </a:t>
            </a:r>
            <a:r>
              <a:rPr lang="en-US" b="1" dirty="0" smtClean="0"/>
              <a:t>Subordinating Conjunctions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When writing a dependent clause start with a subordinating Conjunction</a:t>
            </a:r>
            <a:r>
              <a:rPr lang="en-US" sz="3200" dirty="0" smtClean="0"/>
              <a:t>:</a:t>
            </a:r>
          </a:p>
          <a:p>
            <a:r>
              <a:rPr lang="en-US" sz="3200" dirty="0" smtClean="0"/>
              <a:t>After </a:t>
            </a:r>
          </a:p>
          <a:p>
            <a:r>
              <a:rPr lang="en-US" sz="3200" dirty="0" smtClean="0"/>
              <a:t>Although</a:t>
            </a:r>
          </a:p>
          <a:p>
            <a:r>
              <a:rPr lang="en-US" sz="3200" dirty="0" smtClean="0"/>
              <a:t>As</a:t>
            </a:r>
          </a:p>
          <a:p>
            <a:r>
              <a:rPr lang="en-US" sz="3200" dirty="0" smtClean="0"/>
              <a:t>As if</a:t>
            </a:r>
          </a:p>
          <a:p>
            <a:r>
              <a:rPr lang="en-US" sz="3200" dirty="0" smtClean="0"/>
              <a:t>As though</a:t>
            </a:r>
          </a:p>
          <a:p>
            <a:r>
              <a:rPr lang="en-US" sz="3200" dirty="0" smtClean="0"/>
              <a:t>Because</a:t>
            </a:r>
          </a:p>
          <a:p>
            <a:r>
              <a:rPr lang="en-US" sz="3200" dirty="0" smtClean="0"/>
              <a:t>Before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49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877" y="318339"/>
            <a:ext cx="10353763" cy="97045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             Subordinating Conjunctions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59" y="1288789"/>
            <a:ext cx="10515600" cy="4363866"/>
          </a:xfrm>
        </p:spPr>
        <p:txBody>
          <a:bodyPr>
            <a:noAutofit/>
          </a:bodyPr>
          <a:lstStyle/>
          <a:p>
            <a:r>
              <a:rPr lang="en-US" sz="2300" dirty="0" smtClean="0"/>
              <a:t>If</a:t>
            </a:r>
          </a:p>
          <a:p>
            <a:r>
              <a:rPr lang="en-US" sz="2300" dirty="0" smtClean="0"/>
              <a:t>Since</a:t>
            </a:r>
          </a:p>
          <a:p>
            <a:r>
              <a:rPr lang="en-US" sz="2300" dirty="0" smtClean="0"/>
              <a:t>How</a:t>
            </a:r>
          </a:p>
          <a:p>
            <a:r>
              <a:rPr lang="en-US" sz="2300" dirty="0" smtClean="0"/>
              <a:t>So that</a:t>
            </a:r>
          </a:p>
          <a:p>
            <a:r>
              <a:rPr lang="en-US" sz="2300" dirty="0" smtClean="0"/>
              <a:t>Than</a:t>
            </a:r>
          </a:p>
          <a:p>
            <a:r>
              <a:rPr lang="en-US" sz="2300" dirty="0" smtClean="0"/>
              <a:t>That</a:t>
            </a:r>
          </a:p>
          <a:p>
            <a:r>
              <a:rPr lang="en-US" sz="2300" dirty="0" smtClean="0"/>
              <a:t>Though</a:t>
            </a:r>
          </a:p>
          <a:p>
            <a:r>
              <a:rPr lang="en-US" sz="2300" dirty="0" smtClean="0"/>
              <a:t>Unless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49444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Subordinating Conjunctions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877" y="1344758"/>
            <a:ext cx="10515600" cy="4351338"/>
          </a:xfrm>
        </p:spPr>
        <p:txBody>
          <a:bodyPr>
            <a:noAutofit/>
          </a:bodyPr>
          <a:lstStyle/>
          <a:p>
            <a:r>
              <a:rPr lang="en-US" sz="2300" dirty="0" smtClean="0"/>
              <a:t>Until</a:t>
            </a:r>
          </a:p>
          <a:p>
            <a:r>
              <a:rPr lang="en-US" sz="2300" dirty="0" smtClean="0"/>
              <a:t>When</a:t>
            </a:r>
          </a:p>
          <a:p>
            <a:r>
              <a:rPr lang="en-US" sz="2300" dirty="0" smtClean="0"/>
              <a:t>Whenever</a:t>
            </a:r>
          </a:p>
          <a:p>
            <a:r>
              <a:rPr lang="en-US" sz="2300" dirty="0" smtClean="0"/>
              <a:t>Wherever</a:t>
            </a:r>
          </a:p>
          <a:p>
            <a:r>
              <a:rPr lang="en-US" sz="2300" dirty="0" smtClean="0"/>
              <a:t>Whether</a:t>
            </a:r>
          </a:p>
          <a:p>
            <a:r>
              <a:rPr lang="en-US" sz="2300" dirty="0" smtClean="0"/>
              <a:t>Who</a:t>
            </a:r>
          </a:p>
          <a:p>
            <a:r>
              <a:rPr lang="en-US" sz="2300" dirty="0" smtClean="0"/>
              <a:t>Whom</a:t>
            </a:r>
          </a:p>
          <a:p>
            <a:r>
              <a:rPr lang="en-US" sz="2300" dirty="0" smtClean="0"/>
              <a:t>Whose</a:t>
            </a:r>
          </a:p>
          <a:p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288682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Sentences with Subordinating Conjunctions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469217"/>
            <a:ext cx="10353763" cy="4058751"/>
          </a:xfrm>
        </p:spPr>
        <p:txBody>
          <a:bodyPr>
            <a:noAutofit/>
          </a:bodyPr>
          <a:lstStyle/>
          <a:p>
            <a:r>
              <a:rPr lang="en-US" sz="2300" dirty="0" smtClean="0"/>
              <a:t>He is staying </a:t>
            </a:r>
            <a:r>
              <a:rPr lang="en-US" sz="2300" dirty="0" smtClean="0">
                <a:solidFill>
                  <a:srgbClr val="FF0000"/>
                </a:solidFill>
              </a:rPr>
              <a:t>because</a:t>
            </a:r>
            <a:r>
              <a:rPr lang="en-US" sz="2300" dirty="0" smtClean="0"/>
              <a:t> it is raining outside.</a:t>
            </a:r>
          </a:p>
          <a:p>
            <a:r>
              <a:rPr lang="en-US" sz="2300" dirty="0" smtClean="0"/>
              <a:t>She refused his proposal, </a:t>
            </a:r>
            <a:r>
              <a:rPr lang="en-US" sz="2300" dirty="0" smtClean="0">
                <a:solidFill>
                  <a:srgbClr val="FF0000"/>
                </a:solidFill>
              </a:rPr>
              <a:t>though</a:t>
            </a:r>
            <a:r>
              <a:rPr lang="en-US" sz="2300" dirty="0" smtClean="0"/>
              <a:t> he follows her daily.</a:t>
            </a:r>
          </a:p>
          <a:p>
            <a:r>
              <a:rPr lang="en-US" sz="2300" dirty="0" smtClean="0"/>
              <a:t>The darkest hour is that </a:t>
            </a:r>
            <a:r>
              <a:rPr lang="en-US" sz="2300" dirty="0" smtClean="0">
                <a:solidFill>
                  <a:srgbClr val="FF0000"/>
                </a:solidFill>
              </a:rPr>
              <a:t>before </a:t>
            </a:r>
            <a:r>
              <a:rPr lang="en-US" sz="2300" dirty="0" smtClean="0"/>
              <a:t>the dawn.</a:t>
            </a:r>
          </a:p>
          <a:p>
            <a:r>
              <a:rPr lang="en-US" sz="2300" dirty="0" smtClean="0"/>
              <a:t>The rain has been continuous </a:t>
            </a:r>
            <a:r>
              <a:rPr lang="en-US" sz="2300" dirty="0" smtClean="0">
                <a:solidFill>
                  <a:srgbClr val="FF0000"/>
                </a:solidFill>
              </a:rPr>
              <a:t>since</a:t>
            </a:r>
            <a:r>
              <a:rPr lang="en-US" sz="2300" dirty="0" smtClean="0"/>
              <a:t> this morning.</a:t>
            </a:r>
          </a:p>
          <a:p>
            <a:r>
              <a:rPr lang="en-US" sz="2300" dirty="0" smtClean="0">
                <a:solidFill>
                  <a:srgbClr val="FF0000"/>
                </a:solidFill>
              </a:rPr>
              <a:t>Until</a:t>
            </a:r>
            <a:r>
              <a:rPr lang="en-US" sz="2300" dirty="0" smtClean="0"/>
              <a:t> we finish our work, you stay and watch outside.</a:t>
            </a:r>
          </a:p>
          <a:p>
            <a:r>
              <a:rPr lang="en-US" sz="2300" dirty="0" smtClean="0"/>
              <a:t>You will not pass the exam </a:t>
            </a:r>
            <a:r>
              <a:rPr lang="en-US" sz="2300" dirty="0" smtClean="0">
                <a:solidFill>
                  <a:srgbClr val="FF0000"/>
                </a:solidFill>
              </a:rPr>
              <a:t>unless</a:t>
            </a:r>
            <a:r>
              <a:rPr lang="en-US" sz="2300" dirty="0" smtClean="0"/>
              <a:t> you prepare well.</a:t>
            </a:r>
          </a:p>
          <a:p>
            <a:r>
              <a:rPr lang="en-US" sz="2300" dirty="0" smtClean="0"/>
              <a:t>The company treated me </a:t>
            </a:r>
            <a:r>
              <a:rPr lang="en-US" sz="2300" dirty="0" smtClean="0">
                <a:solidFill>
                  <a:srgbClr val="FF0000"/>
                </a:solidFill>
              </a:rPr>
              <a:t>as though </a:t>
            </a:r>
            <a:r>
              <a:rPr lang="en-US" sz="2300" dirty="0" smtClean="0"/>
              <a:t>I were not good.</a:t>
            </a:r>
          </a:p>
          <a:p>
            <a:r>
              <a:rPr lang="en-US" sz="2300" dirty="0" smtClean="0"/>
              <a:t>She came near me afterward </a:t>
            </a:r>
            <a:r>
              <a:rPr lang="en-US" sz="2300" dirty="0" smtClean="0">
                <a:solidFill>
                  <a:srgbClr val="FF0000"/>
                </a:solidFill>
              </a:rPr>
              <a:t>wherever</a:t>
            </a:r>
            <a:r>
              <a:rPr lang="en-US" sz="2300" dirty="0" smtClean="0"/>
              <a:t> I go.</a:t>
            </a:r>
          </a:p>
          <a:p>
            <a:r>
              <a:rPr lang="en-US" sz="2300" dirty="0" smtClean="0">
                <a:solidFill>
                  <a:srgbClr val="FF0000"/>
                </a:solidFill>
              </a:rPr>
              <a:t>After</a:t>
            </a:r>
            <a:r>
              <a:rPr lang="en-US" sz="2300" dirty="0" smtClean="0"/>
              <a:t> the power cut, they shouted a lot.</a:t>
            </a:r>
          </a:p>
        </p:txBody>
      </p:sp>
    </p:spTree>
    <p:extLst>
      <p:ext uri="{BB962C8B-B14F-4D97-AF65-F5344CB8AC3E}">
        <p14:creationId xmlns:p14="http://schemas.microsoft.com/office/powerpoint/2010/main" val="154531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 WRAP UP ON CLAUSE!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/>
              <a:t>Independent clause = noun + verb </a:t>
            </a:r>
            <a:r>
              <a:rPr lang="en-US" sz="2300" dirty="0" smtClean="0"/>
              <a:t>+ expresses </a:t>
            </a:r>
            <a:r>
              <a:rPr lang="en-US" sz="2300" dirty="0"/>
              <a:t>a complete idea + CAN stand </a:t>
            </a:r>
            <a:r>
              <a:rPr lang="en-US" sz="2300" dirty="0" smtClean="0"/>
              <a:t>by itself </a:t>
            </a:r>
            <a:r>
              <a:rPr lang="en-US" sz="2300" dirty="0"/>
              <a:t>as a sentence.</a:t>
            </a:r>
          </a:p>
          <a:p>
            <a:r>
              <a:rPr lang="en-US" sz="2300" dirty="0" smtClean="0"/>
              <a:t>(…so </a:t>
            </a:r>
            <a:r>
              <a:rPr lang="en-US" sz="2300" dirty="0"/>
              <a:t>any complete </a:t>
            </a:r>
            <a:r>
              <a:rPr lang="en-US" sz="2300" dirty="0">
                <a:solidFill>
                  <a:srgbClr val="FF0000"/>
                </a:solidFill>
              </a:rPr>
              <a:t>simple sentence </a:t>
            </a:r>
            <a:r>
              <a:rPr lang="en-US" sz="2300" dirty="0"/>
              <a:t>is </a:t>
            </a:r>
            <a:r>
              <a:rPr lang="en-US" sz="2300" dirty="0" smtClean="0"/>
              <a:t>an independent </a:t>
            </a:r>
            <a:r>
              <a:rPr lang="en-US" sz="2300" dirty="0"/>
              <a:t>clause!)</a:t>
            </a:r>
          </a:p>
          <a:p>
            <a:r>
              <a:rPr lang="en-US" sz="2300" dirty="0" smtClean="0"/>
              <a:t> </a:t>
            </a:r>
            <a:r>
              <a:rPr lang="en-US" sz="2300" dirty="0"/>
              <a:t>Dependent clause = noun + verb </a:t>
            </a:r>
            <a:r>
              <a:rPr lang="en-US" sz="2300" dirty="0" smtClean="0"/>
              <a:t>+ subordinating </a:t>
            </a:r>
            <a:r>
              <a:rPr lang="en-US" sz="2300" dirty="0"/>
              <a:t>conjunction</a:t>
            </a:r>
          </a:p>
          <a:p>
            <a:r>
              <a:rPr lang="en-US" sz="2300" dirty="0"/>
              <a:t>(…so any simple sentence that you add a </a:t>
            </a:r>
            <a:r>
              <a:rPr lang="en-US" sz="2300" dirty="0">
                <a:solidFill>
                  <a:srgbClr val="7030A0"/>
                </a:solidFill>
              </a:rPr>
              <a:t>subordinate</a:t>
            </a:r>
          </a:p>
          <a:p>
            <a:r>
              <a:rPr lang="en-US" sz="2300" dirty="0">
                <a:solidFill>
                  <a:srgbClr val="7030A0"/>
                </a:solidFill>
              </a:rPr>
              <a:t>conjunction</a:t>
            </a:r>
            <a:r>
              <a:rPr lang="en-US" sz="2300" dirty="0"/>
              <a:t> to is a </a:t>
            </a:r>
            <a:r>
              <a:rPr lang="en-US" sz="2300" dirty="0">
                <a:solidFill>
                  <a:srgbClr val="FFC000"/>
                </a:solidFill>
              </a:rPr>
              <a:t>dependent </a:t>
            </a:r>
            <a:r>
              <a:rPr lang="en-US" sz="2300" dirty="0"/>
              <a:t>clause!)</a:t>
            </a:r>
          </a:p>
        </p:txBody>
      </p:sp>
    </p:spTree>
    <p:extLst>
      <p:ext uri="{BB962C8B-B14F-4D97-AF65-F5344CB8AC3E}">
        <p14:creationId xmlns:p14="http://schemas.microsoft.com/office/powerpoint/2010/main" val="343812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7110"/>
            <a:ext cx="10515600" cy="639426"/>
          </a:xfrm>
        </p:spPr>
        <p:txBody>
          <a:bodyPr>
            <a:normAutofit/>
          </a:bodyPr>
          <a:lstStyle/>
          <a:p>
            <a:r>
              <a:rPr lang="en-US" dirty="0" smtClean="0"/>
              <a:t>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6524"/>
            <a:ext cx="10515600" cy="5531476"/>
          </a:xfrm>
        </p:spPr>
        <p:txBody>
          <a:bodyPr>
            <a:normAutofit/>
          </a:bodyPr>
          <a:lstStyle/>
          <a:p>
            <a:r>
              <a:rPr lang="en-US" sz="2300" dirty="0" smtClean="0"/>
              <a:t>A sentence is a set of words that is complete in itself, typically containing a subject and predicate, conveying a statement, question, exclamation, or command, and consisting of a main clause and sometimes one or more subordinate clauses. Simply  put, a sentence consists of a </a:t>
            </a:r>
            <a:r>
              <a:rPr lang="en-US" sz="2300" dirty="0" smtClean="0">
                <a:solidFill>
                  <a:srgbClr val="FF0000"/>
                </a:solidFill>
              </a:rPr>
              <a:t>subject </a:t>
            </a:r>
            <a:r>
              <a:rPr lang="en-US" sz="2300" dirty="0" smtClean="0"/>
              <a:t>and a </a:t>
            </a:r>
            <a:r>
              <a:rPr lang="en-US" sz="2300" dirty="0" smtClean="0">
                <a:solidFill>
                  <a:srgbClr val="FF0000"/>
                </a:solidFill>
              </a:rPr>
              <a:t>predicate.</a:t>
            </a:r>
          </a:p>
          <a:p>
            <a:pPr marL="0" indent="0">
              <a:buNone/>
            </a:pPr>
            <a:r>
              <a:rPr lang="en-US" sz="2300" dirty="0" smtClean="0"/>
              <a:t>A </a:t>
            </a:r>
            <a:r>
              <a:rPr lang="en-US" sz="2300" dirty="0" smtClean="0"/>
              <a:t>subject can be a noun or a pronoun. While a predicate is a verb that expresses an action. </a:t>
            </a:r>
          </a:p>
        </p:txBody>
      </p:sp>
      <p:sp>
        <p:nvSpPr>
          <p:cNvPr id="6" name="Rectangle 5"/>
          <p:cNvSpPr/>
          <p:nvPr/>
        </p:nvSpPr>
        <p:spPr>
          <a:xfrm>
            <a:off x="750065" y="489962"/>
            <a:ext cx="10515600" cy="48657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What is a Sentence ?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554247235"/>
              </p:ext>
            </p:extLst>
          </p:nvPr>
        </p:nvGraphicFramePr>
        <p:xfrm>
          <a:off x="2032000" y="3576321"/>
          <a:ext cx="7782560" cy="1767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479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7759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Simple Sentence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9642"/>
            <a:ext cx="10515600" cy="4082686"/>
          </a:xfrm>
        </p:spPr>
        <p:txBody>
          <a:bodyPr>
            <a:noAutofit/>
          </a:bodyPr>
          <a:lstStyle/>
          <a:p>
            <a:r>
              <a:rPr lang="en-US" sz="2300" dirty="0" smtClean="0"/>
              <a:t>This is the most basic type of sentence. It contains only one independent clause. It can be as short as a word or two words. </a:t>
            </a:r>
          </a:p>
          <a:p>
            <a:r>
              <a:rPr lang="en-US" sz="2300" dirty="0" smtClean="0"/>
              <a:t>Examples:</a:t>
            </a:r>
          </a:p>
          <a:p>
            <a:r>
              <a:rPr lang="en-US" sz="2300" dirty="0" smtClean="0"/>
              <a:t>Edward sings.</a:t>
            </a:r>
          </a:p>
          <a:p>
            <a:r>
              <a:rPr lang="en-US" sz="2300" dirty="0" smtClean="0"/>
              <a:t>The ice melted quickly.</a:t>
            </a:r>
          </a:p>
          <a:p>
            <a:pPr marL="0" indent="0">
              <a:buNone/>
            </a:pPr>
            <a:r>
              <a:rPr lang="en-US" sz="2300" dirty="0" smtClean="0"/>
              <a:t>Simple sentence is by far the most commonly used in spoken and written language. It easily grabs the readers attention. </a:t>
            </a:r>
            <a:r>
              <a:rPr lang="en-US" sz="2300" dirty="0" smtClean="0">
                <a:solidFill>
                  <a:schemeClr val="accent1">
                    <a:lumMod val="50000"/>
                  </a:schemeClr>
                </a:solidFill>
              </a:rPr>
              <a:t>But also remember that an overuse of simple sentences could make your writing ordinary.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319688491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6960"/>
            <a:ext cx="10515600" cy="5100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/>
              <a:t>Note: A </a:t>
            </a:r>
            <a:r>
              <a:rPr lang="en-US" sz="2300" dirty="0">
                <a:solidFill>
                  <a:srgbClr val="FF0000"/>
                </a:solidFill>
              </a:rPr>
              <a:t>clause</a:t>
            </a:r>
            <a:r>
              <a:rPr lang="en-US" sz="2300" dirty="0"/>
              <a:t> is a group of words with a subject and a verb. </a:t>
            </a:r>
          </a:p>
          <a:p>
            <a:pPr marL="0" indent="0">
              <a:buNone/>
            </a:pPr>
            <a:r>
              <a:rPr lang="en-US" sz="2300" dirty="0"/>
              <a:t>Example:</a:t>
            </a:r>
          </a:p>
          <a:p>
            <a:pPr marL="0" indent="0">
              <a:buNone/>
            </a:pPr>
            <a:r>
              <a:rPr lang="en-US" sz="2300" dirty="0"/>
              <a:t>My dog loves pizza crusts.</a:t>
            </a:r>
          </a:p>
          <a:p>
            <a:pPr marL="0" indent="0">
              <a:buNone/>
            </a:pPr>
            <a:r>
              <a:rPr lang="en-US" sz="2300" dirty="0"/>
              <a:t>We have the dependent clause and the independent clause. A dependent clause makes no sense on it own. While an independent clause makes sense on its </a:t>
            </a:r>
            <a:r>
              <a:rPr lang="en-US" sz="2300" dirty="0" smtClean="0"/>
              <a:t>own</a:t>
            </a:r>
          </a:p>
          <a:p>
            <a:r>
              <a:rPr lang="en-US" sz="2300" dirty="0" smtClean="0"/>
              <a:t>An </a:t>
            </a:r>
            <a:r>
              <a:rPr lang="en-US" sz="2300" dirty="0" smtClean="0"/>
              <a:t>example of a dependent clause is ‘because the weather was cold’. </a:t>
            </a:r>
            <a:r>
              <a:rPr lang="en-US" sz="2300" dirty="0"/>
              <a:t> </a:t>
            </a:r>
            <a:r>
              <a:rPr lang="en-US" sz="2300" dirty="0" smtClean="0"/>
              <a:t>An independent clause is ‘I wore a warm coat’.</a:t>
            </a:r>
          </a:p>
          <a:p>
            <a:r>
              <a:rPr lang="en-US" sz="2300" dirty="0" smtClean="0"/>
              <a:t>The subject tells the reader what the sentence is about and the verb tells the reader what the subject is doing. 'My dog loves pizza crusts.’</a:t>
            </a:r>
            <a:endParaRPr lang="en-US" sz="2300" dirty="0"/>
          </a:p>
        </p:txBody>
      </p:sp>
      <p:sp>
        <p:nvSpPr>
          <p:cNvPr id="4" name="Rectangle 3"/>
          <p:cNvSpPr/>
          <p:nvPr/>
        </p:nvSpPr>
        <p:spPr>
          <a:xfrm>
            <a:off x="838200" y="365125"/>
            <a:ext cx="10515600" cy="49419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Simple Sentence Cont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7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160982"/>
          </a:xfrm>
        </p:spPr>
        <p:txBody>
          <a:bodyPr>
            <a:normAutofit fontScale="92500" lnSpcReduction="10000"/>
          </a:bodyPr>
          <a:lstStyle/>
          <a:p>
            <a:r>
              <a:rPr lang="en-US" sz="2300" dirty="0" smtClean="0"/>
              <a:t>A compound sentence contains at least two independent clauses linked by a conjunction such as but, for, and, so , or, and yet.</a:t>
            </a:r>
          </a:p>
          <a:p>
            <a:r>
              <a:rPr lang="en-US" sz="2300" dirty="0" smtClean="0"/>
              <a:t>Example:</a:t>
            </a:r>
          </a:p>
          <a:p>
            <a:r>
              <a:rPr lang="en-US" sz="2300" dirty="0" smtClean="0"/>
              <a:t>I really want to study.</a:t>
            </a:r>
          </a:p>
          <a:p>
            <a:r>
              <a:rPr lang="en-US" sz="2300" dirty="0" smtClean="0"/>
              <a:t>I’m too tired.</a:t>
            </a:r>
          </a:p>
          <a:p>
            <a:pPr marL="0" indent="0">
              <a:buNone/>
            </a:pPr>
            <a:r>
              <a:rPr lang="en-US" sz="2300" dirty="0" smtClean="0"/>
              <a:t>Correct sentence:</a:t>
            </a:r>
          </a:p>
          <a:p>
            <a:r>
              <a:rPr lang="en-US" sz="2300" dirty="0" smtClean="0"/>
              <a:t>I really want to study, but I’m too tired.</a:t>
            </a:r>
          </a:p>
          <a:p>
            <a:pPr marL="0" indent="0">
              <a:buNone/>
            </a:pPr>
            <a:r>
              <a:rPr lang="en-US" sz="2300" dirty="0" smtClean="0"/>
              <a:t>She cooked and he cleaned.</a:t>
            </a:r>
          </a:p>
          <a:p>
            <a:pPr marL="0" indent="0">
              <a:buNone/>
            </a:pPr>
            <a:r>
              <a:rPr lang="en-US" sz="2300" dirty="0" smtClean="0"/>
              <a:t>She cooked ( is an independent clause. He cleaned is also an independent clause.</a:t>
            </a:r>
          </a:p>
          <a:p>
            <a:pPr marL="0" indent="0">
              <a:buNone/>
            </a:pPr>
            <a:r>
              <a:rPr lang="en-US" sz="2300" dirty="0" smtClean="0"/>
              <a:t>A compound sentence is mostly used to show a chronological order.</a:t>
            </a:r>
          </a:p>
          <a:p>
            <a:pPr marL="0" indent="0">
              <a:buNone/>
            </a:pPr>
            <a:endParaRPr lang="en-US" sz="2300" dirty="0"/>
          </a:p>
        </p:txBody>
      </p:sp>
      <p:sp>
        <p:nvSpPr>
          <p:cNvPr id="4" name="Rectangle 3"/>
          <p:cNvSpPr/>
          <p:nvPr/>
        </p:nvSpPr>
        <p:spPr>
          <a:xfrm>
            <a:off x="838200" y="400751"/>
            <a:ext cx="10515600" cy="6374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Compound Sentence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78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208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Complex Sentence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8468"/>
            <a:ext cx="10515600" cy="5218496"/>
          </a:xfrm>
        </p:spPr>
        <p:txBody>
          <a:bodyPr>
            <a:normAutofit/>
          </a:bodyPr>
          <a:lstStyle/>
          <a:p>
            <a:r>
              <a:rPr lang="en-US" sz="2300" dirty="0" smtClean="0"/>
              <a:t>A complex sentence consists of an independent clause and a dependent clause. The dependent clause is introduced by either a subordinate conjunction such as although, while, or because, or a relative pronoun such as who or which. Complex sentences are mostly used when trying to explain a main point.</a:t>
            </a:r>
          </a:p>
          <a:p>
            <a:r>
              <a:rPr lang="en-US" sz="2300" dirty="0" smtClean="0"/>
              <a:t>Examples:</a:t>
            </a:r>
          </a:p>
          <a:p>
            <a:r>
              <a:rPr lang="en-US" sz="2300" dirty="0" smtClean="0"/>
              <a:t>When he was younger, Mike had many dogs.</a:t>
            </a:r>
          </a:p>
          <a:p>
            <a:r>
              <a:rPr lang="en-US" sz="2300" dirty="0" smtClean="0"/>
              <a:t>Jude stays in Lagos because of his sick mother.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2296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359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Compound Complex Sentence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4737"/>
            <a:ext cx="10515600" cy="5042226"/>
          </a:xfrm>
        </p:spPr>
        <p:txBody>
          <a:bodyPr>
            <a:normAutofit/>
          </a:bodyPr>
          <a:lstStyle/>
          <a:p>
            <a:r>
              <a:rPr lang="en-US" sz="2300" dirty="0" smtClean="0"/>
              <a:t>A Compound-complex sentence has two independent clauses joined to one or more dependent clauses.</a:t>
            </a:r>
          </a:p>
          <a:p>
            <a:r>
              <a:rPr lang="en-US" sz="2300" dirty="0" smtClean="0"/>
              <a:t>Two independent clauses may be joined by coordinating conjunctions</a:t>
            </a:r>
          </a:p>
          <a:p>
            <a:r>
              <a:rPr lang="en-US" sz="2300" dirty="0" smtClean="0"/>
              <a:t>Examples of compound-complex sentences</a:t>
            </a:r>
          </a:p>
          <a:p>
            <a:r>
              <a:rPr lang="en-US" sz="2300" dirty="0" smtClean="0"/>
              <a:t> Carmelo is watching T.V, but Allen is at practice because he did not play very well.</a:t>
            </a:r>
          </a:p>
          <a:p>
            <a:r>
              <a:rPr lang="en-US" sz="2300" dirty="0" smtClean="0"/>
              <a:t>The manual will be helpful, and the instructions will be clear</a:t>
            </a:r>
            <a:r>
              <a:rPr lang="en-US" sz="2300" dirty="0"/>
              <a:t> </a:t>
            </a:r>
            <a:r>
              <a:rPr lang="en-US" sz="2300" dirty="0" smtClean="0"/>
              <a:t>when you read them because they are well written.</a:t>
            </a:r>
          </a:p>
          <a:p>
            <a:r>
              <a:rPr lang="en-US" sz="2300" dirty="0" smtClean="0"/>
              <a:t> John went to school; however, James remained home because he had a sore throat.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43668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Quick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Identify the sentence type in the following:</a:t>
            </a:r>
          </a:p>
          <a:p>
            <a:r>
              <a:rPr lang="en-US" smtClean="0"/>
              <a:t>Because of her dislike for the south, Wilma moved to Yola.</a:t>
            </a:r>
          </a:p>
          <a:p>
            <a:r>
              <a:rPr lang="en-US" smtClean="0"/>
              <a:t>The three male siblings were determined to gain their independence, and each desired a dwelling of his own.</a:t>
            </a:r>
          </a:p>
          <a:p>
            <a:r>
              <a:rPr lang="en-US" smtClean="0"/>
              <a:t>Austria is a beautiful country, but it has many poor people.</a:t>
            </a:r>
          </a:p>
          <a:p>
            <a:r>
              <a:rPr lang="en-US" smtClean="0"/>
              <a:t>Jane lives in Port Harcourt. </a:t>
            </a:r>
          </a:p>
          <a:p>
            <a:r>
              <a:rPr lang="en-US" smtClean="0"/>
              <a:t>Jane lives in Port Harcourt, but she schools in Yola.</a:t>
            </a:r>
          </a:p>
          <a:p>
            <a:r>
              <a:rPr lang="en-US" smtClean="0"/>
              <a:t>Jamaal spends all of his money on sneakers.</a:t>
            </a:r>
          </a:p>
          <a:p>
            <a:r>
              <a:rPr lang="en-US" smtClean="0"/>
              <a:t>“Be who you are and say what you feel, because those who mind don’t matter and those that matter don’t mind.”-Dr. Suess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1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/>
          </a:bodyPr>
          <a:lstStyle/>
          <a:p>
            <a:r>
              <a:rPr lang="en-US" sz="2300" dirty="0" smtClean="0"/>
              <a:t>I walked through the door of the commencement hall I became nervous but my heart was filled with ambition and that helped me get over the little fear that was growing in me, the registration started I joined the line and waited for my turn in every step of the registration, it was the longest registration of my life it was so long I had to return the next day to finish it, it was a great day but the registration almost ruined it, I was glad of it too because it makes you go through patience.</a:t>
            </a:r>
            <a:endParaRPr lang="en-US" sz="2300" dirty="0"/>
          </a:p>
        </p:txBody>
      </p:sp>
      <p:sp>
        <p:nvSpPr>
          <p:cNvPr id="4" name="Rectangle 3"/>
          <p:cNvSpPr/>
          <p:nvPr/>
        </p:nvSpPr>
        <p:spPr>
          <a:xfrm>
            <a:off x="838200" y="365126"/>
            <a:ext cx="10515600" cy="5382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smtClean="0"/>
              <a:t>Consider this sentence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20461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8152" y="1731963"/>
            <a:ext cx="4046171" cy="405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 smtClean="0"/>
              <a:t>See more at: https://learnenglish.britishcouncil.org/en/english-grammar/clause-phrase-and-sentence/sentence-structure#sthash.5yzFqLzm.dpuf 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85484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2.xml><?xml version="1.0" encoding="utf-8"?>
<a:theme xmlns:a="http://schemas.openxmlformats.org/drawingml/2006/main" name="AU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 Theme" id="{D92B3279-0824-4738-816E-BECF89D9FA1F}" vid="{8C10B527-D3F9-4ABD-A267-75E33571DED1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9.xml><?xml version="1.0" encoding="utf-8"?>
<a:theme xmlns:a="http://schemas.openxmlformats.org/drawingml/2006/main" name="1_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10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Parts of Speech</Template>
  <TotalTime>16868</TotalTime>
  <Words>1068</Words>
  <Application>Microsoft Office PowerPoint</Application>
  <PresentationFormat>Widescreen</PresentationFormat>
  <Paragraphs>117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18</vt:i4>
      </vt:variant>
    </vt:vector>
  </HeadingPairs>
  <TitlesOfParts>
    <vt:vector size="37" baseType="lpstr">
      <vt:lpstr>Arial</vt:lpstr>
      <vt:lpstr>Calibri</vt:lpstr>
      <vt:lpstr>Calisto MT</vt:lpstr>
      <vt:lpstr>Georgia</vt:lpstr>
      <vt:lpstr>Times New Roman</vt:lpstr>
      <vt:lpstr>Trebuchet MS</vt:lpstr>
      <vt:lpstr>Wingdings 2</vt:lpstr>
      <vt:lpstr>1_Slate</vt:lpstr>
      <vt:lpstr>AUN Theme</vt:lpstr>
      <vt:lpstr>Custom Design</vt:lpstr>
      <vt:lpstr>AUN2</vt:lpstr>
      <vt:lpstr>1_Custom Design</vt:lpstr>
      <vt:lpstr>2_Custom Design</vt:lpstr>
      <vt:lpstr>3_Custom Design</vt:lpstr>
      <vt:lpstr>Slate</vt:lpstr>
      <vt:lpstr>1_AUN2</vt:lpstr>
      <vt:lpstr>4_Custom Design</vt:lpstr>
      <vt:lpstr>5_Custom Design</vt:lpstr>
      <vt:lpstr>6_Custom Design</vt:lpstr>
      <vt:lpstr>Clause and Sentence Structure</vt:lpstr>
      <vt:lpstr>                    What is a Clause?</vt:lpstr>
      <vt:lpstr>                      Dependent Clause</vt:lpstr>
      <vt:lpstr>                 Subordinating Conjunctions</vt:lpstr>
      <vt:lpstr>               Subordinating Conjunctions</vt:lpstr>
      <vt:lpstr>              Subordinating Conjunctions</vt:lpstr>
      <vt:lpstr>Sentences with Subordinating Conjunctions</vt:lpstr>
      <vt:lpstr>                   WRAP UP ON CLAUSE!</vt:lpstr>
      <vt:lpstr>N </vt:lpstr>
      <vt:lpstr>Simple Sentence</vt:lpstr>
      <vt:lpstr>PowerPoint Presentation</vt:lpstr>
      <vt:lpstr>PowerPoint Presentation</vt:lpstr>
      <vt:lpstr>Complex Sentence</vt:lpstr>
      <vt:lpstr>Compound Complex Sentence</vt:lpstr>
      <vt:lpstr>Quick Quiz</vt:lpstr>
      <vt:lpstr>PowerPoint Presentation</vt:lpstr>
      <vt:lpstr>Questions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Sentence Structure</dc:title>
  <dc:creator>Motunrayo Ogunrinbokun</dc:creator>
  <cp:lastModifiedBy>Moses C. Christian-Achinihu</cp:lastModifiedBy>
  <cp:revision>84</cp:revision>
  <dcterms:created xsi:type="dcterms:W3CDTF">2015-08-31T12:51:37Z</dcterms:created>
  <dcterms:modified xsi:type="dcterms:W3CDTF">2023-02-09T09:27:20Z</dcterms:modified>
</cp:coreProperties>
</file>