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8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9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0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1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773" r:id="rId2"/>
    <p:sldMasterId id="2147483790" r:id="rId3"/>
    <p:sldMasterId id="2147483802" r:id="rId4"/>
    <p:sldMasterId id="2147483816" r:id="rId5"/>
    <p:sldMasterId id="2147483828" r:id="rId6"/>
    <p:sldMasterId id="2147483840" r:id="rId7"/>
    <p:sldMasterId id="2147483852" r:id="rId8"/>
    <p:sldMasterId id="2147483868" r:id="rId9"/>
    <p:sldMasterId id="2147483882" r:id="rId10"/>
    <p:sldMasterId id="2147483894" r:id="rId11"/>
    <p:sldMasterId id="2147483906" r:id="rId12"/>
  </p:sldMasterIdLst>
  <p:notesMasterIdLst>
    <p:notesMasterId r:id="rId24"/>
  </p:notesMasterIdLst>
  <p:sldIdLst>
    <p:sldId id="270" r:id="rId13"/>
    <p:sldId id="274" r:id="rId14"/>
    <p:sldId id="280" r:id="rId15"/>
    <p:sldId id="275" r:id="rId16"/>
    <p:sldId id="271" r:id="rId17"/>
    <p:sldId id="276" r:id="rId18"/>
    <p:sldId id="272" r:id="rId19"/>
    <p:sldId id="277" r:id="rId20"/>
    <p:sldId id="278" r:id="rId21"/>
    <p:sldId id="279" r:id="rId22"/>
    <p:sldId id="27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4" autoAdjust="0"/>
    <p:restoredTop sz="94660"/>
  </p:normalViewPr>
  <p:slideViewPr>
    <p:cSldViewPr>
      <p:cViewPr varScale="1">
        <p:scale>
          <a:sx n="69" d="100"/>
          <a:sy n="69" d="100"/>
        </p:scale>
        <p:origin x="14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9E1A2-72B4-4CCC-9970-85496C4303C8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456C81-0E44-4CAD-8D32-3B64A73FF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871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1751" y="1769545"/>
            <a:ext cx="5878919" cy="1828801"/>
          </a:xfrm>
        </p:spPr>
        <p:txBody>
          <a:bodyPr anchor="b">
            <a:normAutofit/>
          </a:bodyPr>
          <a:lstStyle>
            <a:lvl1pPr algn="ctr">
              <a:defRPr sz="303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1751" y="3598339"/>
            <a:ext cx="5878919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257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164B2B-8CB6-465C-BD58-3A3CC88D09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1863612" cy="68580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DBA431-3A69-4AB1-BFD6-A8434658B2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980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61FD9D02-426E-46C9-9EE9-0DE1EF8B2838}" type="datetime1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D0F162-D850-4E49-8B0E-36E2588C7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DB2AEA-C497-4C83-91EF-8FE6AAA9D77B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650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3" y="1761072"/>
            <a:ext cx="7192913" cy="1828813"/>
          </a:xfrm>
        </p:spPr>
        <p:txBody>
          <a:bodyPr anchor="b"/>
          <a:lstStyle>
            <a:lvl1pPr algn="ctr">
              <a:defRPr sz="225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3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1125">
                <a:solidFill>
                  <a:schemeClr val="tx1"/>
                </a:solidFill>
              </a:defRPr>
            </a:lvl1pPr>
            <a:lvl2pPr marL="257169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11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349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7B8AEBBE-F8B2-42CF-9895-E86A608384EB}" type="datetime1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3C7A40-9ED3-4F3F-B7F7-977248E51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8B97E-2719-47B2-A804-B1D62FADA3CC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10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9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71" y="1732454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E1FAA6B6-10E5-4810-BC9F-DA72D8452E73}" type="datetime1">
              <a:rPr lang="en-US" smtClean="0"/>
              <a:pPr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D19205-D4BE-440A-A5E6-1626404B9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5BD20EE-BA6F-4EB1-A785-BABB59B084E6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031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734509"/>
            <a:ext cx="3816804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734509"/>
            <a:ext cx="3816804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42"/>
            <a:ext cx="3657258" cy="3411063"/>
          </a:xfrm>
        </p:spPr>
        <p:txBody>
          <a:bodyPr anchor="t">
            <a:normAutofit/>
          </a:bodyPr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6" y="1835259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6" y="2380142"/>
            <a:ext cx="3671498" cy="3411063"/>
          </a:xfrm>
        </p:spPr>
        <p:txBody>
          <a:bodyPr anchor="t">
            <a:normAutofit/>
          </a:bodyPr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6D18D072-EF12-4AA2-BD71-ABC68B06D0E2}" type="datetime1">
              <a:rPr lang="en-US" smtClean="0"/>
              <a:pPr/>
              <a:t>2/9/2023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812D23-71BD-4D38-A946-C8DA9F777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DDAE85D-5BEF-465A-A1B3-99A75873402F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888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B8CDBF60-6CC3-4B74-A60D-3486985E4346}" type="datetime1">
              <a:rPr lang="en-US" smtClean="0"/>
              <a:pPr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AC1449-5F85-4B49-A6C1-E65EB901B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6D2AA3-8F6B-43D9-B259-AAFAD9EA60A5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49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848A831-D40D-43BD-A95D-501995B674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1863612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DA8455-483F-4710-9ECF-02B97D2434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03898" y="3014666"/>
            <a:ext cx="5711428" cy="828675"/>
          </a:xfrm>
        </p:spPr>
        <p:txBody>
          <a:bodyPr>
            <a:normAutofit/>
          </a:bodyPr>
          <a:lstStyle>
            <a:lvl1pPr marL="20756" indent="0" algn="ctr">
              <a:buNone/>
              <a:defRPr sz="2700"/>
            </a:lvl1pPr>
          </a:lstStyle>
          <a:p>
            <a:pPr lvl="0"/>
            <a:r>
              <a:rPr lang="en-US" dirty="0"/>
              <a:t>END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89987948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9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135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6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9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9EA7E191-5F94-4FC1-B823-BD7CABF7FA06}" type="datetime1">
              <a:rPr lang="en-US" smtClean="0"/>
              <a:pPr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AB5380-A1E9-4842-889C-158F15933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8BF66EB-60E2-4D84-BDC9-29B41DD773C3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51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51" y="609600"/>
            <a:ext cx="2688125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4451212" cy="1829338"/>
          </a:xfrm>
        </p:spPr>
        <p:txBody>
          <a:bodyPr anchor="b">
            <a:noAutofit/>
          </a:bodyPr>
          <a:lstStyle>
            <a:lvl1pPr algn="ctr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6" y="763702"/>
            <a:ext cx="2456813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4451212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88856D55-EFBE-4F9B-8A5F-09D42CA22A9B}" type="datetime1">
              <a:rPr lang="en-US" smtClean="0"/>
              <a:pPr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D73A98-2CF0-402A-92BA-368538AD6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6953674-3C26-45D0-BE8B-116B719614F0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3638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5" y="547807"/>
            <a:ext cx="760634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6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157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695014"/>
            <a:ext cx="738401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125"/>
            </a:lvl1pPr>
            <a:lvl2pPr marL="257169" indent="0">
              <a:buNone/>
              <a:defRPr sz="1125"/>
            </a:lvl2pPr>
            <a:lvl3pPr marL="514337" indent="0">
              <a:buNone/>
              <a:defRPr sz="1125"/>
            </a:lvl3pPr>
            <a:lvl4pPr marL="771506" indent="0">
              <a:buNone/>
              <a:defRPr sz="1125"/>
            </a:lvl4pPr>
            <a:lvl5pPr marL="1028675" indent="0">
              <a:buNone/>
              <a:defRPr sz="1125"/>
            </a:lvl5pPr>
            <a:lvl6pPr marL="1285843" indent="0">
              <a:buNone/>
              <a:defRPr sz="1125"/>
            </a:lvl6pPr>
            <a:lvl7pPr marL="1543011" indent="0">
              <a:buNone/>
              <a:defRPr sz="1125"/>
            </a:lvl7pPr>
            <a:lvl8pPr marL="1800180" indent="0">
              <a:buNone/>
              <a:defRPr sz="1125"/>
            </a:lvl8pPr>
            <a:lvl9pPr marL="2057349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9D1D110F-3F4E-48D9-B8AA-5D0E825AFDBA}" type="datetime1">
              <a:rPr lang="en-US" smtClean="0"/>
              <a:pPr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5604D6-24BC-4252-97D9-A0AA62007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707136-912E-43F5-BD02-9379BF0F3A6C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97962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8437"/>
            <a:ext cx="7765322" cy="3534344"/>
          </a:xfrm>
        </p:spPr>
        <p:txBody>
          <a:bodyPr anchor="ctr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9D1D110F-3F4E-48D9-B8AA-5D0E825AFDBA}" type="datetime1">
              <a:rPr lang="en-US" smtClean="0"/>
              <a:pPr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0E6062-A0D6-40CB-A9BE-A1ACFC1ED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9B9F88-D679-4DB3-871B-03CA9C3B50FD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480137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7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788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9D1D110F-3F4E-48D9-B8AA-5D0E825AFDBA}" type="datetime1">
              <a:rPr lang="en-US" smtClean="0"/>
              <a:pPr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884796"/>
            <a:ext cx="457200" cy="584776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45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928258"/>
            <a:ext cx="457200" cy="584776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45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274CBD-026C-4B45-83A7-0A55A7311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9DB24AD-BBBC-4ADB-A5E8-10A36B37DF65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27305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6026" y="2126947"/>
            <a:ext cx="5964644" cy="2511835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6071" y="4650556"/>
            <a:ext cx="5963420" cy="1140644"/>
          </a:xfrm>
        </p:spPr>
        <p:txBody>
          <a:bodyPr anchor="t"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E0BD7C-DBF6-4778-9AB0-B4EE867D8B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18636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18464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8" y="609600"/>
            <a:ext cx="776532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9D1D110F-3F4E-48D9-B8AA-5D0E825AFDBA}" type="datetime1">
              <a:rPr lang="en-US" smtClean="0"/>
              <a:pPr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C57C06-2F5D-472C-B1FA-A67808A87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362BD8-D3BB-46F2-8FD1-0F562759F532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6894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2" y="1818219"/>
            <a:ext cx="2504979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2" y="1818219"/>
            <a:ext cx="2504979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8" y="1818219"/>
            <a:ext cx="2504979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8" y="609600"/>
            <a:ext cx="776532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125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73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125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4480372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125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70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9D1D110F-3F4E-48D9-B8AA-5D0E825AFDBA}" type="datetime1">
              <a:rPr lang="en-US" smtClean="0"/>
              <a:pPr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4AA75AD-EFC2-4FEB-A034-A30CB8197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FAA4A31-6396-496E-9F6D-CB56ECFABDD5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73058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4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1" y="2286002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1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1500" b="0">
                <a:solidFill>
                  <a:schemeClr val="tx1"/>
                </a:solidFill>
                <a:latin typeface="Georgia" pitchFamily="18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5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62164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746" y="764704"/>
            <a:ext cx="6421910" cy="10056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5222" y="2520478"/>
            <a:ext cx="5288632" cy="11989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538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448064"/>
            <a:ext cx="656307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728" y="1773626"/>
            <a:ext cx="6563072" cy="460770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24622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7" y="4406904"/>
            <a:ext cx="6408713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5737" y="692697"/>
            <a:ext cx="6408713" cy="3714204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657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404664"/>
            <a:ext cx="6491064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9930" y="1600204"/>
            <a:ext cx="3092152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08105" y="1600204"/>
            <a:ext cx="3092152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32769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404664"/>
            <a:ext cx="6552728" cy="101297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8440" y="1646262"/>
            <a:ext cx="315546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48440" y="2286024"/>
            <a:ext cx="315546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72455" y="1646262"/>
            <a:ext cx="315670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72455" y="2286024"/>
            <a:ext cx="315670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56690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1" y="404664"/>
            <a:ext cx="6635080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38634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AUN COVER PAGE landscap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4700" y="-352425"/>
            <a:ext cx="10694988" cy="7564438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87625" y="274638"/>
            <a:ext cx="749917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843214" y="1773238"/>
            <a:ext cx="5977259" cy="9144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5436096" y="5300666"/>
            <a:ext cx="3707904" cy="1368697"/>
          </a:xfrm>
        </p:spPr>
        <p:txBody>
          <a:bodyPr/>
          <a:lstStyle>
            <a:lvl1pPr>
              <a:defRPr sz="1575" b="1"/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Abba </a:t>
            </a:r>
            <a:r>
              <a:rPr lang="en-US" dirty="0" err="1"/>
              <a:t>Tahir</a:t>
            </a:r>
            <a:endParaRPr lang="en-US" dirty="0"/>
          </a:p>
          <a:p>
            <a:pPr lvl="1"/>
            <a:r>
              <a:rPr lang="en-US" dirty="0"/>
              <a:t>abba@aun.edu.ng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95332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34646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66936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35053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89045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AUN COVER PAGE landscape.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03649" y="1628800"/>
            <a:ext cx="7272808" cy="19442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403649" y="404664"/>
            <a:ext cx="7283152" cy="10129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2989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4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1" y="2286002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1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1500" b="0">
                <a:solidFill>
                  <a:schemeClr val="tx1"/>
                </a:solidFill>
                <a:latin typeface="Georgia" pitchFamily="18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5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037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4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3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39516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1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2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49073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4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2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2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2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85599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8670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0127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8282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499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2527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932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9646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3955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9738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986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3651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746" y="764704"/>
            <a:ext cx="6421910" cy="10056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5222" y="2520478"/>
            <a:ext cx="5288632" cy="11989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369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448064"/>
            <a:ext cx="656307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728" y="1773626"/>
            <a:ext cx="6563072" cy="460770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13434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7" y="4406904"/>
            <a:ext cx="6408713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5737" y="692697"/>
            <a:ext cx="6408713" cy="3714204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4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404664"/>
            <a:ext cx="6491064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9930" y="1600204"/>
            <a:ext cx="3092152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08105" y="1600204"/>
            <a:ext cx="3092152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93807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404664"/>
            <a:ext cx="6552728" cy="101297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8440" y="1646262"/>
            <a:ext cx="315546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48440" y="2286024"/>
            <a:ext cx="315546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72455" y="1646262"/>
            <a:ext cx="315670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72455" y="2286024"/>
            <a:ext cx="315670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6567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1" y="404664"/>
            <a:ext cx="6635080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21498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AUN COVER PAGE landscap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4700" y="-352425"/>
            <a:ext cx="10694988" cy="7564438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87625" y="274638"/>
            <a:ext cx="749917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843214" y="1773238"/>
            <a:ext cx="5977259" cy="9144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5436096" y="5300666"/>
            <a:ext cx="3707904" cy="1368697"/>
          </a:xfrm>
        </p:spPr>
        <p:txBody>
          <a:bodyPr/>
          <a:lstStyle>
            <a:lvl1pPr>
              <a:defRPr sz="1575" b="1"/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Abba </a:t>
            </a:r>
            <a:r>
              <a:rPr lang="en-US" dirty="0" err="1"/>
              <a:t>Tahir</a:t>
            </a:r>
            <a:endParaRPr lang="en-US" dirty="0"/>
          </a:p>
          <a:p>
            <a:pPr lvl="1"/>
            <a:r>
              <a:rPr lang="en-US" dirty="0"/>
              <a:t>abba@aun.edu.ng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4994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15014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69679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72120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36721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AUN COVER PAGE landscape.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03649" y="1628800"/>
            <a:ext cx="7272808" cy="19442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403649" y="404664"/>
            <a:ext cx="7283152" cy="10129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798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4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1" y="2286002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1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1500" b="0">
                <a:solidFill>
                  <a:schemeClr val="tx1"/>
                </a:solidFill>
                <a:latin typeface="Georgia" pitchFamily="18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5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39756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8065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8920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406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91219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11180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463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01837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3317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57259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7676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98637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01585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7664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76389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98053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0336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1977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72866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8524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56649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7786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28612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6655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62776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70884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183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49715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4042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09951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3046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06655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51076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74239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1751" y="1769545"/>
            <a:ext cx="5878919" cy="1828801"/>
          </a:xfrm>
        </p:spPr>
        <p:txBody>
          <a:bodyPr anchor="b">
            <a:normAutofit/>
          </a:bodyPr>
          <a:lstStyle>
            <a:lvl1pPr algn="ctr">
              <a:defRPr sz="303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1751" y="3598339"/>
            <a:ext cx="5878919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257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164B2B-8CB6-465C-BD58-3A3CC88D09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1863612" cy="68580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DBA431-3A69-4AB1-BFD6-A8434658B2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45940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D0F162-D850-4E49-8B0E-36E2588C7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DB2AEA-C497-4C83-91EF-8FE6AAA9D77B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04950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3" y="1761072"/>
            <a:ext cx="7192913" cy="1828813"/>
          </a:xfrm>
        </p:spPr>
        <p:txBody>
          <a:bodyPr anchor="b"/>
          <a:lstStyle>
            <a:lvl1pPr algn="ctr">
              <a:defRPr sz="225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3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1125">
                <a:solidFill>
                  <a:schemeClr val="tx1"/>
                </a:solidFill>
              </a:defRPr>
            </a:lvl1pPr>
            <a:lvl2pPr marL="257169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11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349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3C7A40-9ED3-4F3F-B7F7-977248E51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8B97E-2719-47B2-A804-B1D62FADA3CC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59605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9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71" y="1732454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D19205-D4BE-440A-A5E6-1626404B9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5BD20EE-BA6F-4EB1-A785-BABB59B084E6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123221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734509"/>
            <a:ext cx="3816804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734509"/>
            <a:ext cx="3816804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42"/>
            <a:ext cx="3657258" cy="3411063"/>
          </a:xfrm>
        </p:spPr>
        <p:txBody>
          <a:bodyPr anchor="t">
            <a:normAutofit/>
          </a:bodyPr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6" y="1835259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6" y="2380142"/>
            <a:ext cx="3671498" cy="3411063"/>
          </a:xfrm>
        </p:spPr>
        <p:txBody>
          <a:bodyPr anchor="t">
            <a:normAutofit/>
          </a:bodyPr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812D23-71BD-4D38-A946-C8DA9F777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DDAE85D-5BEF-465A-A1B3-99A75873402F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85886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AC1449-5F85-4B49-A6C1-E65EB901B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6D2AA3-8F6B-43D9-B259-AAFAD9EA60A5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8030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848A831-D40D-43BD-A95D-501995B674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1863612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DA8455-483F-4710-9ECF-02B97D2434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03898" y="3014666"/>
            <a:ext cx="5711428" cy="828675"/>
          </a:xfrm>
        </p:spPr>
        <p:txBody>
          <a:bodyPr>
            <a:normAutofit/>
          </a:bodyPr>
          <a:lstStyle>
            <a:lvl1pPr marL="20756" indent="0" algn="ctr">
              <a:buNone/>
              <a:defRPr sz="2700"/>
            </a:lvl1pPr>
          </a:lstStyle>
          <a:p>
            <a:pPr lvl="0"/>
            <a:r>
              <a:rPr lang="en-US" dirty="0"/>
              <a:t>END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01842870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9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135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6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9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AB5380-A1E9-4842-889C-158F15933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8BF66EB-60E2-4D84-BDC9-29B41DD773C3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011376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51" y="609600"/>
            <a:ext cx="2688125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4451212" cy="1829338"/>
          </a:xfrm>
        </p:spPr>
        <p:txBody>
          <a:bodyPr anchor="b">
            <a:noAutofit/>
          </a:bodyPr>
          <a:lstStyle>
            <a:lvl1pPr algn="ctr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6" y="763702"/>
            <a:ext cx="2456813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4451212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D73A98-2CF0-402A-92BA-368538AD6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6953674-3C26-45D0-BE8B-116B719614F0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178502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5" y="547807"/>
            <a:ext cx="760634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6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157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695014"/>
            <a:ext cx="738401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125"/>
            </a:lvl1pPr>
            <a:lvl2pPr marL="257169" indent="0">
              <a:buNone/>
              <a:defRPr sz="1125"/>
            </a:lvl2pPr>
            <a:lvl3pPr marL="514337" indent="0">
              <a:buNone/>
              <a:defRPr sz="1125"/>
            </a:lvl3pPr>
            <a:lvl4pPr marL="771506" indent="0">
              <a:buNone/>
              <a:defRPr sz="1125"/>
            </a:lvl4pPr>
            <a:lvl5pPr marL="1028675" indent="0">
              <a:buNone/>
              <a:defRPr sz="1125"/>
            </a:lvl5pPr>
            <a:lvl6pPr marL="1285843" indent="0">
              <a:buNone/>
              <a:defRPr sz="1125"/>
            </a:lvl6pPr>
            <a:lvl7pPr marL="1543011" indent="0">
              <a:buNone/>
              <a:defRPr sz="1125"/>
            </a:lvl7pPr>
            <a:lvl8pPr marL="1800180" indent="0">
              <a:buNone/>
              <a:defRPr sz="1125"/>
            </a:lvl8pPr>
            <a:lvl9pPr marL="2057349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5604D6-24BC-4252-97D9-A0AA62007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707136-912E-43F5-BD02-9379BF0F3A6C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36552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8437"/>
            <a:ext cx="7765322" cy="3534344"/>
          </a:xfrm>
        </p:spPr>
        <p:txBody>
          <a:bodyPr anchor="ctr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0E6062-A0D6-40CB-A9BE-A1ACFC1ED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9B9F88-D679-4DB3-871B-03CA9C3B50FD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8876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7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788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884796"/>
            <a:ext cx="457200" cy="584776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45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928258"/>
            <a:ext cx="457200" cy="584776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45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274CBD-026C-4B45-83A7-0A55A7311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9DB24AD-BBBC-4ADB-A5E8-10A36B37DF65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62410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6026" y="2126947"/>
            <a:ext cx="5964644" cy="2511835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6071" y="4650556"/>
            <a:ext cx="5963420" cy="1140644"/>
          </a:xfrm>
        </p:spPr>
        <p:txBody>
          <a:bodyPr anchor="t"/>
          <a:lstStyle>
            <a:lvl1pPr marL="0" indent="0" algn="ctr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E0BD7C-DBF6-4778-9AB0-B4EE867D8B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18636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495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8" y="609600"/>
            <a:ext cx="776532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350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C57C06-2F5D-472C-B1FA-A67808A87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362BD8-D3BB-46F2-8FD1-0F562759F532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485427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2" y="1818219"/>
            <a:ext cx="2504979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2" y="1818219"/>
            <a:ext cx="2504979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8" y="1818219"/>
            <a:ext cx="2504979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8" y="609600"/>
            <a:ext cx="776532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125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73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125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4480372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125" b="0">
                <a:solidFill>
                  <a:schemeClr val="tx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70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2" y="5883280"/>
            <a:ext cx="2057400" cy="365125"/>
          </a:xfrm>
          <a:prstGeom prst="rect">
            <a:avLst/>
          </a:prstGeom>
        </p:spPr>
        <p:txBody>
          <a:bodyPr/>
          <a:lstStyle/>
          <a:p>
            <a:fld id="{5B56482C-0D71-435D-B346-49A2686A7703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49" y="5883280"/>
            <a:ext cx="500464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11" y="5883280"/>
            <a:ext cx="565159" cy="365125"/>
          </a:xfrm>
          <a:prstGeom prst="rect">
            <a:avLst/>
          </a:prstGeom>
        </p:spPr>
        <p:txBody>
          <a:bodyPr/>
          <a:lstStyle/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4AA75AD-EFC2-4FEB-A034-A30CB8197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7" y="5883277"/>
            <a:ext cx="849719" cy="421734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FAA4A31-6396-496E-9F6D-CB56ECFABDD5}"/>
              </a:ext>
            </a:extLst>
          </p:cNvPr>
          <p:cNvCxnSpPr>
            <a:cxnSpLocks/>
          </p:cNvCxnSpPr>
          <p:nvPr/>
        </p:nvCxnSpPr>
        <p:spPr>
          <a:xfrm>
            <a:off x="685346" y="5791202"/>
            <a:ext cx="77733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98612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746" y="764704"/>
            <a:ext cx="6421910" cy="10056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5222" y="2520478"/>
            <a:ext cx="5288632" cy="11989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15523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448064"/>
            <a:ext cx="656307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728" y="1773626"/>
            <a:ext cx="6563072" cy="460770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9472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7" y="4406904"/>
            <a:ext cx="6408713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5737" y="692697"/>
            <a:ext cx="6408713" cy="3714204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27813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404664"/>
            <a:ext cx="6491064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9930" y="1600204"/>
            <a:ext cx="3092152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08105" y="1600204"/>
            <a:ext cx="3092152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79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404664"/>
            <a:ext cx="6552728" cy="101297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8440" y="1646262"/>
            <a:ext cx="315546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48440" y="2286024"/>
            <a:ext cx="315546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72455" y="1646262"/>
            <a:ext cx="315670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72455" y="2286024"/>
            <a:ext cx="315670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13165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AUN COVER PAGE landscap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1" y="404664"/>
            <a:ext cx="6635080" cy="10129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05693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AUN COVER PAGE landscap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4700" y="-352425"/>
            <a:ext cx="10694988" cy="7564438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87625" y="274638"/>
            <a:ext cx="749917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843214" y="1773238"/>
            <a:ext cx="5977259" cy="9144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5436096" y="5300666"/>
            <a:ext cx="3707904" cy="1368697"/>
          </a:xfrm>
        </p:spPr>
        <p:txBody>
          <a:bodyPr/>
          <a:lstStyle>
            <a:lvl1pPr>
              <a:defRPr sz="1575" b="1"/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Abba </a:t>
            </a:r>
            <a:r>
              <a:rPr lang="en-US" dirty="0" err="1"/>
              <a:t>Tahir</a:t>
            </a:r>
            <a:endParaRPr lang="en-US" dirty="0"/>
          </a:p>
          <a:p>
            <a:pPr lvl="1"/>
            <a:r>
              <a:rPr lang="en-US" dirty="0"/>
              <a:t>abba@aun.edu.ng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457531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3241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3838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74651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55685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AUN COVER PAGE landscape.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03649" y="1628800"/>
            <a:ext cx="7272808" cy="19442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403649" y="404664"/>
            <a:ext cx="7283152" cy="10129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59288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4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1" y="2286002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1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1500" b="0">
                <a:solidFill>
                  <a:schemeClr val="tx1"/>
                </a:solidFill>
                <a:latin typeface="Georgia" pitchFamily="18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5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03979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47776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05648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92365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76928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01490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39802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31530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17319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06069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20121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14297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65484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63753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90136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0535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41037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49600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7577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33756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34083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40715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38037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7936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41052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07224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42263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19975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39676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09319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47029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10755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82988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67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8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8" y="1732454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FF21F88-C17D-4626-8DBB-549C67514B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3837" y="5943606"/>
            <a:ext cx="606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32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</p:sldLayoutIdLst>
  <p:hf sldNum="0" hdr="0" ftr="0" dt="0"/>
  <p:txStyles>
    <p:titleStyle>
      <a:lvl1pPr algn="ctr" defTabSz="257169" rtl="0" eaLnBrk="1" latinLnBrk="0" hangingPunct="1">
        <a:spcBef>
          <a:spcPct val="0"/>
        </a:spcBef>
        <a:buNone/>
        <a:defRPr sz="22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92876" indent="-172121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1125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404990" indent="-151871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"/>
        <a:defRPr sz="1013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577111" indent="-121497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9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779606" indent="-121497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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941602" indent="-121497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133185" indent="-128585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350979" indent="-128585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1568774" indent="-128585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1747194" indent="-128585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78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31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795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502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79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713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8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8" y="1732454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FF21F88-C17D-4626-8DBB-549C67514B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3837" y="5943606"/>
            <a:ext cx="606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AC36B-961B-48B9-8F0A-76B79996B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508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</p:sldLayoutIdLst>
  <p:txStyles>
    <p:titleStyle>
      <a:lvl1pPr algn="ctr" defTabSz="257169" rtl="0" eaLnBrk="1" latinLnBrk="0" hangingPunct="1">
        <a:spcBef>
          <a:spcPct val="0"/>
        </a:spcBef>
        <a:buNone/>
        <a:defRPr sz="22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92876" indent="-172121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1125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404990" indent="-151871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"/>
        <a:defRPr sz="1013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577111" indent="-121497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9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779606" indent="-121497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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941602" indent="-121497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133185" indent="-128585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350979" indent="-128585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1568774" indent="-128585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1747194" indent="-128585" algn="l" defTabSz="257169" rtl="0" eaLnBrk="1" latinLnBrk="0" hangingPunct="1">
        <a:spcBef>
          <a:spcPct val="20000"/>
        </a:spcBef>
        <a:spcAft>
          <a:spcPts val="338"/>
        </a:spcAft>
        <a:buClr>
          <a:schemeClr val="tx2"/>
        </a:buClr>
        <a:buSzPct val="70000"/>
        <a:buFont typeface="Wingdings 2" charset="2"/>
        <a:buChar char=""/>
        <a:defRPr sz="788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53340"/>
            <a:ext cx="2895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53340"/>
            <a:ext cx="2133600" cy="2681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24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177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463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FA41-CDBD-4E3A-B324-6BBBCA1966F6}" type="datetimeFigureOut">
              <a:rPr lang="en-GB" smtClean="0"/>
              <a:pPr/>
              <a:t>09/02/2023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AE36-21C1-406F-A08D-BFA7A984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933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644316" y="2590800"/>
            <a:ext cx="7467600" cy="1828800"/>
          </a:xfrm>
        </p:spPr>
        <p:txBody>
          <a:bodyPr>
            <a:noAutofit/>
          </a:bodyPr>
          <a:lstStyle/>
          <a:p>
            <a:pPr marL="182880" indent="0">
              <a:buNone/>
            </a:pPr>
            <a:r>
              <a:rPr lang="en-US" sz="3600" b="1" dirty="0" smtClean="0">
                <a:solidFill>
                  <a:srgbClr val="0070C0"/>
                </a:solidFill>
                <a:latin typeface="Arial Black" pitchFamily="34" charset="0"/>
              </a:rPr>
              <a:t>TENSES OF ENGLISH VERBS</a:t>
            </a:r>
            <a:r>
              <a:rPr lang="en-US" sz="3600" dirty="0">
                <a:solidFill>
                  <a:srgbClr val="0070C0"/>
                </a:solidFill>
              </a:rPr>
              <a:t/>
            </a:r>
            <a:br>
              <a:rPr lang="en-US" sz="3600" dirty="0">
                <a:solidFill>
                  <a:srgbClr val="0070C0"/>
                </a:solidFill>
              </a:rPr>
            </a:br>
            <a:r>
              <a:rPr lang="en-US" sz="3600" dirty="0" smtClean="0">
                <a:solidFill>
                  <a:srgbClr val="0070C0"/>
                </a:solidFill>
                <a:effectLst/>
              </a:rPr>
              <a:t> 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73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533400"/>
            <a:ext cx="7408333" cy="544036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TENSE in English refers to any of the forms of a verb which show the </a:t>
            </a:r>
            <a:r>
              <a:rPr lang="en-US" sz="2800" b="1" dirty="0">
                <a:solidFill>
                  <a:schemeClr val="tx1"/>
                </a:solidFill>
              </a:rPr>
              <a:t>time</a:t>
            </a:r>
            <a:r>
              <a:rPr lang="en-US" sz="2800" dirty="0">
                <a:solidFill>
                  <a:schemeClr val="tx1"/>
                </a:solidFill>
              </a:rPr>
              <a:t> an action happened, or will happen. </a:t>
            </a:r>
          </a:p>
          <a:p>
            <a:r>
              <a:rPr lang="en-US" sz="2800" dirty="0">
                <a:solidFill>
                  <a:schemeClr val="tx1"/>
                </a:solidFill>
              </a:rPr>
              <a:t>Some of the forms of tenses in English are: </a:t>
            </a:r>
          </a:p>
          <a:p>
            <a:pPr marL="20755" indent="0">
              <a:buNone/>
            </a:pPr>
            <a:r>
              <a:rPr lang="en-US" sz="2800" b="1" i="1" dirty="0" smtClean="0">
                <a:solidFill>
                  <a:schemeClr val="tx1"/>
                </a:solidFill>
              </a:rPr>
              <a:t>the </a:t>
            </a:r>
            <a:r>
              <a:rPr lang="en-US" sz="2800" b="1" i="1" dirty="0">
                <a:solidFill>
                  <a:schemeClr val="tx1"/>
                </a:solidFill>
              </a:rPr>
              <a:t>present simple, </a:t>
            </a:r>
            <a:r>
              <a:rPr lang="en-US" sz="2800" b="1" i="1" dirty="0" smtClean="0">
                <a:solidFill>
                  <a:schemeClr val="tx1"/>
                </a:solidFill>
              </a:rPr>
              <a:t>past </a:t>
            </a:r>
            <a:r>
              <a:rPr lang="en-US" sz="2800" b="1" i="1" dirty="0">
                <a:solidFill>
                  <a:schemeClr val="tx1"/>
                </a:solidFill>
              </a:rPr>
              <a:t>(simple) tense, </a:t>
            </a:r>
            <a:r>
              <a:rPr lang="en-US" sz="2800" b="1" i="1" dirty="0" smtClean="0">
                <a:solidFill>
                  <a:schemeClr val="tx1"/>
                </a:solidFill>
              </a:rPr>
              <a:t>present </a:t>
            </a:r>
            <a:r>
              <a:rPr lang="en-US" sz="2800" b="1" i="1" dirty="0">
                <a:solidFill>
                  <a:schemeClr val="tx1"/>
                </a:solidFill>
              </a:rPr>
              <a:t>continuous, </a:t>
            </a:r>
            <a:r>
              <a:rPr lang="en-US" sz="2800" b="1" i="1" dirty="0" smtClean="0">
                <a:solidFill>
                  <a:schemeClr val="tx1"/>
                </a:solidFill>
              </a:rPr>
              <a:t>past </a:t>
            </a:r>
            <a:r>
              <a:rPr lang="en-US" sz="2800" b="1" i="1" dirty="0">
                <a:solidFill>
                  <a:schemeClr val="tx1"/>
                </a:solidFill>
              </a:rPr>
              <a:t>continuous, </a:t>
            </a:r>
            <a:r>
              <a:rPr lang="en-US" sz="2800" b="1" i="1" dirty="0" smtClean="0">
                <a:solidFill>
                  <a:schemeClr val="tx1"/>
                </a:solidFill>
              </a:rPr>
              <a:t>present </a:t>
            </a:r>
            <a:r>
              <a:rPr lang="en-US" sz="2800" b="1" i="1" dirty="0">
                <a:solidFill>
                  <a:schemeClr val="tx1"/>
                </a:solidFill>
              </a:rPr>
              <a:t>perfect, </a:t>
            </a:r>
            <a:r>
              <a:rPr lang="en-US" sz="2800" b="1" i="1" dirty="0" smtClean="0">
                <a:solidFill>
                  <a:schemeClr val="tx1"/>
                </a:solidFill>
              </a:rPr>
              <a:t>present </a:t>
            </a:r>
            <a:r>
              <a:rPr lang="en-US" sz="2800" b="1" i="1" dirty="0">
                <a:solidFill>
                  <a:schemeClr val="tx1"/>
                </a:solidFill>
              </a:rPr>
              <a:t>perfect continuous, </a:t>
            </a:r>
            <a:r>
              <a:rPr lang="en-US" sz="2800" b="1" i="1" dirty="0" smtClean="0">
                <a:solidFill>
                  <a:schemeClr val="tx1"/>
                </a:solidFill>
              </a:rPr>
              <a:t>past </a:t>
            </a:r>
            <a:r>
              <a:rPr lang="en-US" sz="2800" b="1" i="1" dirty="0">
                <a:solidFill>
                  <a:schemeClr val="tx1"/>
                </a:solidFill>
              </a:rPr>
              <a:t>perfect continuous, </a:t>
            </a:r>
            <a:r>
              <a:rPr lang="en-US" sz="2800" b="1" i="1" dirty="0" smtClean="0">
                <a:solidFill>
                  <a:schemeClr val="tx1"/>
                </a:solidFill>
              </a:rPr>
              <a:t>present </a:t>
            </a:r>
            <a:r>
              <a:rPr lang="en-US" sz="2800" b="1" i="1" dirty="0">
                <a:solidFill>
                  <a:schemeClr val="tx1"/>
                </a:solidFill>
              </a:rPr>
              <a:t>passive tense, </a:t>
            </a:r>
            <a:r>
              <a:rPr lang="en-US" sz="2800" b="1" i="1" dirty="0" smtClean="0">
                <a:solidFill>
                  <a:schemeClr val="tx1"/>
                </a:solidFill>
              </a:rPr>
              <a:t>past </a:t>
            </a:r>
            <a:r>
              <a:rPr lang="en-US" sz="2800" b="1" i="1" dirty="0">
                <a:solidFill>
                  <a:schemeClr val="tx1"/>
                </a:solidFill>
              </a:rPr>
              <a:t>passive tense, </a:t>
            </a:r>
            <a:r>
              <a:rPr lang="en-US" sz="2800" b="1" i="1" dirty="0" smtClean="0">
                <a:solidFill>
                  <a:schemeClr val="tx1"/>
                </a:solidFill>
              </a:rPr>
              <a:t>future </a:t>
            </a:r>
            <a:r>
              <a:rPr lang="en-US" sz="2800" b="1" i="1" dirty="0">
                <a:solidFill>
                  <a:schemeClr val="tx1"/>
                </a:solidFill>
              </a:rPr>
              <a:t>tense, etc</a:t>
            </a:r>
            <a:r>
              <a:rPr lang="en-US" sz="2400" b="1" i="1" dirty="0">
                <a:solidFill>
                  <a:srgbClr val="0070C0"/>
                </a:solidFill>
              </a:rPr>
              <a:t>.</a:t>
            </a:r>
          </a:p>
          <a:p>
            <a:endParaRPr lang="en-US" sz="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43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685800"/>
            <a:ext cx="7408333" cy="5440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(1) present </a:t>
            </a:r>
            <a:r>
              <a:rPr lang="en-US" sz="3200" b="1" dirty="0" smtClean="0">
                <a:solidFill>
                  <a:srgbClr val="0070C0"/>
                </a:solidFill>
              </a:rPr>
              <a:t>simple tense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we </a:t>
            </a:r>
            <a:r>
              <a:rPr lang="en-US" sz="2400" dirty="0">
                <a:solidFill>
                  <a:schemeClr val="tx1"/>
                </a:solidFill>
              </a:rPr>
              <a:t>use the simple present tense when we want to talk about events, actions or something which are happening all the time or happening now. For example: 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>
                <a:solidFill>
                  <a:schemeClr val="tx1"/>
                </a:solidFill>
              </a:rPr>
              <a:t>I </a:t>
            </a:r>
            <a:r>
              <a:rPr lang="en-US" sz="2400" u="sng" dirty="0">
                <a:solidFill>
                  <a:schemeClr val="tx1"/>
                </a:solidFill>
              </a:rPr>
              <a:t>live</a:t>
            </a:r>
            <a:r>
              <a:rPr lang="en-US" sz="2400" dirty="0">
                <a:solidFill>
                  <a:schemeClr val="tx1"/>
                </a:solidFill>
              </a:rPr>
              <a:t> in Lagos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 smtClean="0">
                <a:solidFill>
                  <a:schemeClr val="tx1"/>
                </a:solidFill>
              </a:rPr>
              <a:t>She </a:t>
            </a:r>
            <a:r>
              <a:rPr lang="en-US" sz="2400" u="sng" dirty="0" smtClean="0">
                <a:solidFill>
                  <a:schemeClr val="tx1"/>
                </a:solidFill>
              </a:rPr>
              <a:t>lives</a:t>
            </a:r>
            <a:r>
              <a:rPr lang="en-US" sz="2400" dirty="0" smtClean="0">
                <a:solidFill>
                  <a:schemeClr val="tx1"/>
                </a:solidFill>
              </a:rPr>
              <a:t> in Lagos.</a:t>
            </a:r>
            <a:endParaRPr lang="en-US" sz="2400" dirty="0">
              <a:solidFill>
                <a:schemeClr val="tx1"/>
              </a:solidFill>
            </a:endParaRPr>
          </a:p>
          <a:p>
            <a:pPr marL="400050" indent="-400050">
              <a:buFont typeface="+mj-lt"/>
              <a:buAutoNum type="romanLcPeriod"/>
            </a:pPr>
            <a:r>
              <a:rPr lang="en-US" sz="2400" dirty="0" smtClean="0">
                <a:solidFill>
                  <a:schemeClr val="tx1"/>
                </a:solidFill>
              </a:rPr>
              <a:t>Musa </a:t>
            </a:r>
            <a:r>
              <a:rPr lang="en-US" sz="2400" u="sng" dirty="0" smtClean="0">
                <a:solidFill>
                  <a:schemeClr val="tx1"/>
                </a:solidFill>
              </a:rPr>
              <a:t>likes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bread.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u="sng" dirty="0">
                <a:solidFill>
                  <a:schemeClr val="tx1"/>
                </a:solidFill>
              </a:rPr>
              <a:t> think</a:t>
            </a:r>
            <a:r>
              <a:rPr lang="en-US" sz="2400" dirty="0">
                <a:solidFill>
                  <a:schemeClr val="tx1"/>
                </a:solidFill>
              </a:rPr>
              <a:t> you </a:t>
            </a:r>
            <a:r>
              <a:rPr lang="en-US" sz="2400" u="sng" dirty="0">
                <a:solidFill>
                  <a:schemeClr val="tx1"/>
                </a:solidFill>
              </a:rPr>
              <a:t>are</a:t>
            </a:r>
            <a:r>
              <a:rPr lang="en-US" sz="2400" dirty="0">
                <a:solidFill>
                  <a:schemeClr val="tx1"/>
                </a:solidFill>
              </a:rPr>
              <a:t> wrong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 smtClean="0">
                <a:solidFill>
                  <a:schemeClr val="tx1"/>
                </a:solidFill>
              </a:rPr>
              <a:t>Carlson and Kay travel every week.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09067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rgbClr val="0070C0"/>
                </a:solidFill>
              </a:rPr>
              <a:t>(2) Past (simple) tense: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63842" y="1607759"/>
            <a:ext cx="7408333" cy="4114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300" dirty="0" smtClean="0">
                <a:solidFill>
                  <a:schemeClr val="tx1"/>
                </a:solidFill>
              </a:rPr>
              <a:t>We </a:t>
            </a:r>
            <a:r>
              <a:rPr lang="en-US" sz="2300" dirty="0">
                <a:solidFill>
                  <a:schemeClr val="tx1"/>
                </a:solidFill>
              </a:rPr>
              <a:t>use the </a:t>
            </a:r>
            <a:r>
              <a:rPr lang="en-US" sz="2300" dirty="0" smtClean="0">
                <a:solidFill>
                  <a:schemeClr val="tx1"/>
                </a:solidFill>
              </a:rPr>
              <a:t>past tense </a:t>
            </a:r>
            <a:r>
              <a:rPr lang="en-US" sz="2300" dirty="0">
                <a:solidFill>
                  <a:schemeClr val="tx1"/>
                </a:solidFill>
              </a:rPr>
              <a:t>when we want to talk about something that happened at a particular time in the past. </a:t>
            </a:r>
            <a:endParaRPr lang="en-US" sz="23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300" b="1" dirty="0" smtClean="0">
                <a:solidFill>
                  <a:schemeClr val="tx1"/>
                </a:solidFill>
              </a:rPr>
              <a:t>Examples:</a:t>
            </a:r>
            <a:endParaRPr lang="en-US" sz="2300" b="1" dirty="0">
              <a:solidFill>
                <a:schemeClr val="tx1"/>
              </a:solidFill>
            </a:endParaRPr>
          </a:p>
          <a:p>
            <a:pPr marL="400050" indent="-400050">
              <a:buFont typeface="+mj-lt"/>
              <a:buAutoNum type="romanLcPeriod"/>
            </a:pPr>
            <a:r>
              <a:rPr lang="en-US" sz="2300" dirty="0">
                <a:solidFill>
                  <a:schemeClr val="tx1"/>
                </a:solidFill>
              </a:rPr>
              <a:t>He </a:t>
            </a:r>
            <a:r>
              <a:rPr lang="en-US" sz="2300" u="sng" dirty="0">
                <a:solidFill>
                  <a:schemeClr val="tx1"/>
                </a:solidFill>
              </a:rPr>
              <a:t>left</a:t>
            </a:r>
            <a:r>
              <a:rPr lang="en-US" sz="2300" dirty="0">
                <a:solidFill>
                  <a:schemeClr val="tx1"/>
                </a:solidFill>
              </a:rPr>
              <a:t> at six in the morning.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300" dirty="0">
                <a:solidFill>
                  <a:schemeClr val="tx1"/>
                </a:solidFill>
              </a:rPr>
              <a:t>Yesterday I </a:t>
            </a:r>
            <a:r>
              <a:rPr lang="en-US" sz="2300" u="sng" dirty="0">
                <a:solidFill>
                  <a:schemeClr val="tx1"/>
                </a:solidFill>
              </a:rPr>
              <a:t>saw</a:t>
            </a:r>
            <a:r>
              <a:rPr lang="en-US" sz="2300" dirty="0">
                <a:solidFill>
                  <a:schemeClr val="tx1"/>
                </a:solidFill>
              </a:rPr>
              <a:t> an accident.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300" dirty="0">
                <a:solidFill>
                  <a:schemeClr val="tx1"/>
                </a:solidFill>
              </a:rPr>
              <a:t>I </a:t>
            </a:r>
            <a:r>
              <a:rPr lang="en-US" sz="2300" u="sng" dirty="0" smtClean="0">
                <a:solidFill>
                  <a:schemeClr val="tx1"/>
                </a:solidFill>
              </a:rPr>
              <a:t>cooked</a:t>
            </a:r>
            <a:r>
              <a:rPr lang="en-US" sz="2300" dirty="0" smtClean="0">
                <a:solidFill>
                  <a:schemeClr val="tx1"/>
                </a:solidFill>
              </a:rPr>
              <a:t> a </a:t>
            </a:r>
            <a:r>
              <a:rPr lang="en-US" sz="2300" dirty="0">
                <a:solidFill>
                  <a:schemeClr val="tx1"/>
                </a:solidFill>
              </a:rPr>
              <a:t>delicious meal.</a:t>
            </a:r>
          </a:p>
          <a:p>
            <a:pPr marL="0" indent="0">
              <a:buNone/>
            </a:pPr>
            <a:r>
              <a:rPr lang="en-US" sz="2300" dirty="0" smtClean="0"/>
              <a:t>iv. I </a:t>
            </a:r>
            <a:r>
              <a:rPr lang="en-US" sz="2300" u="sng" dirty="0" smtClean="0"/>
              <a:t>slept </a:t>
            </a:r>
            <a:r>
              <a:rPr lang="en-US" sz="2300" dirty="0" smtClean="0"/>
              <a:t>early yesterday.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328957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7848600" cy="556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 smtClean="0">
                <a:solidFill>
                  <a:srgbClr val="0070C0"/>
                </a:solidFill>
              </a:rPr>
              <a:t>(3) </a:t>
            </a:r>
            <a:r>
              <a:rPr lang="en-US" sz="2800" b="1" dirty="0" smtClean="0">
                <a:solidFill>
                  <a:srgbClr val="0070C0"/>
                </a:solidFill>
              </a:rPr>
              <a:t>Present Continuous: </a:t>
            </a:r>
          </a:p>
          <a:p>
            <a:pPr marL="45720" indent="0">
              <a:buNone/>
            </a:pPr>
            <a:r>
              <a:rPr lang="en-US" sz="2300" dirty="0" smtClean="0"/>
              <a:t>This </a:t>
            </a:r>
            <a:r>
              <a:rPr lang="en-US" sz="2300" dirty="0" smtClean="0"/>
              <a:t>is the tense  we use to refer to actions that are happening now. </a:t>
            </a:r>
            <a:r>
              <a:rPr lang="en-US" sz="2300" dirty="0"/>
              <a:t>It is made with </a:t>
            </a:r>
            <a:r>
              <a:rPr lang="en-US" sz="2300" dirty="0" smtClean="0"/>
              <a:t>auxiliary ‘is’ </a:t>
            </a:r>
            <a:r>
              <a:rPr lang="en-US" sz="2300" dirty="0"/>
              <a:t>or </a:t>
            </a:r>
            <a:r>
              <a:rPr lang="en-US" sz="2300" dirty="0" smtClean="0"/>
              <a:t>‘are’ </a:t>
            </a:r>
            <a:r>
              <a:rPr lang="en-US" sz="2300" dirty="0"/>
              <a:t>and the –</a:t>
            </a:r>
            <a:r>
              <a:rPr lang="en-US" sz="2300" i="1" dirty="0" err="1"/>
              <a:t>ing</a:t>
            </a:r>
            <a:r>
              <a:rPr lang="en-US" sz="2300" dirty="0"/>
              <a:t> form of a </a:t>
            </a:r>
            <a:r>
              <a:rPr lang="en-US" sz="2300" dirty="0" smtClean="0"/>
              <a:t>lexical verb</a:t>
            </a:r>
            <a:r>
              <a:rPr lang="en-US" sz="2300" dirty="0"/>
              <a:t>.</a:t>
            </a:r>
          </a:p>
          <a:p>
            <a:pPr marL="45720" indent="0">
              <a:buNone/>
            </a:pPr>
            <a:r>
              <a:rPr lang="en-US" sz="2300" b="1" dirty="0" smtClean="0"/>
              <a:t> Examples: </a:t>
            </a:r>
          </a:p>
          <a:p>
            <a:pPr marL="880110" lvl="1" indent="-514350">
              <a:buFont typeface="+mj-lt"/>
              <a:buAutoNum type="romanLcPeriod"/>
            </a:pPr>
            <a:r>
              <a:rPr lang="en-US" sz="2300" dirty="0" smtClean="0"/>
              <a:t>	The children </a:t>
            </a:r>
            <a:r>
              <a:rPr lang="en-US" sz="2300" u="sng" dirty="0" smtClean="0"/>
              <a:t>are watching </a:t>
            </a:r>
            <a:r>
              <a:rPr lang="en-US" sz="2300" dirty="0" smtClean="0"/>
              <a:t>television.</a:t>
            </a:r>
          </a:p>
          <a:p>
            <a:pPr marL="880110" lvl="1" indent="-514350">
              <a:buFont typeface="+mj-lt"/>
              <a:buAutoNum type="romanLcPeriod"/>
            </a:pPr>
            <a:r>
              <a:rPr lang="en-US" sz="2300" dirty="0" smtClean="0"/>
              <a:t>	The weather </a:t>
            </a:r>
            <a:r>
              <a:rPr lang="en-US" sz="2300" u="sng" dirty="0" smtClean="0"/>
              <a:t>is getting </a:t>
            </a:r>
            <a:r>
              <a:rPr lang="en-US" sz="2300" dirty="0" smtClean="0"/>
              <a:t>colder.</a:t>
            </a:r>
          </a:p>
          <a:p>
            <a:pPr marL="880110" lvl="1" indent="-514350">
              <a:buFont typeface="+mj-lt"/>
              <a:buAutoNum type="romanLcPeriod"/>
            </a:pPr>
            <a:r>
              <a:rPr lang="en-US" sz="2300" dirty="0" smtClean="0"/>
              <a:t>	Nigeria </a:t>
            </a:r>
            <a:r>
              <a:rPr lang="en-US" sz="2300" i="1" u="sng" dirty="0" smtClean="0"/>
              <a:t>is playing </a:t>
            </a:r>
            <a:r>
              <a:rPr lang="en-US" sz="2300" dirty="0" smtClean="0"/>
              <a:t>Cameroon today</a:t>
            </a:r>
            <a:r>
              <a:rPr lang="en-U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585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678" y="381000"/>
            <a:ext cx="7765322" cy="970450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rgbClr val="0070C0"/>
                </a:solidFill>
              </a:rPr>
              <a:t>(4) </a:t>
            </a:r>
            <a:r>
              <a:rPr lang="en-US" sz="2800" b="1" dirty="0">
                <a:solidFill>
                  <a:srgbClr val="0070C0"/>
                </a:solidFill>
              </a:rPr>
              <a:t>Past </a:t>
            </a:r>
            <a:r>
              <a:rPr lang="en-US" sz="2800" b="1" dirty="0" smtClean="0">
                <a:solidFill>
                  <a:srgbClr val="0070C0"/>
                </a:solidFill>
              </a:rPr>
              <a:t>continuous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524000"/>
            <a:ext cx="7772400" cy="47244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300" dirty="0" smtClean="0"/>
              <a:t>It </a:t>
            </a:r>
            <a:r>
              <a:rPr lang="en-US" sz="2300" dirty="0"/>
              <a:t>is a tense </a:t>
            </a:r>
            <a:r>
              <a:rPr lang="en-US" sz="2300" dirty="0" smtClean="0"/>
              <a:t>we use to </a:t>
            </a:r>
            <a:r>
              <a:rPr lang="en-US" sz="2300" dirty="0"/>
              <a:t>talk about what someone was doing or an action which was happening </a:t>
            </a:r>
            <a:r>
              <a:rPr lang="en-US" sz="2300" b="1" dirty="0"/>
              <a:t>at a particular time in the past </a:t>
            </a:r>
            <a:r>
              <a:rPr lang="en-US" sz="2300" dirty="0"/>
              <a:t>but was not completed because another action </a:t>
            </a:r>
            <a:r>
              <a:rPr lang="en-US" sz="2300" dirty="0" smtClean="0"/>
              <a:t>came up or interrupted </a:t>
            </a:r>
            <a:r>
              <a:rPr lang="en-US" sz="2300" dirty="0"/>
              <a:t>it. It is made with </a:t>
            </a:r>
            <a:r>
              <a:rPr lang="en-US" sz="2300" dirty="0" smtClean="0"/>
              <a:t>auxiliary ‘was</a:t>
            </a:r>
            <a:r>
              <a:rPr lang="en-US" sz="2300" dirty="0"/>
              <a:t>’ or ‘were’ and the </a:t>
            </a:r>
            <a:r>
              <a:rPr lang="en-US" sz="2300" b="1" i="1" dirty="0"/>
              <a:t>–</a:t>
            </a:r>
            <a:r>
              <a:rPr lang="en-US" sz="2300" b="1" i="1" dirty="0" err="1"/>
              <a:t>ing</a:t>
            </a:r>
            <a:r>
              <a:rPr lang="en-US" sz="2300" b="1" i="1" dirty="0"/>
              <a:t> </a:t>
            </a:r>
            <a:r>
              <a:rPr lang="en-US" sz="2300" dirty="0"/>
              <a:t>form of a </a:t>
            </a:r>
            <a:r>
              <a:rPr lang="en-US" sz="2300" dirty="0" smtClean="0"/>
              <a:t>lexical verb</a:t>
            </a:r>
            <a:r>
              <a:rPr lang="en-US" sz="2300" dirty="0"/>
              <a:t>. </a:t>
            </a:r>
            <a:endParaRPr lang="en-US" sz="2300" dirty="0" smtClean="0"/>
          </a:p>
          <a:p>
            <a:pPr marL="45720" indent="0">
              <a:buNone/>
            </a:pPr>
            <a:r>
              <a:rPr lang="en-US" sz="2300" b="1" dirty="0" smtClean="0"/>
              <a:t>Examples</a:t>
            </a:r>
            <a:r>
              <a:rPr lang="en-US" sz="2300" dirty="0" smtClean="0"/>
              <a:t>: </a:t>
            </a:r>
            <a:endParaRPr lang="en-US" sz="2300" dirty="0"/>
          </a:p>
          <a:p>
            <a:pPr marL="880110" lvl="1" indent="-514350">
              <a:buFont typeface="+mj-lt"/>
              <a:buAutoNum type="romanLcPeriod"/>
            </a:pPr>
            <a:r>
              <a:rPr lang="en-US" sz="2300" dirty="0"/>
              <a:t>I </a:t>
            </a:r>
            <a:r>
              <a:rPr lang="en-US" sz="2300" u="sng" dirty="0"/>
              <a:t>was cooking </a:t>
            </a:r>
            <a:r>
              <a:rPr lang="en-US" sz="2300" dirty="0"/>
              <a:t> when my mum came in.</a:t>
            </a:r>
          </a:p>
          <a:p>
            <a:pPr marL="880110" lvl="1" indent="-514350">
              <a:buFont typeface="+mj-lt"/>
              <a:buAutoNum type="romanLcPeriod"/>
            </a:pPr>
            <a:r>
              <a:rPr lang="en-US" sz="2300" dirty="0"/>
              <a:t>He left while we </a:t>
            </a:r>
            <a:r>
              <a:rPr lang="en-US" sz="2300" u="sng" dirty="0"/>
              <a:t>were </a:t>
            </a:r>
            <a:r>
              <a:rPr lang="en-US" sz="2300" dirty="0"/>
              <a:t>(all) </a:t>
            </a:r>
            <a:r>
              <a:rPr lang="en-US" sz="2300" u="sng" dirty="0"/>
              <a:t>eating </a:t>
            </a:r>
            <a:r>
              <a:rPr lang="en-US" sz="2300" dirty="0"/>
              <a:t>breakfast.</a:t>
            </a:r>
          </a:p>
          <a:p>
            <a:pPr marL="880110" lvl="1" indent="-514350">
              <a:buFont typeface="+mj-lt"/>
              <a:buAutoNum type="romanLcPeriod"/>
            </a:pPr>
            <a:r>
              <a:rPr lang="en-US" sz="2300" dirty="0"/>
              <a:t>While I </a:t>
            </a:r>
            <a:r>
              <a:rPr lang="en-US" sz="2300" u="sng" dirty="0"/>
              <a:t>was waiting </a:t>
            </a:r>
            <a:r>
              <a:rPr lang="en-US" sz="2300" dirty="0"/>
              <a:t>for a bus yesterday, I saw an accident.</a:t>
            </a:r>
          </a:p>
          <a:p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165612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09600"/>
            <a:ext cx="8001000" cy="5638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 smtClean="0">
                <a:solidFill>
                  <a:srgbClr val="0070C0"/>
                </a:solidFill>
              </a:rPr>
              <a:t>(5) </a:t>
            </a:r>
            <a:r>
              <a:rPr lang="en-US" sz="2800" b="1" dirty="0" smtClean="0">
                <a:solidFill>
                  <a:srgbClr val="0070C0"/>
                </a:solidFill>
              </a:rPr>
              <a:t>The present perfect: </a:t>
            </a:r>
          </a:p>
          <a:p>
            <a:pPr marL="45720" indent="0">
              <a:buNone/>
            </a:pPr>
            <a:r>
              <a:rPr lang="en-US" sz="2300" dirty="0" smtClean="0"/>
              <a:t>We use this tense to talk about an action which has been completed or which has happened in a recent time up till now. It is made with auxiliary ‘has’ or ‘have’ and a past participle lexical verb. </a:t>
            </a:r>
          </a:p>
          <a:p>
            <a:pPr marL="45720" indent="0">
              <a:buNone/>
            </a:pPr>
            <a:r>
              <a:rPr lang="en-US" sz="2300" b="1" dirty="0" smtClean="0"/>
              <a:t>Examples:</a:t>
            </a:r>
          </a:p>
          <a:p>
            <a:pPr marL="880110" lvl="1" indent="-514350">
              <a:buFont typeface="+mj-lt"/>
              <a:buAutoNum type="romanLcPeriod"/>
            </a:pPr>
            <a:r>
              <a:rPr lang="en-US" sz="2300" dirty="0" smtClean="0"/>
              <a:t>She </a:t>
            </a:r>
            <a:r>
              <a:rPr lang="en-US" sz="2300" u="sng" dirty="0" smtClean="0"/>
              <a:t>has won </a:t>
            </a:r>
            <a:r>
              <a:rPr lang="en-US" sz="2300" dirty="0" smtClean="0"/>
              <a:t>an award.</a:t>
            </a:r>
          </a:p>
          <a:p>
            <a:pPr marL="880110" lvl="1" indent="-514350">
              <a:buFont typeface="+mj-lt"/>
              <a:buAutoNum type="romanLcPeriod"/>
            </a:pPr>
            <a:r>
              <a:rPr lang="en-US" sz="2300" dirty="0" smtClean="0"/>
              <a:t>I </a:t>
            </a:r>
            <a:r>
              <a:rPr lang="en-US" sz="2300" u="sng" dirty="0" smtClean="0"/>
              <a:t>have (never) been</a:t>
            </a:r>
            <a:r>
              <a:rPr lang="en-US" sz="2300" dirty="0" smtClean="0"/>
              <a:t>  to Australia.</a:t>
            </a:r>
          </a:p>
          <a:p>
            <a:pPr marL="880110" lvl="1" indent="-514350">
              <a:buFont typeface="+mj-lt"/>
              <a:buAutoNum type="romanLcPeriod"/>
            </a:pPr>
            <a:r>
              <a:rPr lang="en-US" sz="2300" dirty="0" smtClean="0"/>
              <a:t>I </a:t>
            </a:r>
            <a:r>
              <a:rPr lang="en-US" sz="2300" u="sng" dirty="0" smtClean="0"/>
              <a:t>have seen </a:t>
            </a:r>
            <a:r>
              <a:rPr lang="en-US" sz="2300" dirty="0" smtClean="0"/>
              <a:t>this brand of car before .</a:t>
            </a:r>
            <a:r>
              <a:rPr lang="en-US" sz="2300" dirty="0"/>
              <a:t> </a:t>
            </a:r>
          </a:p>
          <a:p>
            <a:pPr marL="0" lvl="1" indent="0">
              <a:buNone/>
            </a:pPr>
            <a:endParaRPr lang="en-US" sz="2300" dirty="0" smtClean="0"/>
          </a:p>
        </p:txBody>
      </p:sp>
    </p:spTree>
    <p:extLst>
      <p:ext uri="{BB962C8B-B14F-4D97-AF65-F5344CB8AC3E}">
        <p14:creationId xmlns:p14="http://schemas.microsoft.com/office/powerpoint/2010/main" val="267877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9338" y="381000"/>
            <a:ext cx="7765322" cy="970450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rgbClr val="0070C0"/>
                </a:solidFill>
              </a:rPr>
              <a:t>(6</a:t>
            </a:r>
            <a:r>
              <a:rPr lang="en-US" sz="2800" b="1" dirty="0">
                <a:solidFill>
                  <a:srgbClr val="0070C0"/>
                </a:solidFill>
              </a:rPr>
              <a:t>) The past perfect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67833" y="1591056"/>
            <a:ext cx="7408333" cy="4581144"/>
          </a:xfrm>
        </p:spPr>
        <p:txBody>
          <a:bodyPr>
            <a:noAutofit/>
          </a:bodyPr>
          <a:lstStyle/>
          <a:p>
            <a:pPr marL="0" lvl="1" indent="0">
              <a:buNone/>
            </a:pPr>
            <a:r>
              <a:rPr lang="en-US" sz="2300" dirty="0" smtClean="0"/>
              <a:t>We </a:t>
            </a:r>
            <a:r>
              <a:rPr lang="en-US" sz="2300" dirty="0"/>
              <a:t>use this tense to talk </a:t>
            </a:r>
            <a:r>
              <a:rPr lang="en-US" sz="2300" dirty="0" smtClean="0"/>
              <a:t>about an action that </a:t>
            </a:r>
            <a:r>
              <a:rPr lang="en-US" sz="2300" dirty="0"/>
              <a:t>had already finished when another action happened. </a:t>
            </a:r>
            <a:r>
              <a:rPr lang="en-US" sz="2300" dirty="0" smtClean="0"/>
              <a:t>It </a:t>
            </a:r>
            <a:r>
              <a:rPr lang="en-US" sz="2300" dirty="0"/>
              <a:t>is made with auxiliary </a:t>
            </a:r>
            <a:r>
              <a:rPr lang="en-US" sz="2300" dirty="0" smtClean="0"/>
              <a:t>‘had’ </a:t>
            </a:r>
            <a:r>
              <a:rPr lang="en-US" sz="2300" dirty="0"/>
              <a:t>and a past participle lexical </a:t>
            </a:r>
            <a:r>
              <a:rPr lang="en-US" sz="2300" dirty="0" smtClean="0"/>
              <a:t>verb.</a:t>
            </a:r>
          </a:p>
          <a:p>
            <a:pPr marL="0" lvl="1" indent="0">
              <a:buNone/>
            </a:pPr>
            <a:r>
              <a:rPr lang="en-US" sz="2300" b="1" dirty="0" smtClean="0"/>
              <a:t>Examples:</a:t>
            </a:r>
            <a:endParaRPr lang="en-US" sz="2300" b="1" dirty="0"/>
          </a:p>
          <a:p>
            <a:pPr marL="514350" lvl="1" indent="-514350">
              <a:buFont typeface="+mj-lt"/>
              <a:buAutoNum type="romanLcPeriod"/>
            </a:pPr>
            <a:r>
              <a:rPr lang="en-US" sz="2300" dirty="0"/>
              <a:t>I </a:t>
            </a:r>
            <a:r>
              <a:rPr lang="en-US" sz="2300" u="sng" dirty="0"/>
              <a:t>had</a:t>
            </a:r>
            <a:r>
              <a:rPr lang="en-US" sz="2300" dirty="0"/>
              <a:t> just </a:t>
            </a:r>
            <a:r>
              <a:rPr lang="en-US" sz="2300" u="sng" dirty="0"/>
              <a:t>cooked</a:t>
            </a:r>
            <a:r>
              <a:rPr lang="en-US" sz="2300" dirty="0"/>
              <a:t>.</a:t>
            </a:r>
          </a:p>
          <a:p>
            <a:pPr marL="514350" lvl="1" indent="-514350">
              <a:buFont typeface="+mj-lt"/>
              <a:buAutoNum type="romanLcPeriod"/>
            </a:pPr>
            <a:r>
              <a:rPr lang="en-US" sz="2300" dirty="0"/>
              <a:t>She </a:t>
            </a:r>
            <a:r>
              <a:rPr lang="en-US" sz="2300" u="sng" dirty="0"/>
              <a:t>had left </a:t>
            </a:r>
            <a:r>
              <a:rPr lang="en-US" sz="2300" dirty="0"/>
              <a:t>the room before I returned</a:t>
            </a:r>
          </a:p>
        </p:txBody>
      </p:sp>
    </p:spTree>
    <p:extLst>
      <p:ext uri="{BB962C8B-B14F-4D97-AF65-F5344CB8AC3E}">
        <p14:creationId xmlns:p14="http://schemas.microsoft.com/office/powerpoint/2010/main" val="368559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rgbClr val="0070C0"/>
                </a:solidFill>
              </a:rPr>
              <a:t>(7) present </a:t>
            </a:r>
            <a:r>
              <a:rPr lang="en-US" sz="2800" dirty="0">
                <a:solidFill>
                  <a:srgbClr val="0070C0"/>
                </a:solidFill>
              </a:rPr>
              <a:t>perfect continuous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63842" y="1580050"/>
            <a:ext cx="7408333" cy="39078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300" dirty="0" smtClean="0"/>
              <a:t>Here we join present perfect tense and continuous tense to form another tense. This will mean that </a:t>
            </a:r>
            <a:r>
              <a:rPr lang="en-US" sz="2300" b="1" dirty="0" smtClean="0"/>
              <a:t>an action which has just started recently (</a:t>
            </a:r>
            <a:r>
              <a:rPr lang="en-US" sz="2300" b="1" dirty="0" err="1" smtClean="0"/>
              <a:t>e.g</a:t>
            </a:r>
            <a:r>
              <a:rPr lang="en-US" sz="2300" b="1" dirty="0" smtClean="0"/>
              <a:t> today, in the morning, etc.) is still on-going or has not been completed</a:t>
            </a:r>
            <a:r>
              <a:rPr lang="en-US" sz="2300" dirty="0" smtClean="0"/>
              <a:t>.</a:t>
            </a:r>
          </a:p>
          <a:p>
            <a:pPr>
              <a:buNone/>
            </a:pPr>
            <a:r>
              <a:rPr lang="en-US" sz="2300" b="1" i="1" dirty="0" smtClean="0"/>
              <a:t>Examples: </a:t>
            </a:r>
          </a:p>
          <a:p>
            <a:pPr>
              <a:buNone/>
            </a:pPr>
            <a:r>
              <a:rPr lang="en-US" sz="2300" i="1" dirty="0" smtClean="0"/>
              <a:t>She </a:t>
            </a:r>
            <a:r>
              <a:rPr lang="en-US" sz="2300" i="1" u="sng" dirty="0" smtClean="0"/>
              <a:t>has been working </a:t>
            </a:r>
            <a:r>
              <a:rPr lang="en-US" sz="2300" i="1" dirty="0" smtClean="0"/>
              <a:t>all day.</a:t>
            </a:r>
          </a:p>
          <a:p>
            <a:pPr>
              <a:buNone/>
            </a:pPr>
            <a:r>
              <a:rPr lang="en-US" sz="2300" i="1" dirty="0" smtClean="0"/>
              <a:t> They </a:t>
            </a:r>
            <a:r>
              <a:rPr lang="en-US" sz="2300" i="1" u="sng" dirty="0" smtClean="0"/>
              <a:t>have been waiting </a:t>
            </a:r>
            <a:r>
              <a:rPr lang="en-US" sz="2300" i="1" dirty="0" smtClean="0"/>
              <a:t>for you since morning.</a:t>
            </a:r>
          </a:p>
        </p:txBody>
      </p:sp>
    </p:spTree>
    <p:extLst>
      <p:ext uri="{BB962C8B-B14F-4D97-AF65-F5344CB8AC3E}">
        <p14:creationId xmlns:p14="http://schemas.microsoft.com/office/powerpoint/2010/main" val="95633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9338" y="533400"/>
            <a:ext cx="7765322" cy="970450"/>
          </a:xfrm>
        </p:spPr>
        <p:txBody>
          <a:bodyPr>
            <a:normAutofit/>
          </a:bodyPr>
          <a:lstStyle/>
          <a:p>
            <a:pPr algn="l"/>
            <a:r>
              <a:rPr lang="en-US" sz="3100" b="1" dirty="0" smtClean="0">
                <a:solidFill>
                  <a:srgbClr val="0070C0"/>
                </a:solidFill>
              </a:rPr>
              <a:t>(8) past </a:t>
            </a:r>
            <a:r>
              <a:rPr lang="en-US" sz="3100" b="1" dirty="0">
                <a:solidFill>
                  <a:srgbClr val="0070C0"/>
                </a:solidFill>
              </a:rPr>
              <a:t>perfect continuous</a:t>
            </a:r>
            <a:r>
              <a:rPr lang="en-US" b="1" i="1" dirty="0"/>
              <a:t/>
            </a:r>
            <a:br>
              <a:rPr lang="en-US" b="1" i="1" dirty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67832" y="1371600"/>
            <a:ext cx="7408333" cy="3810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300" dirty="0"/>
              <a:t>Here we join </a:t>
            </a:r>
            <a:r>
              <a:rPr lang="en-US" sz="2300" dirty="0" smtClean="0"/>
              <a:t>past </a:t>
            </a:r>
            <a:r>
              <a:rPr lang="en-US" sz="2300" dirty="0"/>
              <a:t>perfect tense and continuous tense to form another tense. This will mean that </a:t>
            </a:r>
            <a:r>
              <a:rPr lang="en-US" sz="2300" dirty="0" smtClean="0"/>
              <a:t>an action </a:t>
            </a:r>
            <a:r>
              <a:rPr lang="en-US" sz="2300" dirty="0"/>
              <a:t>which </a:t>
            </a:r>
            <a:r>
              <a:rPr lang="en-US" sz="2300" b="1" dirty="0" smtClean="0"/>
              <a:t>had started long before another action happened </a:t>
            </a:r>
            <a:r>
              <a:rPr lang="en-US" sz="2300" dirty="0" smtClean="0"/>
              <a:t>still continues or still has not stopped.</a:t>
            </a:r>
          </a:p>
          <a:p>
            <a:pPr>
              <a:buNone/>
            </a:pPr>
            <a:r>
              <a:rPr lang="en-US" sz="2300" b="1" i="1" dirty="0" smtClean="0"/>
              <a:t>Example: </a:t>
            </a:r>
          </a:p>
          <a:p>
            <a:pPr>
              <a:buNone/>
            </a:pPr>
            <a:r>
              <a:rPr lang="en-US" sz="2300" i="1" dirty="0" smtClean="0"/>
              <a:t>He </a:t>
            </a:r>
            <a:r>
              <a:rPr lang="en-US" sz="2300" i="1" u="sng" dirty="0" smtClean="0"/>
              <a:t>had been schooling </a:t>
            </a:r>
            <a:r>
              <a:rPr lang="en-US" sz="2300" i="1" dirty="0" smtClean="0"/>
              <a:t>in Nigeria before his sister even </a:t>
            </a:r>
            <a:r>
              <a:rPr lang="en-US" sz="2300" i="1" u="sng" dirty="0" smtClean="0"/>
              <a:t>finished</a:t>
            </a:r>
            <a:r>
              <a:rPr lang="en-US" sz="2300" i="1" dirty="0" smtClean="0"/>
              <a:t> secondary school in the UK; yet he is yet to graduate.</a:t>
            </a:r>
          </a:p>
        </p:txBody>
      </p:sp>
    </p:spTree>
    <p:extLst>
      <p:ext uri="{BB962C8B-B14F-4D97-AF65-F5344CB8AC3E}">
        <p14:creationId xmlns:p14="http://schemas.microsoft.com/office/powerpoint/2010/main" val="83450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Identify the tense of the verb in each sentence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63842" y="1580050"/>
            <a:ext cx="7408333" cy="4495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300" i="1" dirty="0"/>
              <a:t>1. We often </a:t>
            </a:r>
            <a:r>
              <a:rPr lang="en-US" sz="2300" i="1" dirty="0" smtClean="0"/>
              <a:t>eat</a:t>
            </a:r>
            <a:r>
              <a:rPr lang="en-US" sz="2300" b="1" i="1" dirty="0" smtClean="0"/>
              <a:t> </a:t>
            </a:r>
            <a:r>
              <a:rPr lang="en-US" sz="2300" i="1" dirty="0"/>
              <a:t>every </a:t>
            </a:r>
            <a:r>
              <a:rPr lang="en-US" sz="2300" i="1" dirty="0" smtClean="0"/>
              <a:t>morning.</a:t>
            </a:r>
            <a:endParaRPr lang="en-US" sz="2300" b="1" i="1" dirty="0"/>
          </a:p>
          <a:p>
            <a:pPr>
              <a:buNone/>
            </a:pPr>
            <a:r>
              <a:rPr lang="en-US" sz="2300" i="1" dirty="0"/>
              <a:t>2. We ate </a:t>
            </a:r>
            <a:r>
              <a:rPr lang="en-US" sz="2300" i="1" dirty="0" smtClean="0"/>
              <a:t>yesterday.</a:t>
            </a:r>
          </a:p>
          <a:p>
            <a:pPr>
              <a:buNone/>
            </a:pPr>
            <a:r>
              <a:rPr lang="en-US" sz="2300" i="1" dirty="0" smtClean="0"/>
              <a:t>3</a:t>
            </a:r>
            <a:r>
              <a:rPr lang="en-US" sz="2300" i="1" dirty="0"/>
              <a:t>. I</a:t>
            </a:r>
            <a:r>
              <a:rPr lang="en-US" sz="2300" b="1" i="1" dirty="0"/>
              <a:t> </a:t>
            </a:r>
            <a:r>
              <a:rPr lang="en-US" sz="2300" i="1" dirty="0"/>
              <a:t>am working at the </a:t>
            </a:r>
            <a:r>
              <a:rPr lang="en-US" sz="2300" i="1" dirty="0" smtClean="0"/>
              <a:t>office.</a:t>
            </a:r>
          </a:p>
          <a:p>
            <a:pPr>
              <a:buNone/>
            </a:pPr>
            <a:r>
              <a:rPr lang="en-US" sz="2300" i="1" dirty="0" smtClean="0"/>
              <a:t>4</a:t>
            </a:r>
            <a:r>
              <a:rPr lang="en-US" sz="2300" i="1" dirty="0"/>
              <a:t>. </a:t>
            </a:r>
            <a:r>
              <a:rPr lang="en-US" sz="2300" i="1" dirty="0" smtClean="0"/>
              <a:t>They have </a:t>
            </a:r>
            <a:r>
              <a:rPr lang="en-US" sz="2300" i="1" dirty="0"/>
              <a:t>completed the </a:t>
            </a:r>
            <a:r>
              <a:rPr lang="en-US" sz="2300" i="1" dirty="0" smtClean="0"/>
              <a:t>project.</a:t>
            </a:r>
          </a:p>
          <a:p>
            <a:pPr>
              <a:buNone/>
            </a:pPr>
            <a:r>
              <a:rPr lang="en-US" sz="2300" i="1" dirty="0" smtClean="0"/>
              <a:t>5</a:t>
            </a:r>
            <a:r>
              <a:rPr lang="en-US" sz="2300" i="1" dirty="0"/>
              <a:t>. </a:t>
            </a:r>
            <a:r>
              <a:rPr lang="en-US" sz="2300" i="1" dirty="0" smtClean="0"/>
              <a:t>They </a:t>
            </a:r>
            <a:r>
              <a:rPr lang="en-US" sz="2300" i="1" dirty="0"/>
              <a:t>had left home before their uncle arrived from </a:t>
            </a:r>
            <a:r>
              <a:rPr lang="en-US" sz="2300" i="1" dirty="0" smtClean="0"/>
              <a:t>Lagos.</a:t>
            </a:r>
            <a:endParaRPr lang="en-US" sz="2300" b="1" i="1" dirty="0"/>
          </a:p>
          <a:p>
            <a:pPr>
              <a:buNone/>
            </a:pPr>
            <a:r>
              <a:rPr lang="en-US" sz="2300" i="1" dirty="0" smtClean="0"/>
              <a:t>6</a:t>
            </a:r>
            <a:r>
              <a:rPr lang="en-US" sz="2300" b="1" i="1" dirty="0" smtClean="0"/>
              <a:t>. </a:t>
            </a:r>
            <a:r>
              <a:rPr lang="en-US" sz="2300" i="1" dirty="0" smtClean="0"/>
              <a:t>She has been doing the work since noon.</a:t>
            </a:r>
          </a:p>
          <a:p>
            <a:pPr>
              <a:buNone/>
            </a:pPr>
            <a:r>
              <a:rPr lang="en-US" sz="2300" i="1" dirty="0" smtClean="0"/>
              <a:t>7. She had been working before her brother joined her in the same company.</a:t>
            </a:r>
            <a:endParaRPr lang="en-US" sz="23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243003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eating Techniques" id="{055C0A6A-951B-164A-8F38-E3DA5562B930}" vid="{75A8CFB8-BC16-0143-955D-2EB21D7127B6}"/>
    </a:ext>
  </a:extLst>
</a:theme>
</file>

<file path=ppt/theme/theme2.xml><?xml version="1.0" encoding="utf-8"?>
<a:theme xmlns:a="http://schemas.openxmlformats.org/drawingml/2006/main" name="AU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N Theme" id="{D92B3279-0824-4738-816E-BECF89D9FA1F}" vid="{8C10B527-D3F9-4ABD-A267-75E33571DED1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UN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N2" id="{3211E418-DCB6-4649-B3A5-34CAF006E15C}" vid="{EA33C26C-AAF4-4A8C-BE4F-6C2EDD307F38}"/>
    </a:ext>
  </a:extLst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eating Techniques" id="{055C0A6A-951B-164A-8F38-E3DA5562B930}" vid="{75A8CFB8-BC16-0143-955D-2EB21D7127B6}"/>
    </a:ext>
  </a:extLst>
</a:theme>
</file>

<file path=ppt/theme/theme9.xml><?xml version="1.0" encoding="utf-8"?>
<a:theme xmlns:a="http://schemas.openxmlformats.org/drawingml/2006/main" name="1_AUN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N2" id="{3211E418-DCB6-4649-B3A5-34CAF006E15C}" vid="{EA33C26C-AAF4-4A8C-BE4F-6C2EDD307F38}"/>
    </a:ext>
  </a:extLst>
</a:theme>
</file>

<file path=ppt/theme/theme10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Parts of Speech</Template>
  <TotalTime>2470</TotalTime>
  <Words>697</Words>
  <Application>Microsoft Office PowerPoint</Application>
  <PresentationFormat>On-screen Show (4:3)</PresentationFormat>
  <Paragraphs>58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11</vt:i4>
      </vt:variant>
    </vt:vector>
  </HeadingPairs>
  <TitlesOfParts>
    <vt:vector size="30" baseType="lpstr">
      <vt:lpstr>Arial</vt:lpstr>
      <vt:lpstr>Arial Black</vt:lpstr>
      <vt:lpstr>Calibri</vt:lpstr>
      <vt:lpstr>Calisto MT</vt:lpstr>
      <vt:lpstr>Georgia</vt:lpstr>
      <vt:lpstr>Trebuchet MS</vt:lpstr>
      <vt:lpstr>Wingdings 2</vt:lpstr>
      <vt:lpstr>1_Slate</vt:lpstr>
      <vt:lpstr>AUN Theme</vt:lpstr>
      <vt:lpstr>Custom Design</vt:lpstr>
      <vt:lpstr>AUN2</vt:lpstr>
      <vt:lpstr>1_Custom Design</vt:lpstr>
      <vt:lpstr>2_Custom Design</vt:lpstr>
      <vt:lpstr>3_Custom Design</vt:lpstr>
      <vt:lpstr>Slate</vt:lpstr>
      <vt:lpstr>1_AUN2</vt:lpstr>
      <vt:lpstr>4_Custom Design</vt:lpstr>
      <vt:lpstr>5_Custom Design</vt:lpstr>
      <vt:lpstr>6_Custom Design</vt:lpstr>
      <vt:lpstr>TENSES OF ENGLISH VERBS  </vt:lpstr>
      <vt:lpstr>PowerPoint Presentation</vt:lpstr>
      <vt:lpstr>PowerPoint Presentation</vt:lpstr>
      <vt:lpstr>(2) Past (simple) tense:</vt:lpstr>
      <vt:lpstr>PowerPoint Presentation</vt:lpstr>
      <vt:lpstr>(4) Past continuous</vt:lpstr>
      <vt:lpstr>PowerPoint Presentation</vt:lpstr>
      <vt:lpstr>(6) The past perfect</vt:lpstr>
      <vt:lpstr>(7) present perfect continuous</vt:lpstr>
      <vt:lpstr>(8) past perfect continuous </vt:lpstr>
      <vt:lpstr>Identify the tense of the verb in each sentence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MORE ON SENTENCE STRUCTURE</dc:title>
  <dc:creator>FAITHOSQUE</dc:creator>
  <cp:lastModifiedBy>Moses C. Christian-Achinihu</cp:lastModifiedBy>
  <cp:revision>60</cp:revision>
  <dcterms:created xsi:type="dcterms:W3CDTF">2016-10-08T10:47:49Z</dcterms:created>
  <dcterms:modified xsi:type="dcterms:W3CDTF">2023-02-09T09:37:01Z</dcterms:modified>
</cp:coreProperties>
</file>